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87" r:id="rId3"/>
    <p:sldId id="286" r:id="rId4"/>
    <p:sldId id="315" r:id="rId5"/>
    <p:sldId id="310" r:id="rId6"/>
    <p:sldId id="264" r:id="rId7"/>
    <p:sldId id="266" r:id="rId8"/>
    <p:sldId id="267" r:id="rId9"/>
    <p:sldId id="268" r:id="rId10"/>
    <p:sldId id="288" r:id="rId11"/>
    <p:sldId id="289" r:id="rId12"/>
    <p:sldId id="272" r:id="rId13"/>
    <p:sldId id="273" r:id="rId14"/>
    <p:sldId id="291" r:id="rId15"/>
    <p:sldId id="271" r:id="rId16"/>
    <p:sldId id="302" r:id="rId17"/>
    <p:sldId id="303" r:id="rId18"/>
    <p:sldId id="276" r:id="rId19"/>
    <p:sldId id="277" r:id="rId20"/>
    <p:sldId id="292" r:id="rId21"/>
    <p:sldId id="301" r:id="rId22"/>
    <p:sldId id="305" r:id="rId23"/>
    <p:sldId id="304" r:id="rId24"/>
    <p:sldId id="278" r:id="rId25"/>
    <p:sldId id="279" r:id="rId26"/>
    <p:sldId id="280" r:id="rId27"/>
    <p:sldId id="306" r:id="rId28"/>
    <p:sldId id="307" r:id="rId29"/>
    <p:sldId id="308" r:id="rId30"/>
    <p:sldId id="281" r:id="rId31"/>
    <p:sldId id="282" r:id="rId32"/>
    <p:sldId id="283" r:id="rId33"/>
    <p:sldId id="284" r:id="rId34"/>
    <p:sldId id="285" r:id="rId35"/>
    <p:sldId id="311" r:id="rId36"/>
    <p:sldId id="314" r:id="rId37"/>
    <p:sldId id="312" r:id="rId38"/>
    <p:sldId id="313" r:id="rId39"/>
    <p:sldId id="290" r:id="rId40"/>
    <p:sldId id="293" r:id="rId41"/>
    <p:sldId id="30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0C57-BEF1-49C7-882C-4533D789C3DC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FBADE-E46C-48AF-89FA-5590D5A309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78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D9F5-3676-48A6-B5DF-3F4DF112341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6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52673-EABD-4557-B099-41BA50947EC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13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567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94F018-41EB-4D3D-AAC5-6E751AAF4B8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805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E49F16-1A18-470B-9A31-C150C0A8908E}" type="slidenum">
              <a:rPr lang="ru-RU" altLang="ru-RU" sz="1200" smtClean="0"/>
              <a:pPr eaLnBrk="1" hangingPunct="1"/>
              <a:t>30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8EF48-E19C-4122-B228-E96C6E11669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12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D621D6B-0908-4EF8-A8BB-3D3A8707B469}" type="datetime1">
              <a:rPr lang="en-US"/>
              <a:pPr>
                <a:defRPr/>
              </a:pPr>
              <a:t>7/24/2020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1B14CC4-39D7-4905-B63F-27219B42501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5897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go.mail.ru/redir?via_page=1&amp;type=sr&amp;redir=eJzLKCkpsNLXLy7QKytOzElJ1Ssq1S_LTC0vyS_ITNYryCiwL7A1sjAwNGRgMDQ1MDQ3tTS2tGToeZk_6f_fW_VnlT_cyvpjmAMAa40a_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42758"/>
            <a:ext cx="8784976" cy="27130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282707" y="188640"/>
            <a:ext cx="8640960" cy="10801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орган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службы по надзору в сфере здравоохранения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Ростовской области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2418978" y="5261815"/>
            <a:ext cx="4572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prstClr val="black"/>
                </a:solidFill>
                <a:cs typeface="Times New Roman" pitchFamily="18" charset="0"/>
              </a:rPr>
              <a:t>Полинская</a:t>
            </a:r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 Т.А.</a:t>
            </a:r>
            <a:endParaRPr lang="ru-RU" sz="2800" b="1" dirty="0">
              <a:solidFill>
                <a:prstClr val="black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,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к.фарм.н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530" y="1844824"/>
            <a:ext cx="8784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Государственный контроль как ключевой механизм оценки реализации национального проекта «Здравоохранения»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6770" y="628301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prstClr val="black"/>
                </a:solidFill>
              </a:rPr>
              <a:t>21.11.2019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9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698" y="0"/>
            <a:ext cx="9120302" cy="1124744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Изменение расчетов риска при                                    формировании плана проверок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 2021 год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772816"/>
            <a:ext cx="9036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- </a:t>
            </a:r>
            <a:r>
              <a:rPr lang="ru-RU" sz="2400" b="1" dirty="0" smtClean="0">
                <a:solidFill>
                  <a:srgbClr val="C00000"/>
                </a:solidFill>
              </a:rPr>
              <a:t>чрезвычайно высокая категория риска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Медицинские организации, выполняющие работы по профилю «онкология»</a:t>
            </a:r>
          </a:p>
          <a:p>
            <a:r>
              <a:rPr lang="ru-RU" b="1" dirty="0" smtClean="0"/>
              <a:t>в виде специализированной, в том числе высокотехнологичной, медицинской </a:t>
            </a:r>
          </a:p>
          <a:p>
            <a:r>
              <a:rPr lang="ru-RU" b="1" dirty="0" smtClean="0"/>
              <a:t>помощи в стационарных условиях</a:t>
            </a:r>
          </a:p>
          <a:p>
            <a:r>
              <a:rPr lang="ru-RU" dirty="0" smtClean="0"/>
              <a:t>                                                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- значительная категория </a:t>
            </a:r>
            <a:r>
              <a:rPr lang="ru-RU" sz="2400" b="1" dirty="0" smtClean="0">
                <a:solidFill>
                  <a:srgbClr val="C00000"/>
                </a:solidFill>
              </a:rPr>
              <a:t>риска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Медицинские организации, участвующие в проведении в 2019-2020 годах  Всероссийской диспансеризации взрослого населения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 smtClean="0"/>
          </a:p>
          <a:p>
            <a:endParaRPr lang="ru-RU" dirty="0"/>
          </a:p>
        </p:txBody>
      </p:sp>
      <p:pic>
        <p:nvPicPr>
          <p:cNvPr id="6" name="preview-image" descr="https://urgk.khabkrai.ru/photos/2630_x2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2617" y="5558468"/>
            <a:ext cx="1906270" cy="116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economic-definition.com/Images/Forex_Otzovik/630/820/1172532551-minus_dolgovogo_finansirovaniya_v_tom__chto_mogut_sokratit_sya_investicii_v_real_nyy_sektor_ekonomi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58468"/>
            <a:ext cx="1362459" cy="104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review-image" descr="http://cement-i-smesi.ru/upload/information_system_15/2/8/3/item_283/small_information_items_28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744719"/>
            <a:ext cx="1399297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185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86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698" y="0"/>
            <a:ext cx="9120302" cy="1124744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Изменение расчетов риска при                                 формировании плана проверок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 2021 год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990" y="177156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2132856"/>
            <a:ext cx="60486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В следующих случаях:</a:t>
            </a:r>
            <a:endParaRPr lang="ru-RU" sz="2400" b="1" i="1" u="sng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/>
              <a:t>Осуществления медицинской </a:t>
            </a:r>
            <a:r>
              <a:rPr lang="ru-RU" sz="2000" b="1" dirty="0"/>
              <a:t>деятельности по работе (услуге) по «медико-социально экспертизе»;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/>
              <a:t> участия в  </a:t>
            </a:r>
            <a:r>
              <a:rPr lang="ru-RU" sz="2000" b="1" dirty="0"/>
              <a:t>реализации федеральных проектов, входящих в состав национального проекта «Здравоохранение»;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/>
              <a:t> выполнения </a:t>
            </a:r>
            <a:r>
              <a:rPr lang="ru-RU" sz="2000" b="1" dirty="0"/>
              <a:t>мероприятий по диспансеризации населения</a:t>
            </a:r>
            <a:r>
              <a:rPr lang="ru-RU" sz="2000" b="1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/>
              <a:t> наличия </a:t>
            </a:r>
            <a:r>
              <a:rPr lang="ru-RU" sz="2000" b="1" dirty="0"/>
              <a:t>статуса </a:t>
            </a:r>
            <a:r>
              <a:rPr lang="ru-RU" sz="2000" b="1" dirty="0" smtClean="0"/>
              <a:t>медицинских организаций </a:t>
            </a:r>
            <a:r>
              <a:rPr lang="ru-RU" sz="2000" b="1" dirty="0"/>
              <a:t>– </a:t>
            </a:r>
            <a:r>
              <a:rPr lang="ru-RU" sz="2000" b="1" dirty="0" smtClean="0"/>
              <a:t> «</a:t>
            </a:r>
            <a:r>
              <a:rPr lang="ru-RU" sz="2000" b="1" dirty="0"/>
              <a:t>районных» и «межрайонных» в соответствии с наименованием Номенклатуры медицинских организаций ( приказ МЗ РФ от 06.08.2013 №529н)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52887"/>
            <a:ext cx="688528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CC"/>
                </a:solidFill>
              </a:rPr>
              <a:t> </a:t>
            </a:r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sz="2600" b="1" dirty="0">
                <a:solidFill>
                  <a:srgbClr val="0033CC"/>
                </a:solidFill>
              </a:rPr>
              <a:t>категория риска </a:t>
            </a:r>
            <a:r>
              <a:rPr lang="ru-RU" sz="2600" b="1" dirty="0" smtClean="0">
                <a:solidFill>
                  <a:srgbClr val="0033CC"/>
                </a:solidFill>
              </a:rPr>
              <a:t>повышается </a:t>
            </a:r>
            <a:r>
              <a:rPr lang="ru-RU" sz="2600" b="1" dirty="0">
                <a:solidFill>
                  <a:srgbClr val="0033CC"/>
                </a:solidFill>
              </a:rPr>
              <a:t>на одну </a:t>
            </a:r>
            <a:r>
              <a:rPr lang="ru-RU" sz="2600" b="1" dirty="0" smtClean="0">
                <a:solidFill>
                  <a:srgbClr val="0033CC"/>
                </a:solidFill>
              </a:rPr>
              <a:t>ступень </a:t>
            </a:r>
            <a:endParaRPr lang="ru-RU" sz="2600" b="1" dirty="0">
              <a:solidFill>
                <a:srgbClr val="0033CC"/>
              </a:solidFill>
            </a:endParaRPr>
          </a:p>
        </p:txBody>
      </p:sp>
      <p:pic>
        <p:nvPicPr>
          <p:cNvPr id="6" name="preview-image" descr="http://wtools.biz/promote/uploads/posts/2013-05/1368875459_rost_inv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08" y="3068960"/>
            <a:ext cx="2501900" cy="1915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27382" y="328498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РИСК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0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698" y="0"/>
            <a:ext cx="9120302" cy="1196752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План проверок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Чрезвычайно высокий риск –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проверка 1 раз в год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1556792"/>
            <a:ext cx="444287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00FF"/>
                </a:solidFill>
              </a:rPr>
              <a:t>2021</a:t>
            </a:r>
            <a:endParaRPr lang="ru-RU" sz="2000" b="1" u="sng" dirty="0">
              <a:solidFill>
                <a:srgbClr val="0000FF"/>
              </a:solidFill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ФГБОУ </a:t>
            </a:r>
            <a:r>
              <a:rPr lang="ru-RU" sz="1600" b="1" dirty="0"/>
              <a:t>ВО "Ростовский государственный медицинский университет" Министерства здравоохранения Российской </a:t>
            </a:r>
            <a:r>
              <a:rPr lang="ru-RU" sz="1600" b="1" dirty="0" smtClean="0"/>
              <a:t>Федерации</a:t>
            </a:r>
          </a:p>
          <a:p>
            <a:pPr marL="342900" indent="-342900" algn="just">
              <a:buAutoNum type="arabicPeriod"/>
            </a:pPr>
            <a:r>
              <a:rPr lang="ru-RU" sz="1600" b="1" dirty="0"/>
              <a:t>ФГУЗ "1602 Военный клинический госпиталь" Министерства обороны Российской Федерации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 </a:t>
            </a:r>
            <a:r>
              <a:rPr lang="ru-RU" sz="1600" b="1" dirty="0" err="1"/>
              <a:t>ФКУЗ"Медико</a:t>
            </a:r>
            <a:r>
              <a:rPr lang="ru-RU" sz="1600" b="1" dirty="0"/>
              <a:t>-санитарная часть №61 Федеральной службы исполнения </a:t>
            </a:r>
            <a:r>
              <a:rPr lang="ru-RU" sz="1600" b="1" dirty="0" smtClean="0"/>
              <a:t>наказаний»</a:t>
            </a:r>
          </a:p>
          <a:p>
            <a:pPr marL="342900" indent="-342900" algn="just">
              <a:buAutoNum type="arabicPeriod"/>
            </a:pPr>
            <a:r>
              <a:rPr lang="ru-RU" sz="1600" b="1" dirty="0"/>
              <a:t>ФГБУ "Ростовский научно-исследовательский онкологический институт" Министерства здравоохранения Российской </a:t>
            </a:r>
            <a:r>
              <a:rPr lang="ru-RU" sz="1600" b="1" dirty="0" smtClean="0"/>
              <a:t>Федерации</a:t>
            </a:r>
          </a:p>
          <a:p>
            <a:pPr marL="342900" indent="-342900" algn="just">
              <a:buAutoNum type="arabicPeriod"/>
            </a:pPr>
            <a:r>
              <a:rPr lang="ru-RU" sz="1600" b="1" dirty="0"/>
              <a:t>ФГБУЗ "Южный окружной медицинский центр Федерального медико-биологического </a:t>
            </a:r>
            <a:r>
              <a:rPr lang="ru-RU" sz="1600" b="1" dirty="0" smtClean="0"/>
              <a:t>агентства«</a:t>
            </a:r>
          </a:p>
          <a:p>
            <a:pPr marL="342900" indent="-342900" algn="just">
              <a:buAutoNum type="arabicPeriod"/>
            </a:pPr>
            <a:r>
              <a:rPr lang="ru-RU" sz="1600" b="1" dirty="0"/>
              <a:t>ФГБУЗ НКЦ ФМБА </a:t>
            </a:r>
            <a:r>
              <a:rPr lang="ru-RU" sz="1600" b="1" dirty="0" smtClean="0"/>
              <a:t>России</a:t>
            </a:r>
          </a:p>
          <a:p>
            <a:pPr marL="342900" indent="-342900" algn="just">
              <a:buAutoNum type="arabicPeriod"/>
            </a:pPr>
            <a:endParaRPr lang="ru-RU" b="1" u="sng" dirty="0"/>
          </a:p>
          <a:p>
            <a:pPr marL="342900" indent="-342900" algn="just">
              <a:buAutoNum type="arabicPeriod"/>
            </a:pPr>
            <a:endParaRPr lang="ru-RU" b="1" u="sng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749" y="1556792"/>
            <a:ext cx="430222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                                </a:t>
            </a:r>
            <a:r>
              <a:rPr lang="ru-RU" sz="2000" b="1" u="sng" dirty="0" smtClean="0">
                <a:solidFill>
                  <a:srgbClr val="0000FF"/>
                </a:solidFill>
              </a:rPr>
              <a:t>2020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ФГБОУ ВО </a:t>
            </a:r>
            <a:r>
              <a:rPr lang="ru-RU" sz="1600" b="1" dirty="0"/>
              <a:t>"Ростовский государственный медицинский университет" Министерства здравоохранения Российской Федерации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ФГБУЗ "Южный </a:t>
            </a:r>
            <a:r>
              <a:rPr lang="ru-RU" sz="1600" b="1" dirty="0"/>
              <a:t>окружной медицинский центр Федерального медико-биологического </a:t>
            </a:r>
            <a:r>
              <a:rPr lang="ru-RU" sz="1600" b="1" dirty="0" smtClean="0"/>
              <a:t>агентства«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МБУЗ "Городская </a:t>
            </a:r>
            <a:r>
              <a:rPr lang="ru-RU" sz="1600" b="1" dirty="0"/>
              <a:t>больница скорой медицинской </a:t>
            </a:r>
            <a:r>
              <a:rPr lang="ru-RU" sz="1600" b="1" dirty="0" smtClean="0"/>
              <a:t>помощи«</a:t>
            </a:r>
          </a:p>
          <a:p>
            <a:pPr marL="342900" indent="-342900" algn="just">
              <a:buAutoNum type="arabicPeriod"/>
            </a:pPr>
            <a:r>
              <a:rPr lang="ru-RU" sz="1600" b="1" dirty="0" err="1" smtClean="0"/>
              <a:t>НУЗ"Дорожная</a:t>
            </a:r>
            <a:r>
              <a:rPr lang="ru-RU" sz="1600" b="1" dirty="0" smtClean="0"/>
              <a:t> </a:t>
            </a:r>
            <a:r>
              <a:rPr lang="ru-RU" sz="1600" b="1" dirty="0"/>
              <a:t>клиническая больница на станции Ростов-Главный открытого акционерного общества "Российские железные </a:t>
            </a:r>
            <a:r>
              <a:rPr lang="ru-RU" sz="1600" b="1" dirty="0" smtClean="0"/>
              <a:t>дороги«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ГБУ РО "Ростовская </a:t>
            </a:r>
            <a:r>
              <a:rPr lang="ru-RU" sz="1600" b="1" dirty="0"/>
              <a:t>областная клиническая больница"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355976" y="1343302"/>
            <a:ext cx="72008" cy="55146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04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20302" cy="88163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План проверок 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Высокий риск – проверка раз в 2 года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83849" y="1124744"/>
            <a:ext cx="425426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endParaRPr lang="ru-RU" b="1" dirty="0" smtClean="0"/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ГБУ </a:t>
            </a:r>
            <a:r>
              <a:rPr lang="ru-RU" sz="1700" b="1" dirty="0"/>
              <a:t>РО "Онкологический диспансер" в г. </a:t>
            </a:r>
            <a:r>
              <a:rPr lang="ru-RU" sz="1700" b="1" dirty="0" smtClean="0"/>
              <a:t>Волгодонске</a:t>
            </a:r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ГБУРО </a:t>
            </a:r>
            <a:r>
              <a:rPr lang="ru-RU" sz="1700" b="1" dirty="0"/>
              <a:t>"Онкологический диспансер" в г. </a:t>
            </a:r>
            <a:r>
              <a:rPr lang="ru-RU" sz="1700" b="1" dirty="0" smtClean="0"/>
              <a:t>Новочеркасске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ГБУ </a:t>
            </a:r>
            <a:r>
              <a:rPr lang="ru-RU" sz="1700" b="1" dirty="0" smtClean="0"/>
              <a:t>РО "</a:t>
            </a:r>
            <a:r>
              <a:rPr lang="ru-RU" sz="1700" b="1" dirty="0"/>
              <a:t>Онкологический диспансер" в </a:t>
            </a:r>
            <a:r>
              <a:rPr lang="ru-RU" sz="1700" b="1" dirty="0" err="1" smtClean="0"/>
              <a:t>г.Таганроге</a:t>
            </a:r>
            <a:endParaRPr lang="ru-RU" sz="1700" b="1" dirty="0" smtClean="0"/>
          </a:p>
          <a:p>
            <a:pPr marL="342900" indent="-342900" algn="just">
              <a:buAutoNum type="arabicPeriod"/>
            </a:pPr>
            <a:r>
              <a:rPr lang="ru-RU" sz="1700" b="1" dirty="0"/>
              <a:t>ГБУ РО "Онкологический диспансер" в г. </a:t>
            </a:r>
            <a:r>
              <a:rPr lang="ru-RU" sz="1700" b="1" dirty="0" smtClean="0"/>
              <a:t>Шахты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ГАУ </a:t>
            </a:r>
            <a:r>
              <a:rPr lang="ru-RU" sz="1700" b="1" dirty="0" smtClean="0"/>
              <a:t>РО «Областной </a:t>
            </a:r>
            <a:r>
              <a:rPr lang="ru-RU" sz="1700" b="1" dirty="0"/>
              <a:t>консультативно-диагностический </a:t>
            </a:r>
            <a:r>
              <a:rPr lang="ru-RU" sz="1700" b="1" dirty="0" smtClean="0"/>
              <a:t>центр»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ГБУ </a:t>
            </a:r>
            <a:r>
              <a:rPr lang="ru-RU" sz="1700" b="1" dirty="0" smtClean="0"/>
              <a:t>РО «Онкологический диспансер»</a:t>
            </a:r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ГБУ РО «Кожно-венерологический диспансер»</a:t>
            </a:r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 </a:t>
            </a:r>
            <a:r>
              <a:rPr lang="ru-RU" sz="1700" b="1" dirty="0"/>
              <a:t>ГБУ РО </a:t>
            </a:r>
            <a:r>
              <a:rPr lang="ru-RU" sz="1700" b="1" dirty="0" smtClean="0"/>
              <a:t> «Госпиталь </a:t>
            </a:r>
            <a:r>
              <a:rPr lang="ru-RU" sz="1700" b="1" dirty="0"/>
              <a:t>для ветеранов </a:t>
            </a:r>
            <a:r>
              <a:rPr lang="ru-RU" sz="1700" b="1" dirty="0" smtClean="0"/>
              <a:t>войн»</a:t>
            </a:r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ГБУ РО «Областная </a:t>
            </a:r>
            <a:r>
              <a:rPr lang="ru-RU" sz="1700" b="1" dirty="0"/>
              <a:t>детская клиническая </a:t>
            </a:r>
            <a:r>
              <a:rPr lang="ru-RU" sz="1700" b="1" dirty="0" smtClean="0"/>
              <a:t>больница»</a:t>
            </a:r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ГБУ РОКБ</a:t>
            </a:r>
          </a:p>
          <a:p>
            <a:pPr marL="342900" indent="-342900" algn="just">
              <a:buAutoNum type="arabicPeriod"/>
            </a:pPr>
            <a:r>
              <a:rPr lang="ru-RU" sz="1700" b="1" dirty="0" smtClean="0"/>
              <a:t> </a:t>
            </a:r>
            <a:r>
              <a:rPr lang="ru-RU" sz="1700" b="1" dirty="0"/>
              <a:t>ГБУ РО ОКБ№2</a:t>
            </a:r>
          </a:p>
          <a:p>
            <a:endParaRPr lang="ru-RU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598757" y="980728"/>
            <a:ext cx="735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       </a:t>
            </a:r>
            <a:r>
              <a:rPr lang="ru-RU" sz="2400" b="1" u="sng" dirty="0" smtClean="0">
                <a:solidFill>
                  <a:srgbClr val="0033CC"/>
                </a:solidFill>
              </a:rPr>
              <a:t>2020</a:t>
            </a:r>
            <a:r>
              <a:rPr lang="ru-RU" sz="2400" b="1" dirty="0" smtClean="0">
                <a:solidFill>
                  <a:srgbClr val="0033CC"/>
                </a:solidFill>
              </a:rPr>
              <a:t>                                                                   </a:t>
            </a:r>
            <a:r>
              <a:rPr lang="ru-RU" sz="2400" b="1" u="sng" dirty="0" smtClean="0">
                <a:solidFill>
                  <a:srgbClr val="0033CC"/>
                </a:solidFill>
              </a:rPr>
              <a:t>2021</a:t>
            </a:r>
            <a:r>
              <a:rPr lang="ru-RU" sz="2400" dirty="0" smtClean="0">
                <a:solidFill>
                  <a:srgbClr val="0033CC"/>
                </a:solidFill>
              </a:rPr>
              <a:t> </a:t>
            </a:r>
            <a:endParaRPr lang="ru-RU" sz="2400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365" y="1478303"/>
            <a:ext cx="4572000" cy="34932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700" b="1" dirty="0"/>
              <a:t>МБУЗ ЦРБ Зерноградского района 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МБУЗ ЦРБ Песчанокопского района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МБУЗ ЦГБ Батайск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МБУЗ ЦГБ Донецк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ГАО РО ОКДЦ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МБУЗ ГБ№1 им. Семашко</a:t>
            </a:r>
          </a:p>
          <a:p>
            <a:pPr marL="342900" indent="-342900" algn="just">
              <a:buAutoNum type="arabicPeriod"/>
            </a:pPr>
            <a:r>
              <a:rPr lang="ru-RU" sz="1700" b="1" dirty="0"/>
              <a:t>ФГКУ 1602 Военный госпиталь </a:t>
            </a:r>
            <a:endParaRPr lang="ru-RU" sz="1700" b="1" dirty="0" smtClean="0"/>
          </a:p>
          <a:p>
            <a:pPr algn="just"/>
            <a:r>
              <a:rPr lang="ru-RU" sz="1700" b="1" dirty="0"/>
              <a:t> </a:t>
            </a:r>
            <a:r>
              <a:rPr lang="ru-RU" sz="1700" b="1" dirty="0" smtClean="0"/>
              <a:t>        Минобороны</a:t>
            </a:r>
            <a:endParaRPr lang="ru-RU" sz="1700" b="1" dirty="0"/>
          </a:p>
          <a:p>
            <a:pPr algn="just"/>
            <a:r>
              <a:rPr lang="ru-RU" sz="1700" b="1" dirty="0" smtClean="0"/>
              <a:t>8.    ООО </a:t>
            </a:r>
            <a:r>
              <a:rPr lang="ru-RU" sz="1700" b="1" dirty="0"/>
              <a:t>«Окружной центр новых </a:t>
            </a:r>
            <a:endParaRPr lang="ru-RU" sz="1700" b="1" dirty="0" smtClean="0"/>
          </a:p>
          <a:p>
            <a:pPr algn="just"/>
            <a:r>
              <a:rPr lang="ru-RU" sz="1700" b="1" dirty="0"/>
              <a:t> </a:t>
            </a:r>
            <a:r>
              <a:rPr lang="ru-RU" sz="1700" b="1" dirty="0" smtClean="0"/>
              <a:t>       медицинских </a:t>
            </a:r>
            <a:r>
              <a:rPr lang="ru-RU" sz="1700" b="1" dirty="0"/>
              <a:t>технологий</a:t>
            </a:r>
            <a:r>
              <a:rPr lang="ru-RU" sz="1700" b="1" dirty="0" smtClean="0"/>
              <a:t>» </a:t>
            </a:r>
          </a:p>
          <a:p>
            <a:pPr marL="342900" indent="-342900" algn="just">
              <a:buAutoNum type="arabicPeriod" startAt="9"/>
            </a:pPr>
            <a:r>
              <a:rPr lang="ru-RU" sz="1700" b="1" dirty="0" smtClean="0"/>
              <a:t>ГБУ </a:t>
            </a:r>
            <a:r>
              <a:rPr lang="ru-RU" sz="1700" b="1" dirty="0"/>
              <a:t>РО ОКБ№</a:t>
            </a:r>
            <a:r>
              <a:rPr lang="ru-RU" sz="1700" b="1" dirty="0" smtClean="0"/>
              <a:t>2</a:t>
            </a:r>
          </a:p>
          <a:p>
            <a:pPr marL="342900" indent="-342900" algn="just">
              <a:buAutoNum type="arabicPeriod" startAt="9"/>
            </a:pPr>
            <a:r>
              <a:rPr lang="ru-RU" sz="1700" b="1" dirty="0" smtClean="0"/>
              <a:t>МБУЗ </a:t>
            </a:r>
            <a:r>
              <a:rPr lang="ru-RU" sz="1700" b="1" dirty="0"/>
              <a:t>ГБ № </a:t>
            </a:r>
            <a:r>
              <a:rPr lang="ru-RU" sz="1700" b="1" dirty="0" smtClean="0"/>
              <a:t>20</a:t>
            </a:r>
          </a:p>
          <a:p>
            <a:pPr marL="342900" indent="-342900" algn="just">
              <a:buAutoNum type="arabicPeriod" startAt="9"/>
            </a:pPr>
            <a:r>
              <a:rPr lang="ru-RU" sz="1700" b="1" dirty="0" smtClean="0"/>
              <a:t>ГБУ </a:t>
            </a:r>
            <a:r>
              <a:rPr lang="ru-RU" sz="1700" b="1" dirty="0"/>
              <a:t>РО ОДКБ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355976" y="1343302"/>
            <a:ext cx="72008" cy="55146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93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698" y="0"/>
            <a:ext cx="9120302" cy="88163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План проверок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9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509120"/>
            <a:ext cx="3419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2020 г – 43 медицинских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организации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1293" y="4579949"/>
            <a:ext cx="4504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2021 г – 100 </a:t>
            </a:r>
            <a:r>
              <a:rPr lang="ru-RU" dirty="0" smtClean="0">
                <a:latin typeface="Arial Black" panose="020B0A04020102020204" pitchFamily="34" charset="0"/>
              </a:rPr>
              <a:t>медицинских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о</a:t>
            </a:r>
            <a:r>
              <a:rPr lang="ru-RU" dirty="0" smtClean="0">
                <a:latin typeface="Arial Black" panose="020B0A04020102020204" pitchFamily="34" charset="0"/>
              </a:rPr>
              <a:t>рганизаций, включенных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в</a:t>
            </a:r>
            <a:r>
              <a:rPr lang="ru-RU" dirty="0" smtClean="0">
                <a:latin typeface="Arial Black" panose="020B0A04020102020204" pitchFamily="34" charset="0"/>
              </a:rPr>
              <a:t> нацпроект и диспансеризацию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&amp;Kcy;&amp;acy;&amp;rcy;&amp;tcy;&amp;icy;&amp;ncy;&amp;kcy;&amp;icy; &amp;pcy;&amp;ocy; &amp;zcy;&amp;acy;&amp;pcy;&amp;rcy;&amp;ocy;&amp;scy;&amp;ucy; &amp;bcy;&amp;ocy;&amp;lcy;&amp;softcy;&amp;ncy;&amp;icy;&amp;tscy;&amp;a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31" y="2972626"/>
            <a:ext cx="1710413" cy="12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bcy;&amp;ocy;&amp;lcy;&amp;softcy;&amp;ncy;&amp;icy;&amp;tscy;&amp;a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30432"/>
            <a:ext cx="1710413" cy="12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&amp;Kcy;&amp;acy;&amp;rcy;&amp;tcy;&amp;icy;&amp;ncy;&amp;kcy;&amp;icy; &amp;pcy;&amp;ocy; &amp;zcy;&amp;acy;&amp;pcy;&amp;rcy;&amp;ocy;&amp;scy;&amp;ucy; &amp;bcy;&amp;ocy;&amp;lcy;&amp;softcy;&amp;ncy;&amp;icy;&amp;tscy;&amp;a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673" y="2405718"/>
            <a:ext cx="1710413" cy="12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&amp;Kcy;&amp;acy;&amp;rcy;&amp;tcy;&amp;icy;&amp;ncy;&amp;kcy;&amp;icy; &amp;pcy;&amp;ocy; &amp;zcy;&amp;acy;&amp;pcy;&amp;rcy;&amp;ocy;&amp;scy;&amp;ucy; &amp;bcy;&amp;ocy;&amp;lcy;&amp;softcy;&amp;ncy;&amp;icy;&amp;tscy;&amp;a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265" y="2330432"/>
            <a:ext cx="1710413" cy="12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453" y="2420888"/>
            <a:ext cx="17065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59787"/>
            <a:ext cx="17065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авая фигурная скобка 6"/>
          <p:cNvSpPr/>
          <p:nvPr/>
        </p:nvSpPr>
        <p:spPr>
          <a:xfrm rot="5400000">
            <a:off x="4300684" y="-1330232"/>
            <a:ext cx="576066" cy="6336705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8" y="1427753"/>
            <a:ext cx="1275266" cy="9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81637"/>
            <a:ext cx="79311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0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1750"/>
            <a:ext cx="3024336" cy="285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3698" y="44624"/>
            <a:ext cx="9120302" cy="1124744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Изменение расчетов риска при                                 формировании плана проверок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 2021 год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990" y="177156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525342"/>
            <a:ext cx="724858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</a:rPr>
              <a:t>категория риска </a:t>
            </a:r>
            <a:r>
              <a:rPr lang="ru-RU" sz="2800" b="1" dirty="0" smtClean="0">
                <a:solidFill>
                  <a:srgbClr val="0033CC"/>
                </a:solidFill>
              </a:rPr>
              <a:t>понижается </a:t>
            </a:r>
            <a:r>
              <a:rPr lang="ru-RU" sz="2800" b="1" dirty="0">
                <a:solidFill>
                  <a:srgbClr val="0033CC"/>
                </a:solidFill>
              </a:rPr>
              <a:t>на одну ступень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2852936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/>
              <a:t>При наличии действующего сертификата соответствия системы добровольной сертификации «Качество и безопасность медицинской деятельности»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427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7048" y="1155124"/>
            <a:ext cx="6858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</a:rPr>
              <a:t>Проведение внеплановых проверок в целях </a:t>
            </a:r>
            <a:r>
              <a:rPr lang="ru-RU" b="1" u="sng" dirty="0">
                <a:ea typeface="Calibri" panose="020F0502020204030204" pitchFamily="34" charset="0"/>
              </a:rPr>
              <a:t>контроля исполнения ранее выданного предписания</a:t>
            </a:r>
            <a:r>
              <a:rPr lang="ru-RU" b="1" dirty="0">
                <a:ea typeface="Calibri" panose="020F0502020204030204" pitchFamily="34" charset="0"/>
              </a:rPr>
              <a:t> об устранении выявленного нарушения </a:t>
            </a:r>
            <a:r>
              <a:rPr lang="ru-RU" b="1" dirty="0" smtClean="0">
                <a:ea typeface="Calibri" panose="020F0502020204030204" pitchFamily="34" charset="0"/>
              </a:rPr>
              <a:t>является </a:t>
            </a:r>
            <a:r>
              <a:rPr lang="ru-RU" b="1" u="sng" dirty="0" smtClean="0">
                <a:ea typeface="Calibri" panose="020F0502020204030204" pitchFamily="34" charset="0"/>
              </a:rPr>
              <a:t>обязательным</a:t>
            </a:r>
            <a:r>
              <a:rPr lang="ru-RU" b="1" dirty="0" smtClean="0">
                <a:ea typeface="Calibri" panose="020F0502020204030204" pitchFamily="34" charset="0"/>
              </a:rPr>
              <a:t>.</a:t>
            </a:r>
            <a:endParaRPr lang="ru-RU" sz="900" b="1" dirty="0"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702" y="5626310"/>
            <a:ext cx="1072699" cy="10726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37048" y="4376939"/>
            <a:ext cx="6858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b="1" u="sng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Критерием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 перевода является исполнение либо неисполнение медицинской организацией выданного ей по результатам проверки предписания об устранении выявленного нарушения обязательных требований.</a:t>
            </a:r>
            <a:endParaRPr lang="ru-RU" sz="900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195048" y="5641137"/>
            <a:ext cx="874253" cy="11656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37048" y="2615064"/>
            <a:ext cx="68580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</a:rPr>
              <a:t>Разделом III Положения о государственном контроле качества и безопасности медицинской деятельности, утвержденном постановлением Правительства Российской Федерации от 12.11.2012 №1152, </a:t>
            </a:r>
            <a:r>
              <a:rPr lang="ru-RU" b="1" u="sng" dirty="0">
                <a:ea typeface="Calibri" panose="020F0502020204030204" pitchFamily="34" charset="0"/>
              </a:rPr>
              <a:t>установлен механизм перевода</a:t>
            </a:r>
            <a:r>
              <a:rPr lang="ru-RU" b="1" dirty="0">
                <a:ea typeface="Calibri" panose="020F0502020204030204" pitchFamily="34" charset="0"/>
              </a:rPr>
              <a:t> объектов контроля, как в более высокий, так и в более низкий класс риска.</a:t>
            </a:r>
            <a:endParaRPr lang="ru-RU" sz="900" dirty="0">
              <a:ea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974" y="34222"/>
            <a:ext cx="9128026" cy="911584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Изменение  категории риска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4" y="89095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1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13" t="13334" r="18750" b="5833"/>
          <a:stretch/>
        </p:blipFill>
        <p:spPr bwMode="auto">
          <a:xfrm>
            <a:off x="-25946" y="0"/>
            <a:ext cx="91699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974" y="34222"/>
            <a:ext cx="9128026" cy="911584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Изменение  категории риска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4" y="89095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27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751" y="2155899"/>
            <a:ext cx="1277305" cy="187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8600" y="3798444"/>
            <a:ext cx="4605408" cy="2570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6139" y="1326424"/>
            <a:ext cx="3447206" cy="256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5085" y="24036"/>
            <a:ext cx="8936478" cy="1052736"/>
          </a:xfrm>
          <a:prstGeom prst="rect">
            <a:avLst/>
          </a:prstGeom>
          <a:solidFill>
            <a:schemeClr val="bg2"/>
          </a:solidFill>
          <a:ln w="76200"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Порядок обжалования присвоенной категории  риска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2" name="Picture 4" descr="&amp;Kcy;&amp;acy;&amp;rcy;&amp;tcy;&amp;icy;&amp;ncy;&amp;kcy;&amp;icy; &amp;pcy;&amp;ocy; &amp;zcy;&amp;acy;&amp;pcy;&amp;rcy;&amp;ocy;&amp;scy;&amp;ucy; &amp;zcy;&amp;dcy;&amp;acy;&amp;ncy;&amp;icy;&amp;ie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62" y="1618499"/>
            <a:ext cx="2358398" cy="20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866" y="3842893"/>
            <a:ext cx="4547142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Юридическое лицо или ИП направляет заявление с указанием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Полного наименования, ИНН, ОГРН, </a:t>
            </a:r>
            <a:r>
              <a:rPr lang="ru-RU" b="1" dirty="0" err="1" smtClean="0"/>
              <a:t>юр.адреса</a:t>
            </a:r>
            <a:r>
              <a:rPr lang="ru-RU" b="1" dirty="0" smtClean="0"/>
              <a:t>, адреса объекта </a:t>
            </a:r>
            <a:r>
              <a:rPr lang="ru-RU" b="1" dirty="0"/>
              <a:t>и  документы о соответствии деятельности юридического </a:t>
            </a:r>
            <a:r>
              <a:rPr lang="ru-RU" b="1" dirty="0" smtClean="0"/>
              <a:t>лица,</a:t>
            </a:r>
          </a:p>
          <a:p>
            <a:r>
              <a:rPr lang="ru-RU" b="1" dirty="0" smtClean="0"/>
              <a:t>ИП ,производственных </a:t>
            </a:r>
            <a:r>
              <a:rPr lang="ru-RU" b="1" dirty="0"/>
              <a:t>объектов критериям отнесения объектов </a:t>
            </a:r>
            <a:r>
              <a:rPr lang="ru-RU" b="1" dirty="0" smtClean="0"/>
              <a:t>к </a:t>
            </a:r>
            <a:r>
              <a:rPr lang="ru-RU" b="1" dirty="0"/>
              <a:t>определенной категории </a:t>
            </a:r>
            <a:r>
              <a:rPr lang="ru-RU" b="1" dirty="0" smtClean="0"/>
              <a:t>риска</a:t>
            </a:r>
            <a:endParaRPr lang="ru-RU" b="1" dirty="0"/>
          </a:p>
        </p:txBody>
      </p:sp>
      <p:sp>
        <p:nvSpPr>
          <p:cNvPr id="6" name="Развернутая стрелка 5"/>
          <p:cNvSpPr/>
          <p:nvPr/>
        </p:nvSpPr>
        <p:spPr>
          <a:xfrm>
            <a:off x="2843808" y="1765952"/>
            <a:ext cx="3384376" cy="87782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11874" y="3888847"/>
            <a:ext cx="3600400" cy="249341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58916" y="4166059"/>
            <a:ext cx="3447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срок не превышающий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15</a:t>
            </a:r>
            <a:r>
              <a:rPr lang="ru-RU" sz="2000" b="1" dirty="0" smtClean="0">
                <a:solidFill>
                  <a:srgbClr val="002060"/>
                </a:solidFill>
              </a:rPr>
              <a:t> рабочих  дней с даты получения письма дает ответ, в случае отказа информирует о причине отказа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5924" y="6382264"/>
            <a:ext cx="886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В случае несогласия с решением Росздравнадзора – в СУД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888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71623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31642"/>
            <a:ext cx="9036496" cy="985960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0033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Постановление Правительства  РФ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№ 944 от  23.11.2009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9544641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9187970"/>
              </p:ext>
            </p:extLst>
          </p:nvPr>
        </p:nvGraphicFramePr>
        <p:xfrm>
          <a:off x="305780" y="2341396"/>
          <a:ext cx="8424936" cy="427117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410236"/>
                <a:gridCol w="4014700"/>
              </a:tblGrid>
              <a:tr h="3872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693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Оказание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амбулаторно-поликлинической медицинской </a:t>
                      </a:r>
                    </a:p>
                    <a:p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помощи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Не чаще 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ru-RU" sz="2000" b="1" dirty="0" smtClean="0"/>
                        <a:t>раза в год</a:t>
                      </a:r>
                      <a:endParaRPr lang="ru-RU" sz="20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114369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 стационарной </a:t>
                      </a:r>
                    </a:p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санаторно-курортной</a:t>
                      </a:r>
                    </a:p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медицинской помощи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Не чаще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 раза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</a:rPr>
                        <a:t> в 2 года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115160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Розничная торговля  ЛС и </a:t>
                      </a:r>
                    </a:p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ЛС  в аптечных учреждениях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Не чаще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</a:rPr>
                        <a:t> раза в год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9275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Оптовая торговля ЛС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Не чаще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 раза в 2 года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2145838" y="1095355"/>
            <a:ext cx="4752528" cy="1253525"/>
          </a:xfrm>
          <a:prstGeom prst="downArrow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83775" y="1017602"/>
            <a:ext cx="24689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Проверки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проводятся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5187"/>
            <a:ext cx="1386408" cy="75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&amp;Kcy;&amp;acy;&amp;rcy;&amp;tcy;&amp;icy;&amp;ncy;&amp;kcy;&amp;icy; &amp;pcy;&amp;ocy; &amp;zcy;&amp;acy;&amp;pcy;&amp;rcy;&amp;ocy;&amp;scy;&amp;ucy; &amp;kcy;&amp;ocy;&amp;ncy;&amp;tcy;&amp;rcy;&amp;ocy;&amp;lcy;&amp;soft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48111"/>
            <a:ext cx="942975" cy="10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040" y="115888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54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AF2C41-2BE7-4DC0-BD7F-AE140530B466}" type="slidenum">
              <a:rPr lang="ru-RU" altLang="ru-RU" sz="1200" smtClean="0">
                <a:solidFill>
                  <a:srgbClr val="5B6973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smtClean="0">
              <a:solidFill>
                <a:srgbClr val="5B6973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16415"/>
            <a:ext cx="3312369" cy="2197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60363" y="115888"/>
            <a:ext cx="8447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C00000"/>
                </a:solidFill>
                <a:latin typeface="Arial Black" pitchFamily="34" charset="0"/>
              </a:rPr>
              <a:t>Указ Президента Российской Федерации от 07.05.2018 № 204 </a:t>
            </a:r>
          </a:p>
          <a:p>
            <a:pPr algn="ctr"/>
            <a:r>
              <a:rPr lang="ru-RU" altLang="ru-RU" b="1">
                <a:solidFill>
                  <a:srgbClr val="C00000"/>
                </a:solidFill>
                <a:latin typeface="Arial Black" pitchFamily="34" charset="0"/>
              </a:rPr>
              <a:t>«О национальных целях и стратегических задачах развития</a:t>
            </a:r>
          </a:p>
          <a:p>
            <a:pPr algn="ctr"/>
            <a:r>
              <a:rPr lang="ru-RU" altLang="ru-RU" b="1">
                <a:solidFill>
                  <a:srgbClr val="C00000"/>
                </a:solidFill>
                <a:latin typeface="Arial Black" pitchFamily="34" charset="0"/>
              </a:rPr>
              <a:t> Российской Федерации на период до 2024 года»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140968"/>
            <a:ext cx="8641655" cy="3672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4934" name="TextBox 5"/>
          <p:cNvSpPr txBox="1">
            <a:spLocks noChangeArrowheads="1"/>
          </p:cNvSpPr>
          <p:nvPr/>
        </p:nvSpPr>
        <p:spPr bwMode="auto">
          <a:xfrm>
            <a:off x="365125" y="3328988"/>
            <a:ext cx="852805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charset="0"/>
                <a:cs typeface="+mn-cs"/>
              </a:rPr>
              <a:t>Правительству Российской Федерации обеспечить достижение следующих Национальных целей развития Российской Федерации на период до 2024 года: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Arial" charset="0"/>
                <a:cs typeface="+mn-cs"/>
              </a:rPr>
              <a:t>Повышение  </a:t>
            </a:r>
            <a:r>
              <a:rPr lang="ru-RU" altLang="ru-RU" sz="1600" b="1" dirty="0">
                <a:solidFill>
                  <a:srgbClr val="FF0000"/>
                </a:solidFill>
                <a:latin typeface="Arial" charset="0"/>
                <a:cs typeface="+mn-cs"/>
              </a:rPr>
              <a:t>ожидаемой продолжительности жизни до 78 лет (к 2030 – до 80 лет)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dirty="0" smtClean="0">
                <a:solidFill>
                  <a:srgbClr val="0000FF"/>
                </a:solidFill>
                <a:latin typeface="Arial" charset="0"/>
                <a:cs typeface="+mn-cs"/>
              </a:rPr>
              <a:t>Правительству </a:t>
            </a:r>
            <a:r>
              <a:rPr lang="ru-RU" altLang="ru-RU" sz="1600" b="1" dirty="0">
                <a:solidFill>
                  <a:srgbClr val="0000FF"/>
                </a:solidFill>
                <a:latin typeface="Arial" charset="0"/>
                <a:cs typeface="+mn-cs"/>
              </a:rPr>
              <a:t>РФ при разработке  национального проекта в сфере здравоохранения исходить из того,  что в  </a:t>
            </a:r>
            <a:r>
              <a:rPr lang="ru-RU" altLang="ru-RU" sz="1600" b="1" dirty="0">
                <a:solidFill>
                  <a:srgbClr val="FF0000"/>
                </a:solidFill>
                <a:latin typeface="Arial" charset="0"/>
                <a:cs typeface="+mn-cs"/>
              </a:rPr>
              <a:t>2024 году </a:t>
            </a:r>
            <a:r>
              <a:rPr lang="ru-RU" altLang="ru-RU" sz="1600" b="1" dirty="0">
                <a:solidFill>
                  <a:srgbClr val="0000FF"/>
                </a:solidFill>
                <a:latin typeface="Arial" charset="0"/>
                <a:cs typeface="+mn-cs"/>
              </a:rPr>
              <a:t>необходимо обеспечить: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altLang="ru-RU" sz="1600" b="1" dirty="0">
              <a:solidFill>
                <a:srgbClr val="0000FF"/>
              </a:solidFill>
              <a:latin typeface="Arial" charset="0"/>
              <a:cs typeface="+mn-cs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600" b="1" u="sng" dirty="0" smtClean="0">
                <a:solidFill>
                  <a:srgbClr val="008000"/>
                </a:solidFill>
                <a:latin typeface="Arial" charset="0"/>
                <a:cs typeface="+mn-cs"/>
              </a:rPr>
              <a:t>снижение </a:t>
            </a:r>
            <a:r>
              <a:rPr lang="ru-RU" altLang="ru-RU" sz="1600" b="1" u="sng" dirty="0">
                <a:solidFill>
                  <a:srgbClr val="008000"/>
                </a:solidFill>
                <a:latin typeface="Arial" charset="0"/>
                <a:cs typeface="+mn-cs"/>
              </a:rPr>
              <a:t>показателей смертности </a:t>
            </a:r>
            <a:r>
              <a:rPr lang="ru-RU" altLang="ru-RU" sz="1600" b="1" dirty="0">
                <a:latin typeface="Arial" charset="0"/>
                <a:cs typeface="+mn-cs"/>
              </a:rPr>
              <a:t>населения трудоспособного </a:t>
            </a:r>
            <a:r>
              <a:rPr lang="ru-RU" altLang="ru-RU" sz="1600" b="1" dirty="0" smtClean="0">
                <a:latin typeface="Arial" charset="0"/>
                <a:cs typeface="+mn-cs"/>
              </a:rPr>
              <a:t>возраста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600" b="1" dirty="0" smtClean="0">
                <a:latin typeface="Arial" charset="0"/>
                <a:cs typeface="+mn-cs"/>
              </a:rPr>
              <a:t>      </a:t>
            </a:r>
            <a:r>
              <a:rPr lang="ru-RU" altLang="ru-RU" sz="1600" b="1" dirty="0">
                <a:latin typeface="Arial" charset="0"/>
                <a:cs typeface="+mn-cs"/>
              </a:rPr>
              <a:t>(до 350 случаев на 100 тыс. населения), </a:t>
            </a:r>
            <a:endParaRPr lang="ru-RU" altLang="ru-RU" sz="1600" b="1" dirty="0" smtClean="0">
              <a:latin typeface="Arial" charset="0"/>
              <a:cs typeface="+mn-cs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600" b="1" u="sng" dirty="0" smtClean="0">
                <a:solidFill>
                  <a:srgbClr val="008000"/>
                </a:solidFill>
                <a:latin typeface="Arial" charset="0"/>
                <a:cs typeface="+mn-cs"/>
              </a:rPr>
              <a:t>смертности </a:t>
            </a:r>
            <a:r>
              <a:rPr lang="ru-RU" altLang="ru-RU" sz="1600" b="1" u="sng" dirty="0">
                <a:solidFill>
                  <a:srgbClr val="008000"/>
                </a:solidFill>
                <a:latin typeface="Arial" charset="0"/>
                <a:cs typeface="+mn-cs"/>
              </a:rPr>
              <a:t>от болезней системы кровообращения </a:t>
            </a:r>
            <a:r>
              <a:rPr lang="ru-RU" altLang="ru-RU" sz="1600" b="1" dirty="0">
                <a:latin typeface="Arial" charset="0"/>
                <a:cs typeface="+mn-cs"/>
              </a:rPr>
              <a:t>(до 450 случаев на 100 тыс. населения), </a:t>
            </a:r>
            <a:endParaRPr lang="ru-RU" altLang="ru-RU" sz="1600" b="1" dirty="0" smtClean="0">
              <a:latin typeface="Arial" charset="0"/>
              <a:cs typeface="+mn-cs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600" b="1" u="sng" dirty="0" smtClean="0">
                <a:solidFill>
                  <a:srgbClr val="008000"/>
                </a:solidFill>
                <a:latin typeface="Arial" charset="0"/>
                <a:cs typeface="+mn-cs"/>
              </a:rPr>
              <a:t>смертность </a:t>
            </a:r>
            <a:r>
              <a:rPr lang="ru-RU" altLang="ru-RU" sz="1600" b="1" u="sng" dirty="0">
                <a:solidFill>
                  <a:srgbClr val="008000"/>
                </a:solidFill>
                <a:latin typeface="Arial" charset="0"/>
                <a:cs typeface="+mn-cs"/>
              </a:rPr>
              <a:t>от новообразований, </a:t>
            </a:r>
            <a:r>
              <a:rPr lang="ru-RU" altLang="ru-RU" sz="1600" b="1" dirty="0">
                <a:latin typeface="Arial" charset="0"/>
                <a:cs typeface="+mn-cs"/>
              </a:rPr>
              <a:t>в т</a:t>
            </a:r>
            <a:r>
              <a:rPr lang="ru-RU" altLang="ru-RU" sz="1600" b="1" dirty="0" smtClean="0">
                <a:latin typeface="Arial" charset="0"/>
                <a:cs typeface="+mn-cs"/>
              </a:rPr>
              <a:t>. ч</a:t>
            </a:r>
            <a:r>
              <a:rPr lang="ru-RU" altLang="ru-RU" sz="1600" b="1" dirty="0">
                <a:latin typeface="Arial" charset="0"/>
                <a:cs typeface="+mn-cs"/>
              </a:rPr>
              <a:t>. от злокачественных, ( до 185 случаев на 100 </a:t>
            </a:r>
            <a:r>
              <a:rPr lang="ru-RU" altLang="ru-RU" sz="1600" b="1" dirty="0" smtClean="0">
                <a:latin typeface="Arial" charset="0"/>
                <a:cs typeface="+mn-cs"/>
              </a:rPr>
              <a:t>тыс. </a:t>
            </a:r>
            <a:r>
              <a:rPr lang="ru-RU" altLang="ru-RU" sz="1600" b="1" dirty="0">
                <a:latin typeface="Arial" charset="0"/>
                <a:cs typeface="+mn-cs"/>
              </a:rPr>
              <a:t>населения</a:t>
            </a:r>
            <a:r>
              <a:rPr lang="ru-RU" altLang="ru-RU" sz="1600" b="1" dirty="0" smtClean="0">
                <a:latin typeface="Arial" charset="0"/>
                <a:cs typeface="+mn-cs"/>
              </a:rPr>
              <a:t>),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600" b="1" dirty="0" smtClean="0">
                <a:latin typeface="Arial" charset="0"/>
                <a:cs typeface="+mn-cs"/>
              </a:rPr>
              <a:t> </a:t>
            </a:r>
            <a:r>
              <a:rPr lang="ru-RU" altLang="ru-RU" sz="1600" b="1" u="sng" dirty="0">
                <a:solidFill>
                  <a:srgbClr val="008000"/>
                </a:solidFill>
                <a:latin typeface="Arial" charset="0"/>
                <a:cs typeface="+mn-cs"/>
              </a:rPr>
              <a:t>младенческой смертности</a:t>
            </a:r>
            <a:r>
              <a:rPr lang="ru-RU" altLang="ru-RU" sz="1600" b="1" dirty="0">
                <a:latin typeface="Arial" charset="0"/>
                <a:cs typeface="+mn-cs"/>
              </a:rPr>
              <a:t> (до 4,5 случая на 1 тыс. родившихся детей)</a:t>
            </a:r>
          </a:p>
        </p:txBody>
      </p:sp>
    </p:spTree>
    <p:extLst>
      <p:ext uri="{BB962C8B-B14F-4D97-AF65-F5344CB8AC3E}">
        <p14:creationId xmlns:p14="http://schemas.microsoft.com/office/powerpoint/2010/main" xmlns="" val="42866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698" y="0"/>
            <a:ext cx="9120302" cy="1052736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Основание для внеплановой проверки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8292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4593" y="1268760"/>
            <a:ext cx="7138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Федеральный </a:t>
            </a:r>
            <a:r>
              <a:rPr lang="ru-RU" b="1" dirty="0">
                <a:solidFill>
                  <a:srgbClr val="0000FF"/>
                </a:solidFill>
              </a:rPr>
              <a:t>закон от 26.12.2008 N 294-ФЗ 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endParaRPr lang="ru-RU" b="1" dirty="0">
              <a:solidFill>
                <a:srgbClr val="0000FF"/>
              </a:solidFill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"</a:t>
            </a:r>
            <a:r>
              <a:rPr lang="ru-RU" b="1" dirty="0">
                <a:solidFill>
                  <a:srgbClr val="0000FF"/>
                </a:solidFill>
              </a:rPr>
              <a:t>О защите прав юридических лиц и индивидуальных предпринимателей при осуществлении государственного контроля (надзора) и муниципального контроля"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2548650"/>
            <a:ext cx="6335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Статья 10. Организация и </a:t>
            </a:r>
            <a:r>
              <a:rPr lang="ru-RU" b="1" dirty="0" smtClean="0">
                <a:solidFill>
                  <a:srgbClr val="00B050"/>
                </a:solidFill>
              </a:rPr>
              <a:t>проведение внеплановой </a:t>
            </a:r>
            <a:r>
              <a:rPr lang="ru-RU" b="1" dirty="0">
                <a:solidFill>
                  <a:srgbClr val="00B050"/>
                </a:solidFill>
              </a:rPr>
              <a:t>проверки</a:t>
            </a:r>
          </a:p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6641" y="3072348"/>
            <a:ext cx="88944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2) </a:t>
            </a:r>
            <a:r>
              <a:rPr lang="ru-RU" sz="1600" b="1" dirty="0"/>
              <a:t>мотивированное представление должностного лица органа государственного контроля (надзора)</a:t>
            </a:r>
            <a:r>
              <a:rPr lang="ru-RU" sz="1600" dirty="0"/>
              <a:t>, органа муниципального контроля </a:t>
            </a:r>
            <a:r>
              <a:rPr lang="ru-RU" sz="1600" b="1" dirty="0"/>
              <a:t>по результатам анализа результатов мероприятий по контролю без взаимодействия с юридическими лицами, </a:t>
            </a:r>
            <a:r>
              <a:rPr lang="ru-RU" sz="1600" dirty="0"/>
              <a:t>индивидуальными предпринимателями, рассмотрения или предварительной проверки поступивших в органы государственного контроля (надзора), органы муниципального контроля обращений и заявлений граждан, в том числе индивидуальных предпринимателей, юридических лиц, информации от органов государственной власти, органов местного самоуправления, из средств массовой информации о следующих фактах:</a:t>
            </a:r>
          </a:p>
          <a:p>
            <a:r>
              <a:rPr lang="ru-RU" sz="1600" dirty="0" smtClean="0"/>
              <a:t>а</a:t>
            </a:r>
            <a:r>
              <a:rPr lang="ru-RU" sz="1600" dirty="0"/>
              <a:t>) </a:t>
            </a:r>
            <a:r>
              <a:rPr lang="ru-RU" sz="1600" b="1" u="sng" dirty="0">
                <a:solidFill>
                  <a:srgbClr val="FF0000"/>
                </a:solidFill>
              </a:rPr>
              <a:t>возникновение угрозы причинения вреда жизни, здоровью граждан</a:t>
            </a:r>
            <a:r>
              <a:rPr lang="ru-RU" sz="1600" dirty="0">
                <a:solidFill>
                  <a:srgbClr val="FF0000"/>
                </a:solidFill>
              </a:rPr>
              <a:t>, </a:t>
            </a:r>
            <a:r>
              <a:rPr lang="ru-RU" sz="1600" dirty="0"/>
              <a:t>вреда животным, растениям, окружающей среде, объектам культурного наследия (памятникам истории и культуры) народов Российской Федерации, музейным предметам и музейным коллекциям, включенным в состав Музейного фонда Российской Федерации, особо ценным, в том числе уникальным, документам Архивного фонда Российской Федерации, документам, имеющим особое историческое, научное, культурное значение, входящим в состав национального библиотечного фонда, безопасности государства, а также угрозы чрезвычайных ситуаций природного и техногенного характера;</a:t>
            </a:r>
          </a:p>
        </p:txBody>
      </p:sp>
      <p:pic>
        <p:nvPicPr>
          <p:cNvPr id="8" name="preview-image" descr="http://time56.ru/userfiles/news/medium/34193_proverk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3957" y="2189885"/>
            <a:ext cx="1008854" cy="851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036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479506" y="6597352"/>
            <a:ext cx="1600200" cy="260648"/>
          </a:xfrm>
        </p:spPr>
        <p:txBody>
          <a:bodyPr/>
          <a:lstStyle/>
          <a:p>
            <a:pPr>
              <a:defRPr/>
            </a:pPr>
            <a:fld id="{BC47A23A-E848-4C12-B43F-23E0FF133193}" type="slidenum"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21</a:t>
            </a:fld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649" y="3861048"/>
            <a:ext cx="7791450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Проведение </a:t>
            </a:r>
            <a:r>
              <a:rPr lang="ru-RU" sz="2000" dirty="0"/>
              <a:t>в порядке, установленном пунктами 3.2 и 3.3 статьи 10 Федерального закона от 26.12.2008 №294-ФЗ «О защите прав юридических лиц и индивидуальных предпринимателей при осуществлении государственного контроля (надзора) и муниципального контроля», </a:t>
            </a:r>
            <a:r>
              <a:rPr lang="ru-RU" sz="2000" b="1" dirty="0">
                <a:solidFill>
                  <a:srgbClr val="00B050"/>
                </a:solidFill>
              </a:rPr>
              <a:t>предварительной проверки поступившей</a:t>
            </a:r>
            <a:r>
              <a:rPr lang="ru-RU" sz="2000" b="1" dirty="0"/>
              <a:t> </a:t>
            </a:r>
            <a:r>
              <a:rPr lang="ru-RU" sz="2000" dirty="0"/>
              <a:t>в отношении медицинских организаций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B050"/>
                </a:solidFill>
              </a:rPr>
              <a:t>информации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rgbClr val="00B050"/>
                </a:solidFill>
              </a:rPr>
              <a:t>о нарушении обязательных требований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/>
              <a:t>в целях выявления оснований для подготовки мотивированного представления о назначении внеплановой проверки.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740" y="1340768"/>
            <a:ext cx="779145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/>
              <a:t>Осуществление </a:t>
            </a:r>
            <a:r>
              <a:rPr lang="ru-RU" sz="2000" b="1" dirty="0">
                <a:solidFill>
                  <a:srgbClr val="00B050"/>
                </a:solidFill>
              </a:rPr>
              <a:t>мониторинга СМИ по фактам резонансных случаев</a:t>
            </a:r>
            <a:r>
              <a:rPr lang="ru-RU" sz="2000" dirty="0"/>
              <a:t> нарушения обязательных требований медицинскими организациями в целях использования этих фактов для организации внеплановых проверок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5609" y="2780928"/>
            <a:ext cx="779145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Организация </a:t>
            </a:r>
            <a:r>
              <a:rPr lang="ru-RU" sz="2000" b="1" dirty="0"/>
              <a:t>взаимодействия с прокуратурой</a:t>
            </a:r>
            <a:r>
              <a:rPr lang="ru-RU" sz="2000" dirty="0"/>
              <a:t> </a:t>
            </a:r>
            <a:r>
              <a:rPr lang="ru-RU" sz="2000" b="1" dirty="0"/>
              <a:t>субъекта Российской Федерации</a:t>
            </a:r>
            <a:r>
              <a:rPr lang="ru-RU" sz="2000" dirty="0"/>
              <a:t> на предмет проведения совместных проверок медицинских организаций.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44624"/>
            <a:ext cx="9108504" cy="1152128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Организация внеплановых проверок        </a:t>
            </a:r>
            <a:r>
              <a:rPr lang="ru-RU" sz="2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медорганизаций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низкой категории риска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9671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30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147638"/>
            <a:ext cx="2057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6C8C953-044E-4C9C-8673-B78A7FC1B038}" type="slidenum">
              <a:rPr lang="ru-RU" altLang="ru-RU" sz="1200" smtClean="0">
                <a:solidFill>
                  <a:srgbClr val="898989"/>
                </a:solidFill>
              </a:rPr>
              <a:pPr/>
              <a:t>22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34147" name="TextBox 3"/>
          <p:cNvSpPr txBox="1">
            <a:spLocks noChangeArrowheads="1"/>
          </p:cNvSpPr>
          <p:nvPr/>
        </p:nvSpPr>
        <p:spPr bwMode="auto">
          <a:xfrm>
            <a:off x="827088" y="4481513"/>
            <a:ext cx="8499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/>
          </a:p>
          <a:p>
            <a:endParaRPr lang="ru-RU" altLang="ru-RU" sz="1800"/>
          </a:p>
          <a:p>
            <a:endParaRPr lang="ru-RU" altLang="ru-RU" sz="1800"/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709822" y="2064350"/>
            <a:ext cx="7686675" cy="3397250"/>
          </a:xfrm>
          <a:prstGeom prst="flowChartMultidocumen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0363" algn="just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 порядков оказания медицинской помощи и стандартов медицинской помощи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698" y="0"/>
            <a:ext cx="9120302" cy="1052736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spc="100" dirty="0">
                <a:solidFill>
                  <a:srgbClr val="FF0000"/>
                </a:solidFill>
                <a:latin typeface="Arial Black" pitchFamily="34" charset="0"/>
                <a:cs typeface="Times New Roman" panose="02020603050405020304" pitchFamily="18" charset="0"/>
              </a:rPr>
              <a:t>ТИПИЧНЫЕ НАРУШЕНИЯ</a:t>
            </a:r>
          </a:p>
        </p:txBody>
      </p:sp>
      <p:pic>
        <p:nvPicPr>
          <p:cNvPr id="9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96" y="8292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50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6531" y="3514447"/>
            <a:ext cx="7791450" cy="32470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rgbClr val="0000FF"/>
                </a:solidFill>
              </a:rPr>
              <a:t>Особое внимание при проверках порядков оказания медицинской помощи: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/>
              <a:t>вопросам </a:t>
            </a:r>
            <a:r>
              <a:rPr lang="ru-RU" sz="2000" b="1" dirty="0"/>
              <a:t>соблюдения медицинскими организациями установленной маршрутизации пациентов, особенно по демографически значимым профилям (акушерство и гинекология, кардиология, </a:t>
            </a:r>
            <a:r>
              <a:rPr lang="ru-RU" sz="2000" b="1" dirty="0" smtClean="0"/>
              <a:t>онкология, </a:t>
            </a:r>
            <a:r>
              <a:rPr lang="ru-RU" sz="2000" b="1" dirty="0"/>
              <a:t>сердечно-сосудистая </a:t>
            </a:r>
            <a:r>
              <a:rPr lang="ru-RU" sz="2000" b="1" dirty="0" smtClean="0"/>
              <a:t>хирургия);</a:t>
            </a:r>
            <a:endParaRPr lang="ru-RU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/>
              <a:t>выполнению </a:t>
            </a:r>
            <a:r>
              <a:rPr lang="ru-RU" sz="2000" b="1" dirty="0"/>
              <a:t>объемных показателей;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/>
              <a:t>соблюдению </a:t>
            </a:r>
            <a:r>
              <a:rPr lang="ru-RU" sz="2000" b="1" dirty="0"/>
              <a:t>временных критериев проведения диагностических и лечебных мероприятий.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5708435"/>
              </p:ext>
            </p:extLst>
          </p:nvPr>
        </p:nvGraphicFramePr>
        <p:xfrm>
          <a:off x="35497" y="980727"/>
          <a:ext cx="8928990" cy="2415902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5362356"/>
                <a:gridCol w="1783317"/>
                <a:gridCol w="1783317"/>
              </a:tblGrid>
              <a:tr h="531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Нарушения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Акт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Предписание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569964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Организации деятельности медицинской организации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74245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Несоблюдение рекомендованных штатных нормативов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531926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Несоблюдение стандартов оснащения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0" y="18519"/>
            <a:ext cx="9144000" cy="746185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Проверки порядков оказания медпомощи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8519"/>
            <a:ext cx="914043" cy="7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64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34" t="1985" r="8011" b="9302"/>
          <a:stretch/>
        </p:blipFill>
        <p:spPr>
          <a:xfrm>
            <a:off x="155357" y="307529"/>
            <a:ext cx="8856984" cy="602128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3698" y="214583"/>
            <a:ext cx="9120302" cy="92765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357" y="30752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371808"/>
            <a:ext cx="422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Основные  риски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91560"/>
            <a:ext cx="1674798" cy="17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620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3698" y="0"/>
            <a:ext cx="9120302" cy="88163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90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Приказ Росздравнадзора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т 21.04.2017 №4043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91047" y="989845"/>
            <a:ext cx="7704856" cy="5228416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31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Перечень правовых актов и их отдельных частей (положений), содержащих обязательные требования, соблюдение которых оценивается при проведении мероприятий по контролю в рамках отдельного вида государственного контроля (надзора)</a:t>
            </a:r>
          </a:p>
        </p:txBody>
      </p:sp>
      <p:pic>
        <p:nvPicPr>
          <p:cNvPr id="8194" name="Picture 2" descr="https://go3.imgsmail.ru/imgpreview?key=7606d7de98e2e521&amp;mb=imgdb_preview_1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685" y="5679935"/>
            <a:ext cx="394335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02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3698" y="0"/>
            <a:ext cx="9120302" cy="88163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Перечень обязательных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требований и условий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23" t="14869" r="24679" b="5227"/>
          <a:stretch/>
        </p:blipFill>
        <p:spPr bwMode="auto">
          <a:xfrm>
            <a:off x="5490169" y="3082702"/>
            <a:ext cx="3527503" cy="377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64" t="6175" r="18626" b="20535"/>
          <a:stretch/>
        </p:blipFill>
        <p:spPr bwMode="auto">
          <a:xfrm>
            <a:off x="203404" y="3158232"/>
            <a:ext cx="5001239" cy="362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1896" y="3979726"/>
            <a:ext cx="1152128" cy="10081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229200"/>
            <a:ext cx="936104" cy="43204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3932287"/>
            <a:ext cx="2573465" cy="3600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2192090"/>
            <a:ext cx="519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www.61reg.roszdravnadzor.ru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1099" y="1020956"/>
            <a:ext cx="1859682" cy="186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2644" y="1268760"/>
            <a:ext cx="5307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Приказ Росздравнадзора </a:t>
            </a:r>
            <a:r>
              <a:rPr lang="ru-RU" dirty="0">
                <a:latin typeface="Arial Black" panose="020B0A04020102020204" pitchFamily="34" charset="0"/>
              </a:rPr>
              <a:t>от 27.04.2017 № </a:t>
            </a:r>
            <a:r>
              <a:rPr lang="ru-RU" dirty="0" smtClean="0">
                <a:latin typeface="Arial Black" panose="020B0A04020102020204" pitchFamily="34" charset="0"/>
              </a:rPr>
              <a:t>4043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(в ред. </a:t>
            </a:r>
            <a:r>
              <a:rPr lang="ru-RU" dirty="0" smtClean="0">
                <a:latin typeface="Arial Black" panose="020B0A04020102020204" pitchFamily="34" charset="0"/>
              </a:rPr>
              <a:t>От 04.03.2019</a:t>
            </a:r>
            <a:r>
              <a:rPr lang="ru-RU" dirty="0"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116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3698" y="0"/>
            <a:ext cx="9120302" cy="88163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B6973"/>
                </a:solidFill>
              </a:rPr>
              <a:pPr/>
              <a:t>27</a:t>
            </a:fld>
            <a:endParaRPr lang="ru-RU" dirty="0">
              <a:solidFill>
                <a:srgbClr val="5B697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" t="9011" r="4403" b="5394"/>
          <a:stretch/>
        </p:blipFill>
        <p:spPr bwMode="auto">
          <a:xfrm>
            <a:off x="54279" y="908621"/>
            <a:ext cx="9036495" cy="5870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626" y="5677754"/>
            <a:ext cx="1584176" cy="105273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02494" y="1340768"/>
            <a:ext cx="6624736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верх 4"/>
          <p:cNvSpPr/>
          <p:nvPr/>
        </p:nvSpPr>
        <p:spPr>
          <a:xfrm>
            <a:off x="4139952" y="5229200"/>
            <a:ext cx="3384376" cy="1266440"/>
          </a:xfrm>
          <a:prstGeom prst="upArrow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68790" y="5677754"/>
            <a:ext cx="157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ЧЕК-ЛИСТЫ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602"/>
            <a:ext cx="7090619" cy="85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51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746" y="59561"/>
            <a:ext cx="9120302" cy="88163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B6973"/>
                </a:solidFill>
              </a:rPr>
              <a:pPr/>
              <a:t>28</a:t>
            </a:fld>
            <a:endParaRPr lang="ru-RU" dirty="0">
              <a:solidFill>
                <a:srgbClr val="5B6973"/>
              </a:solidFill>
            </a:endParaRPr>
          </a:p>
        </p:txBody>
      </p:sp>
      <p:pic>
        <p:nvPicPr>
          <p:cNvPr id="3" name="preview-image" descr="http://invait.by/kscms/uploads/editor/files/attention.pn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695" y="-59562"/>
            <a:ext cx="2324735" cy="10007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6365" y="1467528"/>
            <a:ext cx="888286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Приказ Росздравнадзора 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от 20.12.2017 № 10449 </a:t>
            </a:r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Об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утверждении форм проверочных листов (списков контрольных вопросов),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при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проведении плановых проверок при осуществлении государственного  </a:t>
            </a:r>
            <a:r>
              <a:rPr lang="ru-RU" b="1" u="sng" dirty="0">
                <a:solidFill>
                  <a:srgbClr val="00B050"/>
                </a:solidFill>
                <a:latin typeface="Arial Black" pitchFamily="34" charset="0"/>
              </a:rPr>
              <a:t>контроля за обращением медицинских </a:t>
            </a:r>
            <a:r>
              <a:rPr lang="ru-RU" b="1" u="sng" dirty="0" smtClean="0">
                <a:solidFill>
                  <a:srgbClr val="00B050"/>
                </a:solidFill>
                <a:latin typeface="Arial Black" pitchFamily="34" charset="0"/>
              </a:rPr>
              <a:t>изделий»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Приказ Росздравнадзора от 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09.11.2017 № 9438 </a:t>
            </a:r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Об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утверждении форм проверочных листов (списков контрольных вопросов),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при проведении плановых проверок при осуществлении  </a:t>
            </a:r>
            <a:r>
              <a:rPr lang="ru-RU" b="1" dirty="0">
                <a:solidFill>
                  <a:srgbClr val="00B050"/>
                </a:solidFill>
                <a:latin typeface="Arial Black" pitchFamily="34" charset="0"/>
              </a:rPr>
              <a:t>федерального государственного надзора  в сфере обращения лекарственных </a:t>
            </a:r>
            <a:r>
              <a:rPr lang="ru-RU" b="1" dirty="0" smtClean="0">
                <a:solidFill>
                  <a:srgbClr val="00B050"/>
                </a:solidFill>
                <a:latin typeface="Arial Black" pitchFamily="34" charset="0"/>
              </a:rPr>
              <a:t>средств»</a:t>
            </a:r>
            <a:endParaRPr lang="ru-RU" b="1" dirty="0">
              <a:solidFill>
                <a:srgbClr val="00B05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 Приказ Росздравнадзора от 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20.12.2017 № 10450 </a:t>
            </a:r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Об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утверждении форм проверочных листов (списков контрольных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вопросов при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проведении плановых проверок при осуществлении </a:t>
            </a:r>
            <a:r>
              <a:rPr lang="ru-RU" b="1" dirty="0">
                <a:solidFill>
                  <a:srgbClr val="00B050"/>
                </a:solidFill>
                <a:latin typeface="Arial Black" pitchFamily="34" charset="0"/>
              </a:rPr>
              <a:t>государственного контроля качества и безопасности медицинской  </a:t>
            </a:r>
            <a:r>
              <a:rPr lang="ru-RU" b="1" dirty="0" smtClean="0">
                <a:solidFill>
                  <a:srgbClr val="00B050"/>
                </a:solidFill>
                <a:latin typeface="Arial Black" pitchFamily="34" charset="0"/>
              </a:rPr>
              <a:t>деятельности»</a:t>
            </a:r>
            <a:endParaRPr lang="ru-RU" b="1" dirty="0">
              <a:solidFill>
                <a:srgbClr val="00B05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B05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5" y="55602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148430"/>
            <a:ext cx="4939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роверочные листы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8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3698" y="0"/>
            <a:ext cx="9120302" cy="1628800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arm-lombard.ru/wp23_opencms-9.5.1/export/sites/pawnshop/.content/images/freeversion/ogr.png_62671349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208"/>
            <a:ext cx="1124832" cy="88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B6973"/>
                </a:solidFill>
              </a:rPr>
              <a:pPr/>
              <a:t>29</a:t>
            </a:fld>
            <a:endParaRPr lang="ru-RU" dirty="0">
              <a:solidFill>
                <a:srgbClr val="5B697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0"/>
            <a:ext cx="8460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Приказ Росздравнадзора </a:t>
            </a:r>
            <a:r>
              <a:rPr lang="ru-RU" sz="2000" b="1" dirty="0">
                <a:solidFill>
                  <a:srgbClr val="FF0000"/>
                </a:solidFill>
              </a:rPr>
              <a:t>от 20.12.2017 № 10450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</a:rPr>
              <a:t>Об </a:t>
            </a:r>
            <a:r>
              <a:rPr lang="ru-RU" sz="2000" b="1" dirty="0">
                <a:solidFill>
                  <a:srgbClr val="002060"/>
                </a:solidFill>
              </a:rPr>
              <a:t>утверждении форм проверочных листов (списков контрольных </a:t>
            </a:r>
            <a:r>
              <a:rPr lang="ru-RU" sz="2000" b="1" dirty="0" smtClean="0">
                <a:solidFill>
                  <a:srgbClr val="002060"/>
                </a:solidFill>
              </a:rPr>
              <a:t>вопросов при </a:t>
            </a:r>
            <a:r>
              <a:rPr lang="ru-RU" sz="2000" b="1" dirty="0">
                <a:solidFill>
                  <a:srgbClr val="002060"/>
                </a:solidFill>
              </a:rPr>
              <a:t>проведении плановых проверок при </a:t>
            </a:r>
            <a:r>
              <a:rPr lang="ru-RU" sz="2000" b="1" dirty="0" smtClean="0">
                <a:solidFill>
                  <a:srgbClr val="002060"/>
                </a:solidFill>
              </a:rPr>
              <a:t>осуществлении </a:t>
            </a:r>
            <a:r>
              <a:rPr lang="ru-RU" sz="2000" b="1" dirty="0" smtClean="0">
                <a:solidFill>
                  <a:srgbClr val="FF0000"/>
                </a:solidFill>
              </a:rPr>
              <a:t>государственного контроля качества и безопасности медицинской  деятельности»  </a:t>
            </a:r>
            <a:r>
              <a:rPr lang="ru-RU" sz="2000" b="1" u="sng" dirty="0" smtClean="0"/>
              <a:t>(приложений 7)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192" y="1772816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b="1" dirty="0" smtClean="0">
                <a:solidFill>
                  <a:prstClr val="black"/>
                </a:solidFill>
              </a:rPr>
              <a:t>соблюдение </a:t>
            </a:r>
            <a:r>
              <a:rPr lang="ru-RU" b="1" dirty="0">
                <a:solidFill>
                  <a:prstClr val="black"/>
                </a:solidFill>
              </a:rPr>
              <a:t>органами </a:t>
            </a:r>
            <a:r>
              <a:rPr lang="ru-RU" b="1" dirty="0" err="1">
                <a:solidFill>
                  <a:prstClr val="black"/>
                </a:solidFill>
              </a:rPr>
              <a:t>госвласти</a:t>
            </a:r>
            <a:r>
              <a:rPr lang="ru-RU" b="1" dirty="0">
                <a:solidFill>
                  <a:prstClr val="black"/>
                </a:solidFill>
              </a:rPr>
              <a:t> и органами местного самоуправления , государственными внебюджетными фондами  прав граждан в сфере охраны здоровья  </a:t>
            </a:r>
            <a:r>
              <a:rPr lang="ru-RU" b="1" dirty="0" smtClean="0">
                <a:solidFill>
                  <a:prstClr val="black"/>
                </a:solidFill>
              </a:rPr>
              <a:t>граждан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соблюдение осуществляющими  медицинскую и фармацевтическую  деятельность организациями и ИП прав граждан в сфере охраны здоровья граждан 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соблюдение осуществляющими </a:t>
            </a:r>
            <a:r>
              <a:rPr lang="ru-RU" b="1" dirty="0" err="1" smtClean="0">
                <a:solidFill>
                  <a:prstClr val="black"/>
                </a:solidFill>
              </a:rPr>
              <a:t>меддеятельность</a:t>
            </a:r>
            <a:r>
              <a:rPr lang="ru-RU" b="1" dirty="0" smtClean="0">
                <a:solidFill>
                  <a:prstClr val="black"/>
                </a:solidFill>
              </a:rPr>
              <a:t> организациями и ИП порядков оказания медпомощи и стандартов медицинской помощи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prstClr val="black"/>
                </a:solidFill>
              </a:rPr>
              <a:t> соблюдение осуществляющими </a:t>
            </a:r>
            <a:r>
              <a:rPr lang="ru-RU" b="1" dirty="0" err="1">
                <a:solidFill>
                  <a:prstClr val="black"/>
                </a:solidFill>
              </a:rPr>
              <a:t>меддеятельность</a:t>
            </a:r>
            <a:r>
              <a:rPr lang="ru-RU" b="1" dirty="0">
                <a:solidFill>
                  <a:prstClr val="black"/>
                </a:solidFill>
              </a:rPr>
              <a:t> организациями и ИП </a:t>
            </a:r>
            <a:r>
              <a:rPr lang="ru-RU" b="1" dirty="0" smtClean="0">
                <a:solidFill>
                  <a:prstClr val="black"/>
                </a:solidFill>
              </a:rPr>
              <a:t> порядков проведения медицинских экспертиз , медицинских осмотров  и медицинских освидетельствований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соблюдение медработниками , руководителями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медорганизаций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,  ограничений , применяемым к указанным лицам  при осуществлении профессиональной деятельности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соблюдение фармацевтическими </a:t>
            </a:r>
            <a:r>
              <a:rPr lang="ru-RU" b="1" dirty="0">
                <a:solidFill>
                  <a:srgbClr val="0000FF"/>
                </a:solidFill>
              </a:rPr>
              <a:t>работниками руководителями </a:t>
            </a:r>
            <a:r>
              <a:rPr lang="ru-RU" b="1" dirty="0" smtClean="0">
                <a:solidFill>
                  <a:srgbClr val="0000FF"/>
                </a:solidFill>
              </a:rPr>
              <a:t>аптечных организаций  </a:t>
            </a:r>
            <a:r>
              <a:rPr lang="ru-RU" b="1" dirty="0">
                <a:solidFill>
                  <a:srgbClr val="0000FF"/>
                </a:solidFill>
              </a:rPr>
              <a:t>ограничений , применяемым к указанным лицам  при осуществлении профессиональной деятельности</a:t>
            </a:r>
          </a:p>
          <a:p>
            <a:pPr marL="342900" indent="-342900">
              <a:buFontTx/>
              <a:buAutoNum type="arabicPeriod"/>
            </a:pP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462213"/>
            <a:ext cx="7683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68" y="199064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06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B4F8D-AD4B-47AB-9596-BDD8218CF92C}" type="slidenum">
              <a:rPr lang="ru-RU" altLang="ru-RU">
                <a:solidFill>
                  <a:srgbClr val="5B697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solidFill>
                <a:srgbClr val="5B6973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75" y="260350"/>
            <a:ext cx="5586413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7544" y="3861048"/>
            <a:ext cx="8352928" cy="28083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33CC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Основной задачей Росздравнадзора является контроль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</a:rPr>
              <a:t> за соблюдением  законодательства в сфере здравоохранения, защита прав и  интересов пациента  в получении качественной медицинской и  лекарственной помощи  на всей территории Российской Федерации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33CC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554357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835150" y="188913"/>
            <a:ext cx="6985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FF0000"/>
                </a:solidFill>
              </a:rPr>
              <a:t>С </a:t>
            </a:r>
            <a:r>
              <a:rPr lang="ru-RU" altLang="ru-RU" sz="4400" b="1" dirty="0" smtClean="0">
                <a:solidFill>
                  <a:srgbClr val="FF0000"/>
                </a:solidFill>
              </a:rPr>
              <a:t>7 апреля 2019 </a:t>
            </a:r>
            <a:r>
              <a:rPr lang="ru-RU" altLang="ru-RU" sz="4400" b="1" dirty="0">
                <a:solidFill>
                  <a:srgbClr val="FF0000"/>
                </a:solidFill>
              </a:rPr>
              <a:t>года 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968403" y="1241312"/>
            <a:ext cx="1223963" cy="979487"/>
          </a:xfrm>
          <a:prstGeom prst="downArrow">
            <a:avLst>
              <a:gd name="adj1" fmla="val 50000"/>
              <a:gd name="adj2" fmla="val 49028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9792" y="2539270"/>
            <a:ext cx="5761186" cy="424815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cs typeface="Aharoni" panose="02010803020104030203" pitchFamily="2" charset="-79"/>
              </a:rPr>
              <a:t>ПРИКАЗ МЗ </a:t>
            </a:r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РФ</a:t>
            </a:r>
            <a:endParaRPr lang="ru-RU" sz="2400" b="1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cs typeface="Aharoni" panose="02010803020104030203" pitchFamily="2" charset="-79"/>
              </a:rPr>
              <a:t>от </a:t>
            </a:r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14 января 2019 </a:t>
            </a:r>
            <a:r>
              <a:rPr lang="ru-RU" sz="2400" b="1" dirty="0">
                <a:solidFill>
                  <a:schemeClr val="tx1"/>
                </a:solidFill>
                <a:cs typeface="Aharoni" panose="02010803020104030203" pitchFamily="2" charset="-79"/>
              </a:rPr>
              <a:t>г. N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4н</a:t>
            </a:r>
            <a:endParaRPr lang="ru-RU" sz="3600" b="1" dirty="0">
              <a:solidFill>
                <a:srgbClr val="FF0000"/>
              </a:solidFill>
              <a:cs typeface="Aharoni" panose="02010803020104030203" pitchFamily="2" charset="-79"/>
            </a:endParaRPr>
          </a:p>
          <a:p>
            <a:pPr algn="ctr">
              <a:defRPr/>
            </a:pPr>
            <a:endParaRPr lang="ru-RU" sz="2400" b="1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Об утверждении порядка назначения лекарственных препаратов, форм рецептурных бланков на ЛП, порядка оформления указанных бланков, их учета и хранения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cheb-gkc.med.cap.ru/Imaging/news/351/802732/250/sr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16525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4" y="116632"/>
            <a:ext cx="9874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723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82341"/>
            <a:ext cx="8496944" cy="480131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0E05BB"/>
                </a:solidFill>
              </a:rPr>
              <a:t>Приказ </a:t>
            </a:r>
            <a:r>
              <a:rPr lang="ru-RU" sz="2800" b="1" i="1" u="sng" dirty="0" smtClean="0">
                <a:solidFill>
                  <a:srgbClr val="0E05BB"/>
                </a:solidFill>
              </a:rPr>
              <a:t> определяет:</a:t>
            </a:r>
          </a:p>
          <a:p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/>
              <a:t>Порядок оформления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электронных рецептов</a:t>
            </a:r>
            <a:r>
              <a:rPr lang="ru-RU" sz="2000" b="1" dirty="0" smtClean="0"/>
              <a:t>. Каждый </a:t>
            </a:r>
            <a:r>
              <a:rPr lang="ru-RU" sz="2000" b="1" dirty="0"/>
              <a:t>электронный рецепт удостоверяется усиленной электронной подписью медицинского работника – фельдшера, акушера или врача, в зависимости от того, к кому на прием пришел </a:t>
            </a:r>
            <a:r>
              <a:rPr lang="ru-RU" sz="2000" b="1" dirty="0" smtClean="0"/>
              <a:t>пациент. </a:t>
            </a:r>
            <a:r>
              <a:rPr lang="ru-RU" sz="2000" b="1" i="1" dirty="0" smtClean="0">
                <a:solidFill>
                  <a:srgbClr val="009900"/>
                </a:solidFill>
              </a:rPr>
              <a:t>Выдавать такие рецепты станут после принятия региональными властями решений об использовании электронных рецептов на территории субъекта Федерации</a:t>
            </a:r>
            <a:r>
              <a:rPr lang="ru-RU" sz="2000" b="1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/>
              <a:t>форму </a:t>
            </a:r>
            <a:r>
              <a:rPr lang="ru-RU" sz="2000" b="1" dirty="0"/>
              <a:t>рецептурных </a:t>
            </a:r>
            <a:r>
              <a:rPr lang="ru-RU" sz="2000" b="1" dirty="0" smtClean="0"/>
              <a:t>бланков</a:t>
            </a:r>
            <a:r>
              <a:rPr lang="ru-RU" sz="2000" b="1" dirty="0"/>
              <a:t>;</a:t>
            </a:r>
            <a:endParaRPr lang="ru-RU" sz="20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/>
              <a:t>содержит </a:t>
            </a:r>
            <a:r>
              <a:rPr lang="ru-RU" sz="2000" b="1" dirty="0"/>
              <a:t>информацию о максимальных дозах наркотических и психотропных лекарственных препаратов, назначаемых одним </a:t>
            </a:r>
            <a:r>
              <a:rPr lang="ru-RU" sz="2000" b="1" dirty="0" smtClean="0"/>
              <a:t>рецептом</a:t>
            </a:r>
            <a:r>
              <a:rPr lang="ru-RU" sz="2000" b="1" dirty="0"/>
              <a:t>;</a:t>
            </a:r>
            <a:endParaRPr lang="ru-RU" sz="20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/>
              <a:t>данные </a:t>
            </a:r>
            <a:r>
              <a:rPr lang="ru-RU" sz="2000" b="1" dirty="0"/>
              <a:t>о рекомендованной норме конкретных лекарств по одной выписке</a:t>
            </a:r>
            <a:r>
              <a:rPr lang="ru-RU" sz="2000" dirty="0"/>
              <a:t>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" y="94566"/>
            <a:ext cx="9108503" cy="103017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ПРИКАЗ МЗ РФ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 14 января 2019 г. N </a:t>
            </a: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304"/>
            <a:ext cx="9874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226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772816"/>
            <a:ext cx="3816424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r>
              <a:rPr lang="ru-RU" sz="2000" b="1" dirty="0"/>
              <a:t>Р</a:t>
            </a:r>
            <a:r>
              <a:rPr lang="ru-RU" sz="2000" b="1" dirty="0" smtClean="0"/>
              <a:t>анее </a:t>
            </a:r>
            <a:r>
              <a:rPr lang="ru-RU" sz="2000" b="1" dirty="0"/>
              <a:t>изготовленные рецептурные </a:t>
            </a:r>
            <a:r>
              <a:rPr lang="ru-RU" sz="2000" b="1" dirty="0" smtClean="0"/>
              <a:t>бланки </a:t>
            </a:r>
            <a:r>
              <a:rPr lang="ru-RU" sz="2000" b="1" dirty="0"/>
              <a:t>разрешено использовать </a:t>
            </a:r>
            <a:endParaRPr lang="ru-RU" sz="20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до </a:t>
            </a:r>
            <a:r>
              <a:rPr lang="ru-RU" sz="2000" b="1" dirty="0">
                <a:solidFill>
                  <a:srgbClr val="C00000"/>
                </a:solidFill>
              </a:rPr>
              <a:t>31 декабря 2019 года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496" y="115126"/>
            <a:ext cx="9073008" cy="103017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Письмо Министерства здравоохранения РФ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от 4 апреля 2019 г. N 25-4/И/2-2885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304"/>
            <a:ext cx="9874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88" t="23485" r="45008" b="14213"/>
          <a:stretch/>
        </p:blipFill>
        <p:spPr bwMode="auto">
          <a:xfrm>
            <a:off x="395536" y="1429450"/>
            <a:ext cx="3744416" cy="504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rcy;&amp;iecy;&amp;tscy;&amp;iecy;&amp;pcy;&amp;tcy; &amp;bcy;&amp;lcy;&amp;acy;&amp;ncy;&amp;kcy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6" t="7905" r="8224" b="2378"/>
          <a:stretch/>
        </p:blipFill>
        <p:spPr bwMode="auto">
          <a:xfrm>
            <a:off x="5436096" y="3429000"/>
            <a:ext cx="2294627" cy="27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883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5496" y="115126"/>
            <a:ext cx="9073008" cy="103017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B6973"/>
                </a:solidFill>
              </a:rPr>
              <a:pPr/>
              <a:t>33</a:t>
            </a:fld>
            <a:endParaRPr lang="ru-RU" dirty="0">
              <a:solidFill>
                <a:srgbClr val="5B697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1384" y="276271"/>
            <a:ext cx="6112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ЭПОХА ЗАКОНЧИЛАСЬ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user\Рабочий стол\14798427861199767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5772"/>
            <a:ext cx="28704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2391849" y="1187609"/>
            <a:ext cx="4176464" cy="978408"/>
          </a:xfrm>
          <a:prstGeom prst="downArrow">
            <a:avLst/>
          </a:prstGeom>
          <a:noFill/>
          <a:ln w="136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2741" y="1145303"/>
            <a:ext cx="1814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</a:rPr>
              <a:t>БЫЛО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Documents and Settings\user\Рабочий стол\14767795361750106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11" t="31076" r="11457" b="20209"/>
          <a:stretch/>
        </p:blipFill>
        <p:spPr bwMode="auto">
          <a:xfrm>
            <a:off x="4427984" y="2261636"/>
            <a:ext cx="4487114" cy="167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 rot="16200000">
            <a:off x="3493851" y="4646104"/>
            <a:ext cx="2166315" cy="1892347"/>
          </a:xfrm>
          <a:prstGeom prst="downArrow">
            <a:avLst/>
          </a:prstGeom>
          <a:noFill/>
          <a:ln w="130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6552" y="5303955"/>
            <a:ext cx="142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СТАЛО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Documents and Settings\user\Рабочий стол\1476733425124344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9" t="23052" r="18477" b="20134"/>
          <a:stretch/>
        </p:blipFill>
        <p:spPr bwMode="auto">
          <a:xfrm>
            <a:off x="5759971" y="4144004"/>
            <a:ext cx="2817983" cy="27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64" y="4486287"/>
            <a:ext cx="3024336" cy="220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www.clipartbest.com/cliparts/9cR/LoX/9cRLoXro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4534" y="5081786"/>
            <a:ext cx="646211" cy="8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lipartbest.com/cliparts/9cR/LoX/9cRLoXro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993" y="2055772"/>
            <a:ext cx="515295" cy="6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ANd9GcTRXwFCeiJ0jH3ZWjcpZXsGUT1bP03C7-uTgIh1C3jgdj0PoC5Z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9140" y="4935957"/>
            <a:ext cx="784860" cy="17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304"/>
            <a:ext cx="9874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www.clipartbest.com/cliparts/9cR/LoX/9cRLoXro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803" y="2261636"/>
            <a:ext cx="515295" cy="6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03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&amp;Kcy;&amp;acy;&amp;rcy;&amp;tcy;&amp;icy;&amp;ncy;&amp;kcy;&amp;icy; &amp;pcy;&amp;ocy; &amp;zcy;&amp;acy;&amp;pcy;&amp;rcy;&amp;ocy;&amp;scy;&amp;ucy; &amp;acy;&amp;mcy;&amp;ocy;&amp;kcy;&amp;scy;&amp;icy;&amp;kcy;&amp;lcy;&amp;acy;&amp;vcy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27709"/>
            <a:ext cx="2309431" cy="2309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559700"/>
            <a:ext cx="201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Arial Black" panose="020B0A04020102020204" pitchFamily="34" charset="0"/>
              </a:rPr>
              <a:t> </a:t>
            </a:r>
            <a:r>
              <a:rPr lang="ru-RU" sz="9600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=</a:t>
            </a:r>
            <a:endParaRPr lang="ru-RU" sz="9600" dirty="0">
              <a:solidFill>
                <a:srgbClr val="0E05BB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tcy;&amp;rcy;&amp;ocy;&amp;pcy;&amp;icy;&amp;kcy;&amp;acy;&amp;mcy;&amp;icy;&amp;d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5993"/>
            <a:ext cx="2939820" cy="2097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 rot="5400000">
            <a:off x="4110709" y="1225498"/>
            <a:ext cx="806604" cy="5616624"/>
          </a:xfrm>
          <a:prstGeom prst="rightBrace">
            <a:avLst>
              <a:gd name="adj1" fmla="val 0"/>
              <a:gd name="adj2" fmla="val 49539"/>
            </a:avLst>
          </a:prstGeom>
          <a:ln w="76200">
            <a:solidFill>
              <a:srgbClr val="0E05B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797152"/>
            <a:ext cx="6840760" cy="15841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Грубые нарушения лицензионных требований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Ч.4 ст.14.1 КоАП РФ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Штраф  - </a:t>
            </a:r>
            <a:r>
              <a:rPr lang="ru-RU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от 100 до 200 </a:t>
            </a:r>
            <a:r>
              <a:rPr lang="ru-RU" dirty="0" err="1" smtClean="0">
                <a:solidFill>
                  <a:srgbClr val="0E05BB"/>
                </a:solidFill>
                <a:latin typeface="Arial Black" panose="020B0A04020102020204" pitchFamily="34" charset="0"/>
              </a:rPr>
              <a:t>тыс</a:t>
            </a:r>
            <a:r>
              <a:rPr lang="ru-RU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 рублей </a:t>
            </a:r>
            <a:r>
              <a:rPr lang="ru-RU" dirty="0" smtClean="0">
                <a:latin typeface="Arial Black" panose="020B0A04020102020204" pitchFamily="34" charset="0"/>
              </a:rPr>
              <a:t>или приостановка деятельности </a:t>
            </a:r>
            <a:r>
              <a:rPr lang="ru-RU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до  90 суток</a:t>
            </a:r>
            <a:endParaRPr lang="ru-RU" dirty="0">
              <a:solidFill>
                <a:srgbClr val="0E05BB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0"/>
            <a:ext cx="9108504" cy="1030177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Безрецептурный отпуск лекарственных препаратов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126" y="127738"/>
            <a:ext cx="98742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051" y="139203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05699" y="1774707"/>
            <a:ext cx="201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Arial Black" panose="020B0A04020102020204" pitchFamily="34" charset="0"/>
              </a:rPr>
              <a:t> </a:t>
            </a:r>
            <a:r>
              <a:rPr lang="ru-RU" sz="9600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=</a:t>
            </a:r>
            <a:endParaRPr lang="ru-RU" sz="9600" dirty="0">
              <a:solidFill>
                <a:srgbClr val="0E05B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22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1D96B-6AAC-449C-A5AD-F92CECDAF56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196" name="Picture 4" descr="&amp;Kcy;&amp;acy;&amp;rcy;&amp;tcy;&amp;icy;&amp;ncy;&amp;kcy;&amp;icy; &amp;pcy;&amp;ocy; &amp;zcy;&amp;acy;&amp;pcy;&amp;rcy;&amp;ocy;&amp;scy;&amp;ucy; &amp;mcy;&amp;acy;&amp;rcy;&amp;kcy;&amp;icy;&amp;rcy;&amp;ocy;&amp;vcy;&amp;kcy;&amp;acy; &amp;lcy;&amp;iecy;&amp;kcy;&amp;acy;&amp;rcy;&amp;scy;&amp;tcy;&amp;vcy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510" y="1293886"/>
            <a:ext cx="4285481" cy="26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4704" y="1284170"/>
            <a:ext cx="3536836" cy="26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&amp;Kcy;&amp;acy;&amp;rcy;&amp;tcy;&amp;icy;&amp;ncy;&amp;kcy;&amp;icy; &amp;pcy;&amp;ocy; &amp;zcy;&amp;acy;&amp;pcy;&amp;rcy;&amp;ocy;&amp;scy;&amp;ucy; &amp;mcy;&amp;acy;&amp;rcy;&amp;kcy;&amp;icy;&amp;rcy;&amp;ocy;&amp;vcy;&amp;kcy;&amp;acy; &amp;lcy;&amp;iecy;&amp;kcy;&amp;acy;&amp;rcy;&amp;scy;&amp;tcy;&amp;v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06" y="4365104"/>
            <a:ext cx="345638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727" y="4320082"/>
            <a:ext cx="3504813" cy="22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55602"/>
            <a:ext cx="9120302" cy="925126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Система «Мониторинг движения </a:t>
            </a:r>
            <a:endParaRPr lang="ru-RU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лекарственных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препаратов»</a:t>
            </a:r>
          </a:p>
        </p:txBody>
      </p:sp>
      <p:pic>
        <p:nvPicPr>
          <p:cNvPr id="9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940" y="13294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07704" y="2492896"/>
            <a:ext cx="4896544" cy="266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До старта обязательной маркировки </a:t>
            </a:r>
          </a:p>
          <a:p>
            <a:pPr algn="ctr"/>
            <a:r>
              <a:rPr lang="ru-RU" dirty="0">
                <a:solidFill>
                  <a:srgbClr val="0E05BB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E05BB"/>
                </a:solidFill>
                <a:latin typeface="Arial Black" panose="020B0A04020102020204" pitchFamily="34" charset="0"/>
              </a:rPr>
              <a:t>с  1 января 2020 осталось</a:t>
            </a:r>
          </a:p>
          <a:p>
            <a:pPr algn="ctr"/>
            <a:endParaRPr lang="ru-RU" dirty="0">
              <a:solidFill>
                <a:srgbClr val="0E05BB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39  дней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06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400" smtClean="0">
              <a:solidFill>
                <a:srgbClr val="5B6973"/>
              </a:solidFill>
              <a:latin typeface="Calibri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88" t="6836" r="4874" b="3433"/>
          <a:stretch>
            <a:fillRect/>
          </a:stretch>
        </p:blipFill>
        <p:spPr bwMode="auto">
          <a:xfrm>
            <a:off x="0" y="1004090"/>
            <a:ext cx="90360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1874838" y="5059363"/>
            <a:ext cx="977900" cy="484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5602"/>
            <a:ext cx="9120301" cy="925126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www.61reg.roszdravnadzor.ru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07" y="13294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57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0" t="414" r="7640" b="29527"/>
          <a:stretch/>
        </p:blipFill>
        <p:spPr bwMode="auto">
          <a:xfrm>
            <a:off x="54529" y="1412776"/>
            <a:ext cx="903649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626" y="64780"/>
            <a:ext cx="9120302" cy="925126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Маркировка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лекарственных препаратов</a:t>
            </a:r>
          </a:p>
        </p:txBody>
      </p:sp>
      <p:pic>
        <p:nvPicPr>
          <p:cNvPr id="4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07" y="13294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18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26" y="64780"/>
            <a:ext cx="9120302" cy="925126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Маркировка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лекарственных препаратов</a:t>
            </a:r>
          </a:p>
        </p:txBody>
      </p:sp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07" y="13294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9" t="14966" r="18821" b="3788"/>
          <a:stretch/>
        </p:blipFill>
        <p:spPr bwMode="auto">
          <a:xfrm>
            <a:off x="251520" y="1087362"/>
            <a:ext cx="8881408" cy="57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9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389" y="1303671"/>
            <a:ext cx="82809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ru-RU" b="1" dirty="0" smtClean="0">
                <a:solidFill>
                  <a:prstClr val="black"/>
                </a:solidFill>
              </a:rPr>
              <a:t>торговая </a:t>
            </a:r>
            <a:r>
              <a:rPr lang="ru-RU" b="1" dirty="0">
                <a:solidFill>
                  <a:prstClr val="black"/>
                </a:solidFill>
              </a:rPr>
              <a:t>деятельность </a:t>
            </a:r>
            <a:r>
              <a:rPr lang="ru-RU" dirty="0">
                <a:solidFill>
                  <a:prstClr val="black"/>
                </a:solidFill>
              </a:rPr>
              <a:t>(далее также - торговля) - вид предпринимательской деятельности, связанный с приобретением и продажей товаров</a:t>
            </a:r>
            <a:r>
              <a:rPr lang="ru-RU" dirty="0" smtClean="0">
                <a:solidFill>
                  <a:prstClr val="black"/>
                </a:solidFill>
              </a:rPr>
              <a:t>;</a:t>
            </a:r>
          </a:p>
          <a:p>
            <a:pPr marL="342900" indent="-342900">
              <a:buFontTx/>
              <a:buAutoNum type="arabicParenR"/>
            </a:pPr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) </a:t>
            </a:r>
            <a:r>
              <a:rPr lang="ru-RU" b="1" dirty="0">
                <a:solidFill>
                  <a:prstClr val="black"/>
                </a:solidFill>
              </a:rPr>
              <a:t>оптовая торговля </a:t>
            </a:r>
            <a:r>
              <a:rPr lang="ru-RU" dirty="0">
                <a:solidFill>
                  <a:prstClr val="black"/>
                </a:solidFill>
              </a:rPr>
              <a:t>- вид торговой деятельности, связанный с приобретением и продажей товаров для использования их в предпринимательской деятельности (в том числе для перепродажи) или в иных целях, не связанных с личным, семейным, домашним и иным подобным использованием</a:t>
            </a:r>
            <a:r>
              <a:rPr lang="ru-RU" dirty="0" smtClean="0">
                <a:solidFill>
                  <a:prstClr val="black"/>
                </a:solidFill>
              </a:rPr>
              <a:t>;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3</a:t>
            </a:r>
            <a:r>
              <a:rPr lang="ru-RU" dirty="0">
                <a:solidFill>
                  <a:prstClr val="black"/>
                </a:solidFill>
              </a:rPr>
              <a:t>) </a:t>
            </a:r>
            <a:r>
              <a:rPr lang="ru-RU" b="1" dirty="0">
                <a:solidFill>
                  <a:srgbClr val="0000FF"/>
                </a:solidFill>
              </a:rPr>
              <a:t>розничная торговля </a:t>
            </a:r>
            <a:r>
              <a:rPr lang="ru-RU" dirty="0">
                <a:solidFill>
                  <a:prstClr val="black"/>
                </a:solidFill>
              </a:rPr>
              <a:t>- вид торговой деятельности, связанный с приобретением и продажей товаров </a:t>
            </a:r>
            <a:r>
              <a:rPr lang="ru-RU" b="1" i="1" u="sng" dirty="0">
                <a:solidFill>
                  <a:srgbClr val="00B050"/>
                </a:solidFill>
              </a:rPr>
              <a:t>для использования их в личных, семейных, домашних </a:t>
            </a:r>
            <a:r>
              <a:rPr lang="ru-RU" dirty="0">
                <a:solidFill>
                  <a:prstClr val="black"/>
                </a:solidFill>
              </a:rPr>
              <a:t>и иных целях, </a:t>
            </a:r>
            <a:r>
              <a:rPr lang="ru-RU" b="1" i="1" dirty="0">
                <a:solidFill>
                  <a:srgbClr val="FF0000"/>
                </a:solidFill>
              </a:rPr>
              <a:t>не связанных с осуществлением предпринимательской деятельности</a:t>
            </a:r>
            <a:r>
              <a:rPr lang="ru-RU" dirty="0">
                <a:solidFill>
                  <a:prstClr val="black"/>
                </a:solidFill>
              </a:rPr>
              <a:t>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528" y="5238079"/>
            <a:ext cx="2712249" cy="14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3" y="5208441"/>
            <a:ext cx="2619375" cy="15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1" y="51976"/>
            <a:ext cx="9098699" cy="1072768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Федеральный закон от 28.12.2009 №381-ФЗ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«Об основах государственного регулирования 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торговой деятельности в РФ»</a:t>
            </a:r>
          </a:p>
        </p:txBody>
      </p:sp>
      <p:pic>
        <p:nvPicPr>
          <p:cNvPr id="7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56" y="203144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71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3698" y="0"/>
            <a:ext cx="9120302" cy="836712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609" y="1340768"/>
            <a:ext cx="8892480" cy="1785104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 defTabSz="45720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b="1" u="sng" dirty="0" smtClean="0">
                <a:solidFill>
                  <a:srgbClr val="131BBD"/>
                </a:solidFill>
              </a:rPr>
              <a:t>Государственный </a:t>
            </a:r>
            <a:r>
              <a:rPr lang="ru-RU" b="1" u="sng" dirty="0">
                <a:solidFill>
                  <a:srgbClr val="131BBD"/>
                </a:solidFill>
              </a:rPr>
              <a:t>контроль качества и безопасности медицинской деятельности</a:t>
            </a:r>
            <a:r>
              <a:rPr lang="ru-RU" b="1" u="sng" dirty="0" smtClean="0">
                <a:solidFill>
                  <a:prstClr val="black"/>
                </a:solidFill>
              </a:rPr>
              <a:t>.</a:t>
            </a:r>
            <a:endParaRPr lang="ru-RU" b="1" dirty="0">
              <a:solidFill>
                <a:prstClr val="black"/>
              </a:solidFill>
            </a:endParaRPr>
          </a:p>
          <a:p>
            <a:pPr marL="285750" indent="-285750" algn="just" defTabSz="45720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b="1" u="sng" dirty="0" smtClean="0">
                <a:solidFill>
                  <a:srgbClr val="0000FF"/>
                </a:solidFill>
              </a:rPr>
              <a:t>Федеральный </a:t>
            </a:r>
            <a:r>
              <a:rPr lang="ru-RU" b="1" u="sng" dirty="0">
                <a:solidFill>
                  <a:srgbClr val="0000FF"/>
                </a:solidFill>
              </a:rPr>
              <a:t>государственный надзор в сфере обращения лекарственных средств</a:t>
            </a:r>
            <a:r>
              <a:rPr lang="ru-RU" b="1" u="sng" dirty="0" smtClean="0">
                <a:solidFill>
                  <a:srgbClr val="0000FF"/>
                </a:solidFill>
              </a:rPr>
              <a:t>.</a:t>
            </a:r>
            <a:endParaRPr lang="ru-RU" b="1" dirty="0">
              <a:solidFill>
                <a:srgbClr val="0000FF"/>
              </a:solidFill>
            </a:endParaRPr>
          </a:p>
          <a:p>
            <a:pPr marL="285750" indent="-285750" algn="just" defTabSz="45720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b="1" u="sng" dirty="0" smtClean="0">
                <a:solidFill>
                  <a:srgbClr val="0000FF"/>
                </a:solidFill>
              </a:rPr>
              <a:t>Государственный </a:t>
            </a:r>
            <a:r>
              <a:rPr lang="ru-RU" b="1" u="sng" dirty="0">
                <a:solidFill>
                  <a:srgbClr val="0000FF"/>
                </a:solidFill>
              </a:rPr>
              <a:t>контроль за обращением медицинских </a:t>
            </a:r>
            <a:r>
              <a:rPr lang="ru-RU" b="1" u="sng" dirty="0" smtClean="0">
                <a:solidFill>
                  <a:srgbClr val="0000FF"/>
                </a:solidFill>
              </a:rPr>
              <a:t>изделий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7748" y="8531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  <a:tabLst>
                <a:tab pos="15875" algn="ctr"/>
              </a:tabLst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иды контроля</a:t>
            </a:r>
          </a:p>
          <a:p>
            <a:pPr algn="ctr" defTabSz="457200">
              <a:spcBef>
                <a:spcPct val="0"/>
              </a:spcBef>
              <a:tabLst>
                <a:tab pos="15875" algn="ctr"/>
              </a:tabLst>
            </a:pPr>
            <a:endParaRPr lang="ru-RU" sz="2800" b="1" dirty="0">
              <a:solidFill>
                <a:srgbClr val="FF00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943" y="2996952"/>
            <a:ext cx="88699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buClr>
                <a:srgbClr val="0070C0"/>
              </a:buClr>
              <a:defRPr/>
            </a:pPr>
            <a:endParaRPr lang="ru-RU" b="1" i="1" dirty="0" smtClean="0">
              <a:solidFill>
                <a:srgbClr val="006600"/>
              </a:solidFill>
            </a:endParaRPr>
          </a:p>
          <a:p>
            <a:pPr algn="ctr" defTabSz="457200">
              <a:buClr>
                <a:srgbClr val="0070C0"/>
              </a:buClr>
              <a:defRPr/>
            </a:pPr>
            <a:r>
              <a:rPr lang="ru-RU" b="1" i="1" dirty="0" smtClean="0">
                <a:solidFill>
                  <a:srgbClr val="006600"/>
                </a:solidFill>
              </a:rPr>
              <a:t>Сопряженные </a:t>
            </a:r>
            <a:r>
              <a:rPr lang="ru-RU" b="1" i="1" dirty="0">
                <a:solidFill>
                  <a:srgbClr val="006600"/>
                </a:solidFill>
              </a:rPr>
              <a:t>виды лицензионного </a:t>
            </a:r>
            <a:r>
              <a:rPr lang="ru-RU" b="1" i="1" dirty="0" smtClean="0">
                <a:solidFill>
                  <a:srgbClr val="006600"/>
                </a:solidFill>
              </a:rPr>
              <a:t>контроля</a:t>
            </a:r>
            <a:endParaRPr lang="en-US" b="1" i="1" dirty="0" smtClean="0">
              <a:solidFill>
                <a:srgbClr val="006600"/>
              </a:solidFill>
            </a:endParaRPr>
          </a:p>
          <a:p>
            <a:pPr algn="ctr" defTabSz="457200">
              <a:buClr>
                <a:srgbClr val="0070C0"/>
              </a:buClr>
              <a:defRPr/>
            </a:pPr>
            <a:endParaRPr lang="ru-RU" b="1" i="1" u="sng" dirty="0" smtClean="0">
              <a:solidFill>
                <a:srgbClr val="006600"/>
              </a:solidFill>
            </a:endParaRP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b="1" u="sng" dirty="0" smtClean="0">
                <a:solidFill>
                  <a:srgbClr val="7E0000"/>
                </a:solidFill>
              </a:rPr>
              <a:t>лицензионный </a:t>
            </a:r>
            <a:r>
              <a:rPr lang="ru-RU" b="1" u="sng" dirty="0">
                <a:solidFill>
                  <a:srgbClr val="7E0000"/>
                </a:solidFill>
              </a:rPr>
              <a:t>контроль медицинской деятельности</a:t>
            </a:r>
            <a:r>
              <a:rPr lang="ru-RU" b="1" dirty="0">
                <a:solidFill>
                  <a:srgbClr val="7E0000"/>
                </a:solidFill>
              </a:rPr>
              <a:t> </a:t>
            </a:r>
            <a:endParaRPr lang="ru-RU" b="1" dirty="0" smtClean="0">
              <a:solidFill>
                <a:srgbClr val="7E0000"/>
              </a:solidFill>
            </a:endParaRP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endParaRPr lang="ru-RU" b="1" u="sng" dirty="0">
              <a:solidFill>
                <a:srgbClr val="7E0000"/>
              </a:solidFill>
            </a:endParaRP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b="1" u="sng" dirty="0" smtClean="0">
                <a:solidFill>
                  <a:srgbClr val="7E0000"/>
                </a:solidFill>
              </a:rPr>
              <a:t>лицензионный </a:t>
            </a:r>
            <a:r>
              <a:rPr lang="ru-RU" b="1" u="sng" dirty="0">
                <a:solidFill>
                  <a:srgbClr val="7E0000"/>
                </a:solidFill>
              </a:rPr>
              <a:t>контроль деятельности по производству и техническому обслуживанию медицинской техники </a:t>
            </a:r>
            <a:endParaRPr lang="ru-RU" b="1" u="sng" dirty="0" smtClean="0">
              <a:solidFill>
                <a:srgbClr val="7E0000"/>
              </a:solidFill>
            </a:endParaRP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endParaRPr lang="ru-RU" b="1" u="sng" dirty="0">
              <a:solidFill>
                <a:srgbClr val="7E0000"/>
              </a:solidFill>
            </a:endParaRP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b="1" u="sng" dirty="0" smtClean="0">
                <a:solidFill>
                  <a:srgbClr val="7E0000"/>
                </a:solidFill>
              </a:rPr>
              <a:t>лицензионный </a:t>
            </a:r>
            <a:r>
              <a:rPr lang="ru-RU" b="1" u="sng" dirty="0">
                <a:solidFill>
                  <a:srgbClr val="7E0000"/>
                </a:solidFill>
              </a:rPr>
              <a:t>контроль фармацевтической деятельности</a:t>
            </a:r>
            <a:r>
              <a:rPr lang="ru-RU" b="1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endParaRPr lang="ru-RU" b="1" dirty="0">
              <a:solidFill>
                <a:prstClr val="black"/>
              </a:solidFill>
            </a:endParaRPr>
          </a:p>
          <a:p>
            <a:pPr marL="285750" indent="-285750" algn="just" defTabSz="457200"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b="1" u="sng" dirty="0" smtClean="0">
                <a:solidFill>
                  <a:srgbClr val="7E0000"/>
                </a:solidFill>
              </a:rPr>
              <a:t>лицензионный </a:t>
            </a:r>
            <a:r>
              <a:rPr lang="ru-RU" b="1" u="sng" dirty="0">
                <a:solidFill>
                  <a:srgbClr val="7E0000"/>
                </a:solidFill>
              </a:rPr>
              <a:t>контроль оборота наркотических средств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, психотропных веществ и их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прекурсоров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, культивированию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наркосодержащих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растений.</a:t>
            </a:r>
          </a:p>
        </p:txBody>
      </p:sp>
      <p:pic>
        <p:nvPicPr>
          <p:cNvPr id="9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356" y="33140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15210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698" y="44624"/>
            <a:ext cx="9120302" cy="913213"/>
          </a:xfrm>
          <a:prstGeom prst="round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Регистраторы выбытия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65"/>
            <a:ext cx="1008112" cy="79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340767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 28.10.2019</a:t>
            </a:r>
            <a:r>
              <a:rPr lang="ru-RU" dirty="0"/>
              <a:t> оператором ФГИС МДЛП ООО « Оператор -ЦРПТ» </a:t>
            </a:r>
            <a:endParaRPr lang="ru-RU" dirty="0" smtClean="0"/>
          </a:p>
          <a:p>
            <a:r>
              <a:rPr lang="ru-RU" dirty="0" smtClean="0"/>
              <a:t>открыт </a:t>
            </a:r>
            <a:r>
              <a:rPr lang="ru-RU" dirty="0"/>
              <a:t>доступ к заполнению заявок (анкет) на безвозмездное получение регистраторов выбытия медицинским организациям. Инструкция по заполнению заявок (анкет) расположена на сайте Честный  знак.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336600"/>
                </a:solidFill>
              </a:rPr>
              <a:t>Заявки заполняют все медицинские организации независимо от форм собственности.</a:t>
            </a:r>
          </a:p>
          <a:p>
            <a:endParaRPr lang="ru-RU" dirty="0"/>
          </a:p>
          <a:p>
            <a:r>
              <a:rPr lang="ru-RU" b="1" i="1" u="sng" dirty="0">
                <a:solidFill>
                  <a:srgbClr val="0033CC"/>
                </a:solidFill>
              </a:rPr>
              <a:t>Фармацевтические организации осуществляют выбытие лекарственных препаратов через онлайн-кассы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42" y="4288941"/>
            <a:ext cx="3130109" cy="235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0852"/>
            <a:ext cx="207327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2.thematicnews.com/uploads/images/68/22/63/92016/01/20/690d7304c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" b="1944"/>
          <a:stretch/>
        </p:blipFill>
        <p:spPr bwMode="auto">
          <a:xfrm>
            <a:off x="0" y="0"/>
            <a:ext cx="9146629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4137" y="116632"/>
            <a:ext cx="6048672" cy="175432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>
              <a:defRPr/>
            </a:pP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9736" y="53429"/>
            <a:ext cx="9064263" cy="1883593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Федеральный закон от 26.12.2008 N 294-ФЗ </a:t>
            </a:r>
            <a:endParaRPr lang="ru-RU" sz="2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«О </a:t>
            </a:r>
            <a:r>
              <a:rPr lang="ru-RU" sz="2400" b="1" dirty="0">
                <a:solidFill>
                  <a:srgbClr val="002060"/>
                </a:solidFill>
              </a:rPr>
              <a:t>защите прав юридических лиц и индивидуальных предпринимателей при осуществлении государственного контроля (надзора) и муниципального контроля"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736" y="2132856"/>
            <a:ext cx="8884751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Статья 8.1. </a:t>
            </a:r>
            <a:r>
              <a:rPr lang="ru-RU" b="1" u="sng" dirty="0">
                <a:solidFill>
                  <a:srgbClr val="0033CC"/>
                </a:solidFill>
              </a:rPr>
              <a:t>Риск-ориентированный подход </a:t>
            </a:r>
            <a:r>
              <a:rPr lang="ru-RU" b="1" dirty="0"/>
              <a:t>представляет собой метод организации и осуществления государственного контроля (надзора), при котором </a:t>
            </a:r>
            <a:r>
              <a:rPr lang="ru-RU" b="1" dirty="0" smtClean="0"/>
              <a:t>выбор </a:t>
            </a:r>
            <a:r>
              <a:rPr lang="ru-RU" b="1" dirty="0"/>
              <a:t>интенсивности (</a:t>
            </a:r>
            <a:r>
              <a:rPr lang="ru-RU" dirty="0"/>
              <a:t>формы, продолжительности, периодичности) </a:t>
            </a:r>
            <a:r>
              <a:rPr lang="ru-RU" b="1" dirty="0"/>
              <a:t>проведения мероприятий по </a:t>
            </a:r>
            <a:r>
              <a:rPr lang="ru-RU" b="1" dirty="0" smtClean="0"/>
              <a:t>контролю определяется отнесением деятельности юридического лица, ИП к </a:t>
            </a:r>
            <a:r>
              <a:rPr lang="ru-RU" b="1" dirty="0"/>
              <a:t>определенной категории риска либо определенному классу (категории) опасности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i="1" dirty="0"/>
              <a:t>Отнесение к определенному классу (категории) опасности осуществляется органом государственного контроля (надзора) </a:t>
            </a:r>
            <a:r>
              <a:rPr lang="ru-RU" b="1" i="1" u="sng" dirty="0"/>
              <a:t>с учетом </a:t>
            </a:r>
            <a:r>
              <a:rPr lang="ru-RU" b="1" i="1" u="sng" dirty="0" smtClean="0"/>
              <a:t>тяжести потенциальных негативных последствий возможного несоблюдения </a:t>
            </a:r>
            <a:r>
              <a:rPr lang="ru-RU" i="1" dirty="0" smtClean="0"/>
              <a:t>юридическими лицами, индивидуальными предпринимателями обязательных требований, а к определенной категории риска - </a:t>
            </a:r>
            <a:r>
              <a:rPr lang="ru-RU" b="1" i="1" u="sng" dirty="0" smtClean="0"/>
              <a:t>также с учетом оценки вероятности несоблюдения соответствующих обязательных требований.</a:t>
            </a:r>
            <a:endParaRPr lang="ru-RU" u="sng" dirty="0" smtClean="0"/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                         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     </a:t>
            </a:r>
            <a:r>
              <a:rPr lang="ru-RU" dirty="0" smtClean="0"/>
              <a:t>положения применяются с   </a:t>
            </a:r>
            <a:r>
              <a:rPr lang="ru-RU" sz="2400" b="1" dirty="0" smtClean="0">
                <a:solidFill>
                  <a:srgbClr val="FF0000"/>
                </a:solidFill>
              </a:rPr>
              <a:t>1 января 2018 года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b="1" i="1" u="sng" dirty="0" smtClean="0"/>
              <a:t>                                                      </a:t>
            </a:r>
            <a:endParaRPr lang="ru-RU" b="1" i="1" u="sng" dirty="0"/>
          </a:p>
        </p:txBody>
      </p:sp>
      <p:pic>
        <p:nvPicPr>
          <p:cNvPr id="5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383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745" y="5483657"/>
            <a:ext cx="1170742" cy="132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91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698" y="27327"/>
            <a:ext cx="9120302" cy="881637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Риск-ориентированный подход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1" t="19569" r="28246" b="5074"/>
          <a:stretch/>
        </p:blipFill>
        <p:spPr bwMode="auto">
          <a:xfrm>
            <a:off x="616217" y="908964"/>
            <a:ext cx="8322273" cy="580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82929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94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60" y="57465"/>
            <a:ext cx="8964488" cy="1015663"/>
          </a:xfrm>
          <a:prstGeom prst="rect">
            <a:avLst/>
          </a:prstGeom>
          <a:solidFill>
            <a:schemeClr val="bg2"/>
          </a:solidFill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Критерии отнесения объектов государственного контроля к         категориям риска по государственному контролю качества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 и безопасности медицинской деятельности   </a:t>
            </a:r>
            <a:endParaRPr lang="ru-RU" sz="2000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Блок-схема: несколько документов 1"/>
          <p:cNvSpPr/>
          <p:nvPr/>
        </p:nvSpPr>
        <p:spPr>
          <a:xfrm>
            <a:off x="3851554" y="3643315"/>
            <a:ext cx="5149601" cy="1357321"/>
          </a:xfrm>
          <a:prstGeom prst="flowChartMultidocument">
            <a:avLst/>
          </a:prstGeom>
          <a:solidFill>
            <a:srgbClr val="CCFF99"/>
          </a:soli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с учетом работ (услуг),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Aharoni" pitchFamily="2" charset="-79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с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учетом видов медицинской помощи и условий ее оказания</a:t>
            </a:r>
            <a:r>
              <a:rPr lang="ru-RU" dirty="0">
                <a:latin typeface="Times New Roman" pitchFamily="18" charset="0"/>
                <a:ea typeface="Calibri" pitchFamily="34" charset="0"/>
                <a:cs typeface="Aharoni" pitchFamily="2" charset="-79"/>
              </a:rPr>
              <a:t>.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 </a:t>
            </a:r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251520" y="3717032"/>
            <a:ext cx="2520280" cy="2592288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объективных данных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, размещаемых в Едином реестре лицензий Федеральной службы по надзору в сфере здравоохранения.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041537" y="1196753"/>
            <a:ext cx="5328592" cy="409690"/>
          </a:xfrm>
          <a:prstGeom prst="downArrow">
            <a:avLst>
              <a:gd name="adj1" fmla="val 50000"/>
              <a:gd name="adj2" fmla="val 51525"/>
            </a:avLst>
          </a:prstGeom>
          <a:solidFill>
            <a:srgbClr val="FFFF00"/>
          </a:soli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учитывают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210" y="1700808"/>
            <a:ext cx="8712968" cy="11521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вероятность несоблюдения и тяжесть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потенциальных негативных последствий возможного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несоблюдения, юридическими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лицами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ИП,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осуществляющими медицинскую деятельность,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Aharoni" pitchFamily="2" charset="-79"/>
              </a:rPr>
              <a:t>обязательных требований.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haroni" pitchFamily="2" charset="-79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14189" y="2871986"/>
            <a:ext cx="8712968" cy="648072"/>
          </a:xfrm>
          <a:prstGeom prst="downArrow">
            <a:avLst>
              <a:gd name="adj1" fmla="val 68103"/>
              <a:gd name="adj2" fmla="val 44164"/>
            </a:avLst>
          </a:prstGeom>
          <a:solidFill>
            <a:srgbClr val="FFFF00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Aharoni" pitchFamily="2" charset="-79"/>
              </a:rPr>
              <a:t>Критерии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Aharoni" pitchFamily="2" charset="-79"/>
              </a:rPr>
              <a:t> устанавливаются с учетом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003507" y="4286631"/>
            <a:ext cx="648072" cy="477767"/>
          </a:xfrm>
          <a:prstGeom prst="rightArrow">
            <a:avLst/>
          </a:prstGeom>
          <a:solidFill>
            <a:srgbClr val="CCFF99"/>
          </a:solidFill>
          <a:ln w="28575">
            <a:solidFill>
              <a:srgbClr val="131B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092280" y="4869160"/>
            <a:ext cx="484632" cy="313608"/>
          </a:xfrm>
          <a:prstGeom prst="downArrow">
            <a:avLst/>
          </a:prstGeom>
          <a:solidFill>
            <a:srgbClr val="CCFF99"/>
          </a:solidFill>
          <a:ln w="28575">
            <a:solidFill>
              <a:srgbClr val="131B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15816" y="5182768"/>
            <a:ext cx="5832648" cy="1675232"/>
          </a:xfrm>
          <a:prstGeom prst="roundRect">
            <a:avLst/>
          </a:prstGeom>
          <a:solidFill>
            <a:srgbClr val="CCECFF"/>
          </a:solidFill>
          <a:ln w="28575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Aharoni" pitchFamily="2" charset="-79"/>
              </a:rPr>
              <a:t>Отнесение объекта государственного контроля к определенной категории риска проводится с учетом расчета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Aharoni" pitchFamily="2" charset="-79"/>
              </a:rPr>
              <a:t>совокупной оценки по всем соответствующим конкретному юридическому лицу,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Aharoni" pitchFamily="2" charset="-79"/>
              </a:rPr>
              <a:t>ИП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Aharoni" pitchFamily="2" charset="-79"/>
              </a:rPr>
              <a:t>критери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Aharoni" pitchFamily="2" charset="-79"/>
              </a:rPr>
              <a:t>ям.</a:t>
            </a:r>
          </a:p>
        </p:txBody>
      </p:sp>
      <p:pic>
        <p:nvPicPr>
          <p:cNvPr id="11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248" y="180080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7739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22B3A-3728-42F0-A009-390C53D2286E}" type="slidenum">
              <a:rPr lang="ru-RU" altLang="ru-RU" smtClean="0">
                <a:solidFill>
                  <a:srgbClr val="5B6973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 dirty="0">
              <a:solidFill>
                <a:srgbClr val="5B6973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2" y="1386354"/>
            <a:ext cx="4445445" cy="513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9073" y="0"/>
            <a:ext cx="8123042" cy="101566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Ростовская область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9167" y="2643366"/>
            <a:ext cx="6976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40" y="112474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8939" y="1386354"/>
            <a:ext cx="478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Количество медицинских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организаций</a:t>
            </a: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50594" y="4725144"/>
            <a:ext cx="1621606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2019 год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2629</a:t>
            </a: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47172" y="4725144"/>
            <a:ext cx="1585267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</a:rPr>
              <a:t>2020 год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+mj-lt"/>
              </a:rPr>
              <a:t>2547</a:t>
            </a: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1" name="preview-image" descr="https://go1.imgsmail.ru/imgpreview?key=5a63b2a54a01cb5d&amp;mb=imgdb_preview_20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5390"/>
            <a:ext cx="2461637" cy="1869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6004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297664"/>
              </p:ext>
            </p:extLst>
          </p:nvPr>
        </p:nvGraphicFramePr>
        <p:xfrm>
          <a:off x="73332" y="1556792"/>
          <a:ext cx="9070667" cy="52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028"/>
                <a:gridCol w="1946544"/>
                <a:gridCol w="2232248"/>
                <a:gridCol w="1584176"/>
                <a:gridCol w="1619671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Критерии риска</a:t>
                      </a:r>
                      <a:endParaRPr lang="ru-RU" sz="1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Периодичность проверок</a:t>
                      </a:r>
                      <a:endParaRPr lang="ru-RU" sz="1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Диапазон</a:t>
                      </a:r>
                      <a:r>
                        <a:rPr lang="ru-RU" sz="1800" baseline="0" dirty="0" smtClean="0"/>
                        <a:t> значений риска</a:t>
                      </a:r>
                      <a:endParaRPr lang="ru-RU" sz="1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</a:t>
                      </a:r>
                      <a:r>
                        <a:rPr lang="ru-RU" sz="1800" baseline="0" dirty="0" smtClean="0"/>
                        <a:t> - </a:t>
                      </a:r>
                      <a:r>
                        <a:rPr lang="ru-RU" sz="1800" dirty="0" smtClean="0"/>
                        <a:t>во организаций </a:t>
                      </a:r>
                    </a:p>
                    <a:p>
                      <a:pPr algn="ctr"/>
                      <a:r>
                        <a:rPr lang="ru-RU" sz="1800" dirty="0" smtClean="0"/>
                        <a:t>на</a:t>
                      </a:r>
                      <a:r>
                        <a:rPr lang="ru-RU" sz="1800" baseline="0" dirty="0" smtClean="0"/>
                        <a:t> 2019</a:t>
                      </a:r>
                      <a:endParaRPr lang="ru-RU" sz="1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</a:t>
                      </a:r>
                      <a:r>
                        <a:rPr lang="ru-RU" sz="1800" baseline="0" dirty="0" smtClean="0"/>
                        <a:t> - </a:t>
                      </a:r>
                      <a:r>
                        <a:rPr lang="ru-RU" sz="1800" dirty="0" smtClean="0"/>
                        <a:t>во организаций </a:t>
                      </a:r>
                    </a:p>
                    <a:p>
                      <a:pPr algn="ctr"/>
                      <a:r>
                        <a:rPr lang="ru-RU" sz="1800" dirty="0" smtClean="0"/>
                        <a:t>на</a:t>
                      </a:r>
                      <a:r>
                        <a:rPr lang="ru-RU" sz="1800" baseline="0" dirty="0" smtClean="0"/>
                        <a:t> 2020</a:t>
                      </a:r>
                      <a:endParaRPr lang="ru-RU" sz="1800" dirty="0" smtClean="0"/>
                    </a:p>
                    <a:p>
                      <a:pPr algn="ctr"/>
                      <a:endParaRPr lang="ru-RU" sz="20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  <a:tr h="64310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Чрезвычайно высокий риск</a:t>
                      </a:r>
                      <a:endParaRPr lang="ru-RU" sz="16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0033CC"/>
                          </a:solidFill>
                        </a:rPr>
                        <a:t>Ежегодно</a:t>
                      </a:r>
                      <a:endParaRPr lang="ru-RU" sz="1800" b="1" i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свыше </a:t>
                      </a:r>
                      <a:r>
                        <a:rPr lang="ru-RU" sz="1800" b="1" dirty="0" smtClean="0"/>
                        <a:t>453900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</a:t>
                      </a:r>
                      <a:endParaRPr lang="ru-RU" sz="1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</a:t>
                      </a:r>
                      <a:endParaRPr lang="ru-RU" sz="18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67474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Высокий риск</a:t>
                      </a:r>
                      <a:endParaRPr lang="ru-RU" sz="1600" b="1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 в </a:t>
                      </a:r>
                      <a:r>
                        <a:rPr lang="ru-RU" sz="1800" b="1" i="1" dirty="0" smtClean="0">
                          <a:solidFill>
                            <a:srgbClr val="0033CC"/>
                          </a:solidFill>
                        </a:rPr>
                        <a:t>2</a:t>
                      </a:r>
                      <a:r>
                        <a:rPr lang="ru-RU" sz="1800" i="1" dirty="0" smtClean="0"/>
                        <a:t> </a:t>
                      </a:r>
                      <a:r>
                        <a:rPr lang="ru-RU" sz="1800" dirty="0" smtClean="0"/>
                        <a:t>года</a:t>
                      </a:r>
                      <a:endParaRPr lang="ru-RU" sz="1800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 280901 -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 453900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16</a:t>
                      </a:r>
                      <a:endParaRPr lang="ru-RU" sz="1800" b="1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12</a:t>
                      </a:r>
                      <a:endParaRPr lang="ru-RU" sz="1800" b="1" dirty="0"/>
                    </a:p>
                  </a:txBody>
                  <a:tcPr>
                    <a:solidFill>
                      <a:srgbClr val="FF3300"/>
                    </a:solidFill>
                  </a:tcPr>
                </a:tc>
              </a:tr>
              <a:tr h="74902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Значительный риск</a:t>
                      </a:r>
                      <a:endParaRPr lang="ru-RU" sz="1600" b="1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 в </a:t>
                      </a:r>
                      <a:r>
                        <a:rPr lang="ru-RU" sz="1800" b="1" i="1" dirty="0" smtClean="0">
                          <a:solidFill>
                            <a:srgbClr val="0033CC"/>
                          </a:solidFill>
                        </a:rPr>
                        <a:t>3</a:t>
                      </a:r>
                      <a:r>
                        <a:rPr lang="ru-RU" sz="1800" b="1" i="1" dirty="0" smtClean="0"/>
                        <a:t> </a:t>
                      </a:r>
                      <a:r>
                        <a:rPr lang="ru-RU" sz="1800" dirty="0" smtClean="0"/>
                        <a:t>года</a:t>
                      </a:r>
                      <a:endParaRPr lang="ru-RU" sz="1800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 172301 -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 280900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43</a:t>
                      </a:r>
                      <a:endParaRPr lang="ru-RU" sz="1800" b="1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40</a:t>
                      </a:r>
                      <a:endParaRPr lang="ru-RU" sz="1800" b="1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  <a:tr h="639282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Средний риск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 не чаще одного раза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в </a:t>
                      </a:r>
                      <a:r>
                        <a:rPr lang="ru-RU" sz="1800" b="1" i="1" dirty="0" smtClean="0">
                          <a:solidFill>
                            <a:srgbClr val="0033CC"/>
                          </a:solidFill>
                        </a:rPr>
                        <a:t>5 лет</a:t>
                      </a:r>
                      <a:endParaRPr lang="ru-RU" sz="1800" b="1" i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 89101 -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 172300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60</a:t>
                      </a:r>
                      <a:endParaRPr lang="ru-RU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16</a:t>
                      </a:r>
                      <a:endParaRPr lang="ru-RU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4137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Умеренный риск</a:t>
                      </a:r>
                      <a:endParaRPr lang="ru-RU" sz="1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 чаще одного раза в </a:t>
                      </a:r>
                      <a:r>
                        <a:rPr lang="ru-RU" sz="1800" b="1" i="1" dirty="0" smtClean="0">
                          <a:solidFill>
                            <a:srgbClr val="0033CC"/>
                          </a:solidFill>
                        </a:rPr>
                        <a:t>6 лет</a:t>
                      </a:r>
                      <a:endParaRPr lang="ru-RU" sz="1800" b="1" i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 21300 -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 89100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212</a:t>
                      </a:r>
                      <a:endParaRPr lang="ru-RU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194</a:t>
                      </a:r>
                      <a:endParaRPr lang="ru-RU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4310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Низкий</a:t>
                      </a:r>
                      <a:endParaRPr lang="ru-RU" sz="1600" b="1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 проводится</a:t>
                      </a:r>
                      <a:endParaRPr lang="ru-RU" sz="1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менее 21300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2323</a:t>
                      </a:r>
                      <a:endParaRPr lang="ru-RU" sz="1800" b="1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2241</a:t>
                      </a:r>
                      <a:endParaRPr lang="ru-RU" sz="1800" b="1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3698" y="27327"/>
            <a:ext cx="9120302" cy="1457457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          </a:t>
            </a:r>
            <a:r>
              <a:rPr lang="ru-RU" sz="2400" b="1" dirty="0" smtClean="0">
                <a:solidFill>
                  <a:srgbClr val="FF0000"/>
                </a:solidFill>
              </a:rPr>
              <a:t>Постановление </a:t>
            </a:r>
            <a:r>
              <a:rPr lang="ru-RU" sz="2400" b="1" dirty="0">
                <a:solidFill>
                  <a:srgbClr val="FF0000"/>
                </a:solidFill>
              </a:rPr>
              <a:t>Правительства РФ от 05.07.2017 N 801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         "</a:t>
            </a:r>
            <a:r>
              <a:rPr lang="ru-RU" sz="2400" b="1" dirty="0">
                <a:solidFill>
                  <a:srgbClr val="FF0000"/>
                </a:solidFill>
              </a:rPr>
              <a:t>О внесении изменений в Положение о государственном </a:t>
            </a:r>
            <a:r>
              <a:rPr lang="ru-RU" sz="2400" b="1" dirty="0" smtClean="0">
                <a:solidFill>
                  <a:srgbClr val="FF0000"/>
                </a:solidFill>
              </a:rPr>
              <a:t>    контроле </a:t>
            </a:r>
            <a:r>
              <a:rPr lang="ru-RU" sz="2400" b="1" dirty="0">
                <a:solidFill>
                  <a:srgbClr val="FF0000"/>
                </a:solidFill>
              </a:rPr>
              <a:t>качества и безопасности медицинской деятельности"</a:t>
            </a:r>
          </a:p>
        </p:txBody>
      </p:sp>
      <p:pic>
        <p:nvPicPr>
          <p:cNvPr id="9" name="Picture 4" descr="&amp;Kcy;&amp;acy;&amp;rcy;&amp;tcy;&amp;icy;&amp;ncy;&amp;kcy;&amp;icy; &amp;pcy;&amp;ocy; &amp;zcy;&amp;acy;&amp;pcy;&amp;rcy;&amp;ocy;&amp;scy;&amp;ucy; &amp;gcy;&amp;iecy;&amp;rcy;&amp;bcy; &amp;rcy;&amp;ocy;&amp;scy;&amp;zcy;&amp;dcy;&amp;rcy;&amp;acy;&amp;vcy;&amp;ncy;&amp;acy;&amp;dcy;&amp;zcy;&amp;ocy;&amp;rcy;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33" y="27327"/>
            <a:ext cx="984784" cy="7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95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2450</Words>
  <Application>Microsoft Office PowerPoint</Application>
  <PresentationFormat>Экран (4:3)</PresentationFormat>
  <Paragraphs>358</Paragraphs>
  <Slides>41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48</cp:revision>
  <dcterms:created xsi:type="dcterms:W3CDTF">2019-08-20T11:58:15Z</dcterms:created>
  <dcterms:modified xsi:type="dcterms:W3CDTF">2020-07-24T07:44:44Z</dcterms:modified>
</cp:coreProperties>
</file>