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73" r:id="rId6"/>
    <p:sldId id="260" r:id="rId7"/>
    <p:sldId id="277" r:id="rId8"/>
    <p:sldId id="266" r:id="rId9"/>
    <p:sldId id="278" r:id="rId10"/>
    <p:sldId id="279" r:id="rId11"/>
    <p:sldId id="275" r:id="rId12"/>
    <p:sldId id="280" r:id="rId13"/>
    <p:sldId id="267" r:id="rId14"/>
    <p:sldId id="268" r:id="rId15"/>
    <p:sldId id="276" r:id="rId16"/>
    <p:sldId id="283" r:id="rId17"/>
    <p:sldId id="284" r:id="rId18"/>
    <p:sldId id="281" r:id="rId19"/>
    <p:sldId id="282" r:id="rId20"/>
    <p:sldId id="285" r:id="rId21"/>
    <p:sldId id="271" r:id="rId22"/>
  </p:sldIdLst>
  <p:sldSz cx="9144000" cy="5143500" type="screen16x9"/>
  <p:notesSz cx="6811963" cy="9945688"/>
  <p:defaultTextStyle>
    <a:defPPr>
      <a:defRPr lang="ru-RU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000099"/>
    <a:srgbClr val="0000CC"/>
    <a:srgbClr val="00CC99"/>
    <a:srgbClr val="00B0F0"/>
    <a:srgbClr val="003399"/>
    <a:srgbClr val="0070C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19" autoAdjust="0"/>
    <p:restoredTop sz="88343" autoAdjust="0"/>
  </p:normalViewPr>
  <p:slideViewPr>
    <p:cSldViewPr snapToGrid="0">
      <p:cViewPr varScale="1">
        <p:scale>
          <a:sx n="137" d="100"/>
          <a:sy n="137" d="100"/>
        </p:scale>
        <p:origin x="-864" y="-78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8" y="96"/>
      </p:cViewPr>
      <p:guideLst>
        <p:guide orient="horz" pos="3143"/>
        <p:guide orient="horz" pos="3139"/>
        <p:guide orient="horz" pos="3136"/>
        <p:guide orient="horz" pos="3133"/>
        <p:guide pos="2158"/>
        <p:guide pos="2155"/>
        <p:guide pos="2149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5 лет</c:v>
                </c:pt>
              </c:strCache>
            </c:strRef>
          </c:tx>
          <c:dPt>
            <c:idx val="0"/>
            <c:spPr>
              <a:solidFill>
                <a:srgbClr val="000099"/>
              </a:solidFill>
            </c:spPr>
          </c:dPt>
          <c:cat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1 год</c:v>
                </c:pt>
              </c:strCache>
            </c:strRef>
          </c:tx>
          <c:dLbls>
            <c:dLbl>
              <c:idx val="0"/>
              <c:layout>
                <c:manualLayout>
                  <c:x val="3.6111111111111205E-2"/>
                  <c:y val="0.30092592592592704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8.8000000000000007</c:v>
                </c:pt>
              </c:numCache>
            </c:numRef>
          </c:val>
        </c:ser>
        <c:shape val="cylinder"/>
        <c:axId val="61974016"/>
        <c:axId val="61975552"/>
        <c:axId val="0"/>
      </c:bar3DChart>
      <c:catAx>
        <c:axId val="61974016"/>
        <c:scaling>
          <c:orientation val="minMax"/>
        </c:scaling>
        <c:delete val="1"/>
        <c:axPos val="b"/>
        <c:tickLblPos val="none"/>
        <c:crossAx val="61975552"/>
        <c:crosses val="autoZero"/>
        <c:auto val="1"/>
        <c:lblAlgn val="ctr"/>
        <c:lblOffset val="100"/>
      </c:catAx>
      <c:valAx>
        <c:axId val="61975552"/>
        <c:scaling>
          <c:orientation val="minMax"/>
        </c:scaling>
        <c:delete val="1"/>
        <c:axPos val="l"/>
        <c:numFmt formatCode="General" sourceLinked="1"/>
        <c:tickLblPos val="none"/>
        <c:crossAx val="6197401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jpeg"/><Relationship Id="rId2" Type="http://schemas.openxmlformats.org/officeDocument/2006/relationships/image" Target="../media/image321.png"/><Relationship Id="rId1" Type="http://schemas.openxmlformats.org/officeDocument/2006/relationships/image" Target="../media/image3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01945-0276-4E0D-B912-48FD6A6FD7FE}" type="doc">
      <dgm:prSet loTypeId="urn:microsoft.com/office/officeart/2005/8/layout/chevron2" loCatId="process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DBB0C7-26C8-490C-A92F-8708831191B6}">
      <dgm:prSet phldrT="[Текст]" custT="1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/>
            <a:t>Указ Президента Российской Федерации В.В. Путина от</a:t>
          </a:r>
          <a:r>
            <a:rPr lang="ru-RU" sz="2000" dirty="0" smtClean="0"/>
            <a:t> </a:t>
          </a:r>
          <a:r>
            <a:rPr lang="ru-RU" sz="2000" b="1" dirty="0" smtClean="0"/>
            <a:t>7 мая 2018 года №204  «О национальных целях и стратегических задачах развития Российской Федерации на период до 2024 года»</a:t>
          </a:r>
          <a:endParaRPr lang="ru-RU" sz="2000" dirty="0"/>
        </a:p>
      </dgm:t>
    </dgm:pt>
    <dgm:pt modelId="{24AA5342-C341-4307-AE03-62119669DB1E}" type="parTrans" cxnId="{C98B665B-1966-40BF-9007-4F14C525C669}">
      <dgm:prSet/>
      <dgm:spPr/>
      <dgm:t>
        <a:bodyPr/>
        <a:lstStyle/>
        <a:p>
          <a:endParaRPr lang="ru-RU"/>
        </a:p>
      </dgm:t>
    </dgm:pt>
    <dgm:pt modelId="{7C7FA1F2-A376-4C84-8855-5C15275D7ED5}" type="sibTrans" cxnId="{C98B665B-1966-40BF-9007-4F14C525C669}">
      <dgm:prSet/>
      <dgm:spPr/>
      <dgm:t>
        <a:bodyPr/>
        <a:lstStyle/>
        <a:p>
          <a:endParaRPr lang="ru-RU"/>
        </a:p>
      </dgm:t>
    </dgm:pt>
    <dgm:pt modelId="{B3E2BF4C-E03A-4415-98D3-9F4E5B53A394}">
      <dgm:prSet phldrT="[Текст]" phldr="1"/>
      <dgm:spPr/>
      <dgm:t>
        <a:bodyPr/>
        <a:lstStyle/>
        <a:p>
          <a:endParaRPr lang="ru-RU" dirty="0"/>
        </a:p>
      </dgm:t>
    </dgm:pt>
    <dgm:pt modelId="{27442F5E-A981-4188-ABA4-5321654691EF}" type="parTrans" cxnId="{15DFAA2E-9E8B-4D89-AA66-9F715678D03D}">
      <dgm:prSet/>
      <dgm:spPr/>
      <dgm:t>
        <a:bodyPr/>
        <a:lstStyle/>
        <a:p>
          <a:endParaRPr lang="ru-RU"/>
        </a:p>
      </dgm:t>
    </dgm:pt>
    <dgm:pt modelId="{2E8F4622-E1CE-4372-B076-E6AA77E11412}" type="sibTrans" cxnId="{15DFAA2E-9E8B-4D89-AA66-9F715678D03D}">
      <dgm:prSet/>
      <dgm:spPr/>
      <dgm:t>
        <a:bodyPr/>
        <a:lstStyle/>
        <a:p>
          <a:endParaRPr lang="ru-RU"/>
        </a:p>
      </dgm:t>
    </dgm:pt>
    <dgm:pt modelId="{E5864AA1-D8A8-4281-BA9D-693AFC6BE1D2}">
      <dgm:prSet phldrT="[Текст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ru-RU" sz="2000" b="1" dirty="0" smtClean="0"/>
            <a:t>В развитии России на период до 2024 года Президент Российской Федерации  В.В. Путин конкретизировал </a:t>
          </a:r>
          <a:r>
            <a:rPr lang="ru-RU" sz="2000" b="1" dirty="0" smtClean="0">
              <a:solidFill>
                <a:srgbClr val="C00000"/>
              </a:solidFill>
            </a:rPr>
            <a:t>9</a:t>
          </a:r>
          <a:r>
            <a:rPr lang="ru-RU" sz="2000" b="1" dirty="0" smtClean="0"/>
            <a:t> целей</a:t>
          </a:r>
          <a:endParaRPr lang="ru-RU" sz="2000" b="1" dirty="0"/>
        </a:p>
      </dgm:t>
    </dgm:pt>
    <dgm:pt modelId="{6F1CFDBF-4340-4EB2-8D97-D03607E05477}" type="parTrans" cxnId="{73A7B16E-E4A5-4F6E-B9FA-DCD9A1780B8C}">
      <dgm:prSet/>
      <dgm:spPr/>
      <dgm:t>
        <a:bodyPr/>
        <a:lstStyle/>
        <a:p>
          <a:endParaRPr lang="ru-RU"/>
        </a:p>
      </dgm:t>
    </dgm:pt>
    <dgm:pt modelId="{3FC46303-4F69-49DF-BFFA-15EB4B1D6455}" type="sibTrans" cxnId="{73A7B16E-E4A5-4F6E-B9FA-DCD9A1780B8C}">
      <dgm:prSet/>
      <dgm:spPr/>
      <dgm:t>
        <a:bodyPr/>
        <a:lstStyle/>
        <a:p>
          <a:endParaRPr lang="ru-RU"/>
        </a:p>
      </dgm:t>
    </dgm:pt>
    <dgm:pt modelId="{BB24F8D6-15CF-4174-9C1C-7CC844691AF0}">
      <dgm:prSet phldrT="[Текст]" phldr="1"/>
      <dgm:spPr/>
      <dgm:t>
        <a:bodyPr/>
        <a:lstStyle/>
        <a:p>
          <a:endParaRPr lang="ru-RU" dirty="0"/>
        </a:p>
      </dgm:t>
    </dgm:pt>
    <dgm:pt modelId="{73F8D7EF-DBFE-42CD-AD4F-B75E6C99F8B3}" type="parTrans" cxnId="{3ACDB297-A338-47C8-AE6E-E4042358F342}">
      <dgm:prSet/>
      <dgm:spPr/>
      <dgm:t>
        <a:bodyPr/>
        <a:lstStyle/>
        <a:p>
          <a:endParaRPr lang="ru-RU"/>
        </a:p>
      </dgm:t>
    </dgm:pt>
    <dgm:pt modelId="{0C95DF3D-E044-4E40-A32C-1564B1B91607}" type="sibTrans" cxnId="{3ACDB297-A338-47C8-AE6E-E4042358F342}">
      <dgm:prSet/>
      <dgm:spPr/>
      <dgm:t>
        <a:bodyPr/>
        <a:lstStyle/>
        <a:p>
          <a:endParaRPr lang="ru-RU"/>
        </a:p>
      </dgm:t>
    </dgm:pt>
    <dgm:pt modelId="{28ECE427-E5BB-43E7-A647-00FE7322C827}">
      <dgm:prSet phldrT="[Текст]" custT="1"/>
      <dgm:spPr>
        <a:ln w="38100">
          <a:solidFill>
            <a:srgbClr val="00CC99"/>
          </a:solidFill>
        </a:ln>
      </dgm:spPr>
      <dgm:t>
        <a:bodyPr/>
        <a:lstStyle/>
        <a:p>
          <a:r>
            <a:rPr lang="ru-RU" sz="2000" b="1" dirty="0" smtClean="0"/>
            <a:t>Одной из них является повышение ожидаемой продолжительности жизни до </a:t>
          </a:r>
          <a:r>
            <a:rPr lang="ru-RU" sz="2000" b="1" dirty="0" smtClean="0">
              <a:solidFill>
                <a:srgbClr val="C00000"/>
              </a:solidFill>
            </a:rPr>
            <a:t>78</a:t>
          </a:r>
          <a:r>
            <a:rPr lang="ru-RU" sz="2000" b="1" dirty="0" smtClean="0"/>
            <a:t> лет (к 2030 году - до 80 лет)</a:t>
          </a:r>
          <a:endParaRPr lang="ru-RU" sz="2000" dirty="0"/>
        </a:p>
      </dgm:t>
    </dgm:pt>
    <dgm:pt modelId="{571C30BA-F9B3-4C4F-A915-70C3AA2A1EE2}" type="parTrans" cxnId="{E9D48CC4-BE33-4F86-84FC-24916676BB0F}">
      <dgm:prSet/>
      <dgm:spPr/>
      <dgm:t>
        <a:bodyPr/>
        <a:lstStyle/>
        <a:p>
          <a:endParaRPr lang="ru-RU"/>
        </a:p>
      </dgm:t>
    </dgm:pt>
    <dgm:pt modelId="{E0CC83F2-6086-4438-8DD8-9EC75D88C4B7}" type="sibTrans" cxnId="{E9D48CC4-BE33-4F86-84FC-24916676BB0F}">
      <dgm:prSet/>
      <dgm:spPr/>
      <dgm:t>
        <a:bodyPr/>
        <a:lstStyle/>
        <a:p>
          <a:endParaRPr lang="ru-RU"/>
        </a:p>
      </dgm:t>
    </dgm:pt>
    <dgm:pt modelId="{548FEC2E-7445-41EE-B159-D9ECCC89B568}">
      <dgm:prSet/>
      <dgm:spPr/>
      <dgm:t>
        <a:bodyPr/>
        <a:lstStyle/>
        <a:p>
          <a:endParaRPr lang="ru-RU"/>
        </a:p>
      </dgm:t>
    </dgm:pt>
    <dgm:pt modelId="{593C6C27-8832-4FE4-A800-4ADF0CF5B5FF}" type="parTrans" cxnId="{63702F2E-9EAB-42DA-B958-92038A1413F1}">
      <dgm:prSet/>
      <dgm:spPr/>
      <dgm:t>
        <a:bodyPr/>
        <a:lstStyle/>
        <a:p>
          <a:endParaRPr lang="ru-RU"/>
        </a:p>
      </dgm:t>
    </dgm:pt>
    <dgm:pt modelId="{72E43B01-1E61-4C69-9F62-646942470A25}" type="sibTrans" cxnId="{63702F2E-9EAB-42DA-B958-92038A1413F1}">
      <dgm:prSet/>
      <dgm:spPr/>
      <dgm:t>
        <a:bodyPr/>
        <a:lstStyle/>
        <a:p>
          <a:endParaRPr lang="ru-RU"/>
        </a:p>
      </dgm:t>
    </dgm:pt>
    <dgm:pt modelId="{838B5FAD-695B-4A69-878A-E471549417B6}">
      <dgm:prSet custT="1"/>
      <dgm:spPr>
        <a:ln w="38100">
          <a:solidFill>
            <a:schemeClr val="accent6"/>
          </a:solidFill>
        </a:ln>
      </dgm:spPr>
      <dgm:t>
        <a:bodyPr/>
        <a:lstStyle/>
        <a:p>
          <a:r>
            <a:rPr lang="ru-RU" sz="2000" b="1" dirty="0" smtClean="0"/>
            <a:t>В Указе выделено </a:t>
          </a:r>
          <a:r>
            <a:rPr lang="ru-RU" sz="2000" b="1" dirty="0" smtClean="0">
              <a:solidFill>
                <a:srgbClr val="C00000"/>
              </a:solidFill>
            </a:rPr>
            <a:t>12</a:t>
          </a:r>
          <a:r>
            <a:rPr lang="ru-RU" sz="2000" b="1" dirty="0" smtClean="0"/>
            <a:t> направлений  приоритетных проектов, одним из которых является здравоохранение</a:t>
          </a:r>
          <a:endParaRPr lang="ru-RU" sz="2000" b="1" dirty="0"/>
        </a:p>
      </dgm:t>
    </dgm:pt>
    <dgm:pt modelId="{B46FEC4F-0179-4659-9E26-7E1BA6F23C37}" type="parTrans" cxnId="{C2546493-8B68-43A4-90DB-26AD10D5B717}">
      <dgm:prSet/>
      <dgm:spPr/>
      <dgm:t>
        <a:bodyPr/>
        <a:lstStyle/>
        <a:p>
          <a:endParaRPr lang="ru-RU"/>
        </a:p>
      </dgm:t>
    </dgm:pt>
    <dgm:pt modelId="{8692597C-281E-43DB-930B-DF3A540B4BE4}" type="sibTrans" cxnId="{C2546493-8B68-43A4-90DB-26AD10D5B717}">
      <dgm:prSet/>
      <dgm:spPr/>
      <dgm:t>
        <a:bodyPr/>
        <a:lstStyle/>
        <a:p>
          <a:endParaRPr lang="ru-RU"/>
        </a:p>
      </dgm:t>
    </dgm:pt>
    <dgm:pt modelId="{C5105724-6F48-4A41-8ED1-CEC0DCC831DE}">
      <dgm:prSet phldrT="[Текст]" phldr="1"/>
      <dgm:spPr/>
      <dgm:t>
        <a:bodyPr/>
        <a:lstStyle/>
        <a:p>
          <a:endParaRPr lang="ru-RU" dirty="0"/>
        </a:p>
      </dgm:t>
    </dgm:pt>
    <dgm:pt modelId="{5332D822-F423-4E4F-9F4A-01B9DB17E156}" type="sibTrans" cxnId="{63D97F8D-81C0-484A-8D49-D9E3D4A49CFB}">
      <dgm:prSet/>
      <dgm:spPr/>
      <dgm:t>
        <a:bodyPr/>
        <a:lstStyle/>
        <a:p>
          <a:endParaRPr lang="ru-RU"/>
        </a:p>
      </dgm:t>
    </dgm:pt>
    <dgm:pt modelId="{CC86CEFD-5E2D-4578-9074-0278FD3FB1D4}" type="parTrans" cxnId="{63D97F8D-81C0-484A-8D49-D9E3D4A49CFB}">
      <dgm:prSet/>
      <dgm:spPr/>
      <dgm:t>
        <a:bodyPr/>
        <a:lstStyle/>
        <a:p>
          <a:endParaRPr lang="ru-RU"/>
        </a:p>
      </dgm:t>
    </dgm:pt>
    <dgm:pt modelId="{04D6F86E-AEF1-4730-A843-4CA311297BF9}" type="pres">
      <dgm:prSet presAssocID="{09601945-0276-4E0D-B912-48FD6A6FD7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D084C-B23A-4A71-811F-C55429354AC7}" type="pres">
      <dgm:prSet presAssocID="{C5105724-6F48-4A41-8ED1-CEC0DCC831DE}" presName="composite" presStyleCnt="0"/>
      <dgm:spPr/>
    </dgm:pt>
    <dgm:pt modelId="{3D5DB0AA-5718-4301-8750-8B8F4AF45A14}" type="pres">
      <dgm:prSet presAssocID="{C5105724-6F48-4A41-8ED1-CEC0DCC831D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FCB32-0003-41CA-A52C-5C2267EE598B}" type="pres">
      <dgm:prSet presAssocID="{C5105724-6F48-4A41-8ED1-CEC0DCC831D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AD45A-23F7-423D-A486-06CD48BCDA35}" type="pres">
      <dgm:prSet presAssocID="{5332D822-F423-4E4F-9F4A-01B9DB17E156}" presName="sp" presStyleCnt="0"/>
      <dgm:spPr/>
    </dgm:pt>
    <dgm:pt modelId="{02FF5930-332F-4B32-B128-79CFB5019B19}" type="pres">
      <dgm:prSet presAssocID="{B3E2BF4C-E03A-4415-98D3-9F4E5B53A394}" presName="composite" presStyleCnt="0"/>
      <dgm:spPr/>
    </dgm:pt>
    <dgm:pt modelId="{E75E25A2-BE52-4320-8BFD-BCE76023E5BD}" type="pres">
      <dgm:prSet presAssocID="{B3E2BF4C-E03A-4415-98D3-9F4E5B53A39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D33CB-2268-46DD-A482-AD0C3768BA27}" type="pres">
      <dgm:prSet presAssocID="{B3E2BF4C-E03A-4415-98D3-9F4E5B53A39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527CF-B1A3-477B-995A-50428C1E44C4}" type="pres">
      <dgm:prSet presAssocID="{2E8F4622-E1CE-4372-B076-E6AA77E11412}" presName="sp" presStyleCnt="0"/>
      <dgm:spPr/>
    </dgm:pt>
    <dgm:pt modelId="{29056099-43EA-4D00-B247-4FA15856E11A}" type="pres">
      <dgm:prSet presAssocID="{BB24F8D6-15CF-4174-9C1C-7CC844691AF0}" presName="composite" presStyleCnt="0"/>
      <dgm:spPr/>
    </dgm:pt>
    <dgm:pt modelId="{94BFA892-2E35-407E-9D18-3708DD9FC452}" type="pres">
      <dgm:prSet presAssocID="{BB24F8D6-15CF-4174-9C1C-7CC844691AF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9ABFB-2288-465D-A751-71EBA30A8175}" type="pres">
      <dgm:prSet presAssocID="{BB24F8D6-15CF-4174-9C1C-7CC844691AF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E30F3-4AE7-4B18-A3C4-25FFB884A8CE}" type="pres">
      <dgm:prSet presAssocID="{0C95DF3D-E044-4E40-A32C-1564B1B91607}" presName="sp" presStyleCnt="0"/>
      <dgm:spPr/>
    </dgm:pt>
    <dgm:pt modelId="{1EB7F265-6928-47F6-BA96-7DAE1ECF5901}" type="pres">
      <dgm:prSet presAssocID="{548FEC2E-7445-41EE-B159-D9ECCC89B568}" presName="composite" presStyleCnt="0"/>
      <dgm:spPr/>
    </dgm:pt>
    <dgm:pt modelId="{DBD5DE54-D9ED-48CC-8AF7-B34D51C41F71}" type="pres">
      <dgm:prSet presAssocID="{548FEC2E-7445-41EE-B159-D9ECCC89B56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0F89-99CA-4A6F-9B8F-59459B5CFF9C}" type="pres">
      <dgm:prSet presAssocID="{548FEC2E-7445-41EE-B159-D9ECCC89B568}" presName="descendantText" presStyleLbl="alignAcc1" presStyleIdx="3" presStyleCnt="4" custLinFactNeighborX="296" custLinFactNeighborY="-1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7B16E-E4A5-4F6E-B9FA-DCD9A1780B8C}" srcId="{B3E2BF4C-E03A-4415-98D3-9F4E5B53A394}" destId="{E5864AA1-D8A8-4281-BA9D-693AFC6BE1D2}" srcOrd="0" destOrd="0" parTransId="{6F1CFDBF-4340-4EB2-8D97-D03607E05477}" sibTransId="{3FC46303-4F69-49DF-BFFA-15EB4B1D6455}"/>
    <dgm:cxn modelId="{C0AAA4E4-9A75-4860-A50C-DD7905D2E522}" type="presOf" srcId="{28ECE427-E5BB-43E7-A647-00FE7322C827}" destId="{A2E9ABFB-2288-465D-A751-71EBA30A8175}" srcOrd="0" destOrd="0" presId="urn:microsoft.com/office/officeart/2005/8/layout/chevron2"/>
    <dgm:cxn modelId="{63D97F8D-81C0-484A-8D49-D9E3D4A49CFB}" srcId="{09601945-0276-4E0D-B912-48FD6A6FD7FE}" destId="{C5105724-6F48-4A41-8ED1-CEC0DCC831DE}" srcOrd="0" destOrd="0" parTransId="{CC86CEFD-5E2D-4578-9074-0278FD3FB1D4}" sibTransId="{5332D822-F423-4E4F-9F4A-01B9DB17E156}"/>
    <dgm:cxn modelId="{7C55C304-CF4B-4DD6-87A2-B8331CE52C0D}" type="presOf" srcId="{C5105724-6F48-4A41-8ED1-CEC0DCC831DE}" destId="{3D5DB0AA-5718-4301-8750-8B8F4AF45A14}" srcOrd="0" destOrd="0" presId="urn:microsoft.com/office/officeart/2005/8/layout/chevron2"/>
    <dgm:cxn modelId="{63702F2E-9EAB-42DA-B958-92038A1413F1}" srcId="{09601945-0276-4E0D-B912-48FD6A6FD7FE}" destId="{548FEC2E-7445-41EE-B159-D9ECCC89B568}" srcOrd="3" destOrd="0" parTransId="{593C6C27-8832-4FE4-A800-4ADF0CF5B5FF}" sibTransId="{72E43B01-1E61-4C69-9F62-646942470A25}"/>
    <dgm:cxn modelId="{C2546493-8B68-43A4-90DB-26AD10D5B717}" srcId="{548FEC2E-7445-41EE-B159-D9ECCC89B568}" destId="{838B5FAD-695B-4A69-878A-E471549417B6}" srcOrd="0" destOrd="0" parTransId="{B46FEC4F-0179-4659-9E26-7E1BA6F23C37}" sibTransId="{8692597C-281E-43DB-930B-DF3A540B4BE4}"/>
    <dgm:cxn modelId="{C98B665B-1966-40BF-9007-4F14C525C669}" srcId="{C5105724-6F48-4A41-8ED1-CEC0DCC831DE}" destId="{81DBB0C7-26C8-490C-A92F-8708831191B6}" srcOrd="0" destOrd="0" parTransId="{24AA5342-C341-4307-AE03-62119669DB1E}" sibTransId="{7C7FA1F2-A376-4C84-8855-5C15275D7ED5}"/>
    <dgm:cxn modelId="{4FB733A3-95C5-4731-AAD9-9174B14186DB}" type="presOf" srcId="{548FEC2E-7445-41EE-B159-D9ECCC89B568}" destId="{DBD5DE54-D9ED-48CC-8AF7-B34D51C41F71}" srcOrd="0" destOrd="0" presId="urn:microsoft.com/office/officeart/2005/8/layout/chevron2"/>
    <dgm:cxn modelId="{C1CBF2AC-9247-4F9D-A2F0-E1899BC5487A}" type="presOf" srcId="{E5864AA1-D8A8-4281-BA9D-693AFC6BE1D2}" destId="{46BD33CB-2268-46DD-A482-AD0C3768BA27}" srcOrd="0" destOrd="0" presId="urn:microsoft.com/office/officeart/2005/8/layout/chevron2"/>
    <dgm:cxn modelId="{A64F5D3E-0EC0-41F8-A426-F641A2F4DB48}" type="presOf" srcId="{09601945-0276-4E0D-B912-48FD6A6FD7FE}" destId="{04D6F86E-AEF1-4730-A843-4CA311297BF9}" srcOrd="0" destOrd="0" presId="urn:microsoft.com/office/officeart/2005/8/layout/chevron2"/>
    <dgm:cxn modelId="{15DFAA2E-9E8B-4D89-AA66-9F715678D03D}" srcId="{09601945-0276-4E0D-B912-48FD6A6FD7FE}" destId="{B3E2BF4C-E03A-4415-98D3-9F4E5B53A394}" srcOrd="1" destOrd="0" parTransId="{27442F5E-A981-4188-ABA4-5321654691EF}" sibTransId="{2E8F4622-E1CE-4372-B076-E6AA77E11412}"/>
    <dgm:cxn modelId="{1726911D-885D-4CD8-86D2-7C8D869418F1}" type="presOf" srcId="{81DBB0C7-26C8-490C-A92F-8708831191B6}" destId="{F2CFCB32-0003-41CA-A52C-5C2267EE598B}" srcOrd="0" destOrd="0" presId="urn:microsoft.com/office/officeart/2005/8/layout/chevron2"/>
    <dgm:cxn modelId="{3ACDB297-A338-47C8-AE6E-E4042358F342}" srcId="{09601945-0276-4E0D-B912-48FD6A6FD7FE}" destId="{BB24F8D6-15CF-4174-9C1C-7CC844691AF0}" srcOrd="2" destOrd="0" parTransId="{73F8D7EF-DBFE-42CD-AD4F-B75E6C99F8B3}" sibTransId="{0C95DF3D-E044-4E40-A32C-1564B1B91607}"/>
    <dgm:cxn modelId="{6C395004-FB18-432C-BFCC-6265476CFEC1}" type="presOf" srcId="{BB24F8D6-15CF-4174-9C1C-7CC844691AF0}" destId="{94BFA892-2E35-407E-9D18-3708DD9FC452}" srcOrd="0" destOrd="0" presId="urn:microsoft.com/office/officeart/2005/8/layout/chevron2"/>
    <dgm:cxn modelId="{1B8D26AA-B19C-4C48-A1F7-A3376935125D}" type="presOf" srcId="{838B5FAD-695B-4A69-878A-E471549417B6}" destId="{06F00F89-99CA-4A6F-9B8F-59459B5CFF9C}" srcOrd="0" destOrd="0" presId="urn:microsoft.com/office/officeart/2005/8/layout/chevron2"/>
    <dgm:cxn modelId="{D0B29E02-6A17-44C2-A997-BDAA8715905D}" type="presOf" srcId="{B3E2BF4C-E03A-4415-98D3-9F4E5B53A394}" destId="{E75E25A2-BE52-4320-8BFD-BCE76023E5BD}" srcOrd="0" destOrd="0" presId="urn:microsoft.com/office/officeart/2005/8/layout/chevron2"/>
    <dgm:cxn modelId="{E9D48CC4-BE33-4F86-84FC-24916676BB0F}" srcId="{BB24F8D6-15CF-4174-9C1C-7CC844691AF0}" destId="{28ECE427-E5BB-43E7-A647-00FE7322C827}" srcOrd="0" destOrd="0" parTransId="{571C30BA-F9B3-4C4F-A915-70C3AA2A1EE2}" sibTransId="{E0CC83F2-6086-4438-8DD8-9EC75D88C4B7}"/>
    <dgm:cxn modelId="{835E86A5-C364-458C-8832-4D9E14C25964}" type="presParOf" srcId="{04D6F86E-AEF1-4730-A843-4CA311297BF9}" destId="{13FD084C-B23A-4A71-811F-C55429354AC7}" srcOrd="0" destOrd="0" presId="urn:microsoft.com/office/officeart/2005/8/layout/chevron2"/>
    <dgm:cxn modelId="{83A73B4D-2133-4417-8974-521DFD55E6A8}" type="presParOf" srcId="{13FD084C-B23A-4A71-811F-C55429354AC7}" destId="{3D5DB0AA-5718-4301-8750-8B8F4AF45A14}" srcOrd="0" destOrd="0" presId="urn:microsoft.com/office/officeart/2005/8/layout/chevron2"/>
    <dgm:cxn modelId="{B392CD86-C5D8-48FA-9696-E76D54EEB685}" type="presParOf" srcId="{13FD084C-B23A-4A71-811F-C55429354AC7}" destId="{F2CFCB32-0003-41CA-A52C-5C2267EE598B}" srcOrd="1" destOrd="0" presId="urn:microsoft.com/office/officeart/2005/8/layout/chevron2"/>
    <dgm:cxn modelId="{4384CFEF-45FA-479C-9E2E-1EAF5A6F1088}" type="presParOf" srcId="{04D6F86E-AEF1-4730-A843-4CA311297BF9}" destId="{9D9AD45A-23F7-423D-A486-06CD48BCDA35}" srcOrd="1" destOrd="0" presId="urn:microsoft.com/office/officeart/2005/8/layout/chevron2"/>
    <dgm:cxn modelId="{E8AFB519-F548-48FD-88A3-7B21D900DBD7}" type="presParOf" srcId="{04D6F86E-AEF1-4730-A843-4CA311297BF9}" destId="{02FF5930-332F-4B32-B128-79CFB5019B19}" srcOrd="2" destOrd="0" presId="urn:microsoft.com/office/officeart/2005/8/layout/chevron2"/>
    <dgm:cxn modelId="{51EF0077-A1AF-44C1-889B-1504D22017A2}" type="presParOf" srcId="{02FF5930-332F-4B32-B128-79CFB5019B19}" destId="{E75E25A2-BE52-4320-8BFD-BCE76023E5BD}" srcOrd="0" destOrd="0" presId="urn:microsoft.com/office/officeart/2005/8/layout/chevron2"/>
    <dgm:cxn modelId="{4EB88229-8C43-466D-8348-D908CAEA0F59}" type="presParOf" srcId="{02FF5930-332F-4B32-B128-79CFB5019B19}" destId="{46BD33CB-2268-46DD-A482-AD0C3768BA27}" srcOrd="1" destOrd="0" presId="urn:microsoft.com/office/officeart/2005/8/layout/chevron2"/>
    <dgm:cxn modelId="{E383521B-AEAE-47D5-9FE6-EC03C3886DA4}" type="presParOf" srcId="{04D6F86E-AEF1-4730-A843-4CA311297BF9}" destId="{37D527CF-B1A3-477B-995A-50428C1E44C4}" srcOrd="3" destOrd="0" presId="urn:microsoft.com/office/officeart/2005/8/layout/chevron2"/>
    <dgm:cxn modelId="{B454D764-29BA-43E1-B802-C2AAACDCB415}" type="presParOf" srcId="{04D6F86E-AEF1-4730-A843-4CA311297BF9}" destId="{29056099-43EA-4D00-B247-4FA15856E11A}" srcOrd="4" destOrd="0" presId="urn:microsoft.com/office/officeart/2005/8/layout/chevron2"/>
    <dgm:cxn modelId="{6FBBD3A5-FF63-4B04-99B0-FC3978CBADF9}" type="presParOf" srcId="{29056099-43EA-4D00-B247-4FA15856E11A}" destId="{94BFA892-2E35-407E-9D18-3708DD9FC452}" srcOrd="0" destOrd="0" presId="urn:microsoft.com/office/officeart/2005/8/layout/chevron2"/>
    <dgm:cxn modelId="{F7AA1484-1CAA-4B59-8DC4-49C943326DCE}" type="presParOf" srcId="{29056099-43EA-4D00-B247-4FA15856E11A}" destId="{A2E9ABFB-2288-465D-A751-71EBA30A8175}" srcOrd="1" destOrd="0" presId="urn:microsoft.com/office/officeart/2005/8/layout/chevron2"/>
    <dgm:cxn modelId="{3196501C-B682-4D8C-A317-0B252673892F}" type="presParOf" srcId="{04D6F86E-AEF1-4730-A843-4CA311297BF9}" destId="{015E30F3-4AE7-4B18-A3C4-25FFB884A8CE}" srcOrd="5" destOrd="0" presId="urn:microsoft.com/office/officeart/2005/8/layout/chevron2"/>
    <dgm:cxn modelId="{8F236EAD-7E51-482F-B672-CF20C04E67FE}" type="presParOf" srcId="{04D6F86E-AEF1-4730-A843-4CA311297BF9}" destId="{1EB7F265-6928-47F6-BA96-7DAE1ECF5901}" srcOrd="6" destOrd="0" presId="urn:microsoft.com/office/officeart/2005/8/layout/chevron2"/>
    <dgm:cxn modelId="{4BAB52E7-9600-414E-901D-A86C077B6E33}" type="presParOf" srcId="{1EB7F265-6928-47F6-BA96-7DAE1ECF5901}" destId="{DBD5DE54-D9ED-48CC-8AF7-B34D51C41F71}" srcOrd="0" destOrd="0" presId="urn:microsoft.com/office/officeart/2005/8/layout/chevron2"/>
    <dgm:cxn modelId="{31F88BFE-0785-428E-98ED-9D48203EE1CC}" type="presParOf" srcId="{1EB7F265-6928-47F6-BA96-7DAE1ECF5901}" destId="{06F00F89-99CA-4A6F-9B8F-59459B5CFF9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05A55-8B44-48EC-AA21-382556D27159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ADC1F6A-FC2E-4A96-B74E-B58BC4153D3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СМЕРТНОСТЬ ОТ БОЛЕЗНЕЙ СИСТЕМЫ КРОВООБРАЩЕНИЯ – региональный проект «Борьба с сердечно-сосудистыми заболеваниями»</a:t>
          </a:r>
          <a:endParaRPr lang="ru-RU" sz="1800" b="1" dirty="0"/>
        </a:p>
      </dgm:t>
    </dgm:pt>
    <dgm:pt modelId="{7FD200DA-96BA-4658-A97D-89767DB32C64}" type="parTrans" cxnId="{4551A8E0-7726-4844-9CC5-F8A1D55626DE}">
      <dgm:prSet/>
      <dgm:spPr/>
      <dgm:t>
        <a:bodyPr/>
        <a:lstStyle/>
        <a:p>
          <a:endParaRPr lang="ru-RU"/>
        </a:p>
      </dgm:t>
    </dgm:pt>
    <dgm:pt modelId="{934C7EED-6131-42A4-A34C-00916D169A3A}" type="sibTrans" cxnId="{4551A8E0-7726-4844-9CC5-F8A1D55626DE}">
      <dgm:prSet/>
      <dgm:spPr/>
      <dgm:t>
        <a:bodyPr/>
        <a:lstStyle/>
        <a:p>
          <a:endParaRPr lang="ru-RU"/>
        </a:p>
      </dgm:t>
    </dgm:pt>
    <dgm:pt modelId="{842715E0-7296-4BF4-A627-97A93998EB77}">
      <dgm:prSet phldrT="[Текст]" custT="1"/>
      <dgm:spPr>
        <a:solidFill>
          <a:srgbClr val="000066"/>
        </a:solidFill>
      </dgm:spPr>
      <dgm:t>
        <a:bodyPr/>
        <a:lstStyle/>
        <a:p>
          <a:r>
            <a:rPr lang="ru-RU" sz="1800" b="1" dirty="0" smtClean="0"/>
            <a:t>СМЕРТНОСТЬ ОТ НОВООБРАЗОВАНИЙ, В ТОМ ЧИСЛЕ ОТ ЗЛОКАЧЕСТВЕННЫХ – региональный проект «Борьба с онкологическими заболеваниями»</a:t>
          </a:r>
          <a:endParaRPr lang="ru-RU" sz="1800" b="1" dirty="0"/>
        </a:p>
      </dgm:t>
    </dgm:pt>
    <dgm:pt modelId="{CADF6D8D-55AC-4BCB-A8AE-5352FEB317A8}" type="parTrans" cxnId="{82A6052B-1414-4E5A-B82A-6B4D809AB30D}">
      <dgm:prSet/>
      <dgm:spPr/>
      <dgm:t>
        <a:bodyPr/>
        <a:lstStyle/>
        <a:p>
          <a:endParaRPr lang="ru-RU"/>
        </a:p>
      </dgm:t>
    </dgm:pt>
    <dgm:pt modelId="{3E9AD95F-9E08-46C6-A32E-A3412F5A3686}" type="sibTrans" cxnId="{82A6052B-1414-4E5A-B82A-6B4D809AB30D}">
      <dgm:prSet/>
      <dgm:spPr/>
      <dgm:t>
        <a:bodyPr/>
        <a:lstStyle/>
        <a:p>
          <a:endParaRPr lang="ru-RU"/>
        </a:p>
      </dgm:t>
    </dgm:pt>
    <dgm:pt modelId="{83220A9E-550B-49A3-8905-E3012C8620C4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СМЕРТНОСТЬ ДЕТЕЙ В ВОЗРАСТЕ 0-1 ГОДА  – региональный проект «Программа развития детского здравоохранения»</a:t>
          </a:r>
          <a:endParaRPr lang="ru-RU" sz="1800" b="1" dirty="0"/>
        </a:p>
      </dgm:t>
    </dgm:pt>
    <dgm:pt modelId="{002EF03A-9C62-454F-8E04-CEC9288ED5B8}" type="parTrans" cxnId="{F0B1344F-AAD8-4F5E-B354-FF834FAF5423}">
      <dgm:prSet/>
      <dgm:spPr/>
      <dgm:t>
        <a:bodyPr/>
        <a:lstStyle/>
        <a:p>
          <a:endParaRPr lang="ru-RU"/>
        </a:p>
      </dgm:t>
    </dgm:pt>
    <dgm:pt modelId="{7EA4B6DF-424A-4C08-B838-F0F242EB9DAF}" type="sibTrans" cxnId="{F0B1344F-AAD8-4F5E-B354-FF834FAF5423}">
      <dgm:prSet/>
      <dgm:spPr/>
      <dgm:t>
        <a:bodyPr/>
        <a:lstStyle/>
        <a:p>
          <a:endParaRPr lang="ru-RU"/>
        </a:p>
      </dgm:t>
    </dgm:pt>
    <dgm:pt modelId="{4C7D6667-A8E1-4D60-8D53-0550B5330F2C}" type="pres">
      <dgm:prSet presAssocID="{54C05A55-8B44-48EC-AA21-382556D27159}" presName="Name0" presStyleCnt="0">
        <dgm:presLayoutVars>
          <dgm:dir/>
          <dgm:resizeHandles val="exact"/>
        </dgm:presLayoutVars>
      </dgm:prSet>
      <dgm:spPr/>
    </dgm:pt>
    <dgm:pt modelId="{8EDBBFD1-1CB4-4808-9CAD-732954A19BAA}" type="pres">
      <dgm:prSet presAssocID="{54C05A55-8B44-48EC-AA21-382556D27159}" presName="fgShape" presStyleLbl="fgShp" presStyleIdx="0" presStyleCnt="1" custScaleY="59616" custLinFactNeighborX="544" custLinFactNeighborY="40484"/>
      <dgm:spPr/>
    </dgm:pt>
    <dgm:pt modelId="{D2DFB6C7-6C4C-44D2-A901-37169B8F6C62}" type="pres">
      <dgm:prSet presAssocID="{54C05A55-8B44-48EC-AA21-382556D27159}" presName="linComp" presStyleCnt="0"/>
      <dgm:spPr/>
    </dgm:pt>
    <dgm:pt modelId="{532F7224-B63F-4CDB-84DF-FF009BEF3390}" type="pres">
      <dgm:prSet presAssocID="{BADC1F6A-FC2E-4A96-B74E-B58BC4153D3A}" presName="compNode" presStyleCnt="0"/>
      <dgm:spPr/>
    </dgm:pt>
    <dgm:pt modelId="{A57AC8A6-E9DF-47A6-BA09-993FC9EDA7B7}" type="pres">
      <dgm:prSet presAssocID="{BADC1F6A-FC2E-4A96-B74E-B58BC4153D3A}" presName="bkgdShape" presStyleLbl="node1" presStyleIdx="0" presStyleCnt="3" custLinFactNeighborX="927" custLinFactNeighborY="-482"/>
      <dgm:spPr/>
      <dgm:t>
        <a:bodyPr/>
        <a:lstStyle/>
        <a:p>
          <a:endParaRPr lang="ru-RU"/>
        </a:p>
      </dgm:t>
    </dgm:pt>
    <dgm:pt modelId="{C97592CC-864F-4EA2-BF34-C3A1E461560C}" type="pres">
      <dgm:prSet presAssocID="{BADC1F6A-FC2E-4A96-B74E-B58BC4153D3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378C9-7C5F-4D43-B224-724323E05801}" type="pres">
      <dgm:prSet presAssocID="{BADC1F6A-FC2E-4A96-B74E-B58BC4153D3A}" presName="invisiNode" presStyleLbl="node1" presStyleIdx="0" presStyleCnt="3"/>
      <dgm:spPr/>
    </dgm:pt>
    <dgm:pt modelId="{18A01F2C-98C0-431E-A660-1BB0CE638119}" type="pres">
      <dgm:prSet presAssocID="{BADC1F6A-FC2E-4A96-B74E-B58BC4153D3A}" presName="imagNode" presStyleLbl="fgImgPlace1" presStyleIdx="0" presStyleCnt="3" custScaleX="89771" custScaleY="89771" custLinFactNeighborX="3088" custLinFactNeighborY="-179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BBCC74-66B9-42C3-997C-6686C6500D5B}" type="pres">
      <dgm:prSet presAssocID="{934C7EED-6131-42A4-A34C-00916D169A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0D77AC-E452-4B1B-8DD5-FC6BF7159C26}" type="pres">
      <dgm:prSet presAssocID="{842715E0-7296-4BF4-A627-97A93998EB77}" presName="compNode" presStyleCnt="0"/>
      <dgm:spPr/>
    </dgm:pt>
    <dgm:pt modelId="{F0A48CEF-9FBE-4494-8003-6AEAD3A47E3B}" type="pres">
      <dgm:prSet presAssocID="{842715E0-7296-4BF4-A627-97A93998EB77}" presName="bkgdShape" presStyleLbl="node1" presStyleIdx="1" presStyleCnt="3"/>
      <dgm:spPr/>
      <dgm:t>
        <a:bodyPr/>
        <a:lstStyle/>
        <a:p>
          <a:endParaRPr lang="ru-RU"/>
        </a:p>
      </dgm:t>
    </dgm:pt>
    <dgm:pt modelId="{E1E0ECD9-A4F0-43E8-9D4A-23DFAA5B3BDE}" type="pres">
      <dgm:prSet presAssocID="{842715E0-7296-4BF4-A627-97A93998EB7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09E8C-ECF9-4B29-8478-1751F772E3E6}" type="pres">
      <dgm:prSet presAssocID="{842715E0-7296-4BF4-A627-97A93998EB77}" presName="invisiNode" presStyleLbl="node1" presStyleIdx="1" presStyleCnt="3"/>
      <dgm:spPr/>
    </dgm:pt>
    <dgm:pt modelId="{72A9C6D3-9582-45EF-9396-095F97480344}" type="pres">
      <dgm:prSet presAssocID="{842715E0-7296-4BF4-A627-97A93998EB77}" presName="imagNode" presStyleLbl="fgImgPlace1" presStyleIdx="1" presStyleCnt="3" custScaleX="89869" custScaleY="89869" custLinFactNeighborX="-6453" custLinFactNeighborY="-178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47080CA-CDAA-4344-9304-8CC519E77C9D}" type="pres">
      <dgm:prSet presAssocID="{3E9AD95F-9E08-46C6-A32E-A3412F5A36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B277AA-6C75-47F0-B7F5-783FA55A5593}" type="pres">
      <dgm:prSet presAssocID="{83220A9E-550B-49A3-8905-E3012C8620C4}" presName="compNode" presStyleCnt="0"/>
      <dgm:spPr/>
    </dgm:pt>
    <dgm:pt modelId="{FBD7CD33-FC79-44E8-A88A-B17F8DD3661B}" type="pres">
      <dgm:prSet presAssocID="{83220A9E-550B-49A3-8905-E3012C8620C4}" presName="bkgdShape" presStyleLbl="node1" presStyleIdx="2" presStyleCnt="3"/>
      <dgm:spPr/>
      <dgm:t>
        <a:bodyPr/>
        <a:lstStyle/>
        <a:p>
          <a:endParaRPr lang="ru-RU"/>
        </a:p>
      </dgm:t>
    </dgm:pt>
    <dgm:pt modelId="{E77D2569-5C9B-4F95-87B6-84B76CE27AC5}" type="pres">
      <dgm:prSet presAssocID="{83220A9E-550B-49A3-8905-E3012C8620C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5FC81-D7A3-4B7A-976D-6998DF7B7FAE}" type="pres">
      <dgm:prSet presAssocID="{83220A9E-550B-49A3-8905-E3012C8620C4}" presName="invisiNode" presStyleLbl="node1" presStyleIdx="2" presStyleCnt="3"/>
      <dgm:spPr/>
    </dgm:pt>
    <dgm:pt modelId="{D49B856C-FED6-417F-8F30-5B178D913A8A}" type="pres">
      <dgm:prSet presAssocID="{83220A9E-550B-49A3-8905-E3012C8620C4}" presName="imagNode" presStyleLbl="fgImgPlace1" presStyleIdx="2" presStyleCnt="3" custScaleX="89869" custScaleY="89869" custLinFactNeighborX="2723" custLinFactNeighborY="-1701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0815A045-49CD-4937-BE6A-284D8F22B397}" type="presOf" srcId="{83220A9E-550B-49A3-8905-E3012C8620C4}" destId="{E77D2569-5C9B-4F95-87B6-84B76CE27AC5}" srcOrd="1" destOrd="0" presId="urn:microsoft.com/office/officeart/2005/8/layout/hList7#1"/>
    <dgm:cxn modelId="{E1C83081-E937-43F6-8195-1DFB26330F9B}" type="presOf" srcId="{842715E0-7296-4BF4-A627-97A93998EB77}" destId="{E1E0ECD9-A4F0-43E8-9D4A-23DFAA5B3BDE}" srcOrd="1" destOrd="0" presId="urn:microsoft.com/office/officeart/2005/8/layout/hList7#1"/>
    <dgm:cxn modelId="{38E860DC-60FC-44B6-A3FF-118CC111B289}" type="presOf" srcId="{842715E0-7296-4BF4-A627-97A93998EB77}" destId="{F0A48CEF-9FBE-4494-8003-6AEAD3A47E3B}" srcOrd="0" destOrd="0" presId="urn:microsoft.com/office/officeart/2005/8/layout/hList7#1"/>
    <dgm:cxn modelId="{C2CEE60D-CE22-4E01-A2B5-2D7E6A58C034}" type="presOf" srcId="{54C05A55-8B44-48EC-AA21-382556D27159}" destId="{4C7D6667-A8E1-4D60-8D53-0550B5330F2C}" srcOrd="0" destOrd="0" presId="urn:microsoft.com/office/officeart/2005/8/layout/hList7#1"/>
    <dgm:cxn modelId="{1FA20907-56D2-427F-AE49-6BF24793589C}" type="presOf" srcId="{3E9AD95F-9E08-46C6-A32E-A3412F5A3686}" destId="{F47080CA-CDAA-4344-9304-8CC519E77C9D}" srcOrd="0" destOrd="0" presId="urn:microsoft.com/office/officeart/2005/8/layout/hList7#1"/>
    <dgm:cxn modelId="{1C1E7369-1B8A-4E9A-A450-FD82646AAD93}" type="presOf" srcId="{BADC1F6A-FC2E-4A96-B74E-B58BC4153D3A}" destId="{C97592CC-864F-4EA2-BF34-C3A1E461560C}" srcOrd="1" destOrd="0" presId="urn:microsoft.com/office/officeart/2005/8/layout/hList7#1"/>
    <dgm:cxn modelId="{A29970F6-742E-4887-BF37-6A8B805CD94E}" type="presOf" srcId="{934C7EED-6131-42A4-A34C-00916D169A3A}" destId="{27BBCC74-66B9-42C3-997C-6686C6500D5B}" srcOrd="0" destOrd="0" presId="urn:microsoft.com/office/officeart/2005/8/layout/hList7#1"/>
    <dgm:cxn modelId="{941613C1-A84B-45E0-8420-65D2AF99E3AB}" type="presOf" srcId="{BADC1F6A-FC2E-4A96-B74E-B58BC4153D3A}" destId="{A57AC8A6-E9DF-47A6-BA09-993FC9EDA7B7}" srcOrd="0" destOrd="0" presId="urn:microsoft.com/office/officeart/2005/8/layout/hList7#1"/>
    <dgm:cxn modelId="{C4B5111D-C1A9-4BF1-A2E8-DE4B4D13E267}" type="presOf" srcId="{83220A9E-550B-49A3-8905-E3012C8620C4}" destId="{FBD7CD33-FC79-44E8-A88A-B17F8DD3661B}" srcOrd="0" destOrd="0" presId="urn:microsoft.com/office/officeart/2005/8/layout/hList7#1"/>
    <dgm:cxn modelId="{82A6052B-1414-4E5A-B82A-6B4D809AB30D}" srcId="{54C05A55-8B44-48EC-AA21-382556D27159}" destId="{842715E0-7296-4BF4-A627-97A93998EB77}" srcOrd="1" destOrd="0" parTransId="{CADF6D8D-55AC-4BCB-A8AE-5352FEB317A8}" sibTransId="{3E9AD95F-9E08-46C6-A32E-A3412F5A3686}"/>
    <dgm:cxn modelId="{4551A8E0-7726-4844-9CC5-F8A1D55626DE}" srcId="{54C05A55-8B44-48EC-AA21-382556D27159}" destId="{BADC1F6A-FC2E-4A96-B74E-B58BC4153D3A}" srcOrd="0" destOrd="0" parTransId="{7FD200DA-96BA-4658-A97D-89767DB32C64}" sibTransId="{934C7EED-6131-42A4-A34C-00916D169A3A}"/>
    <dgm:cxn modelId="{F0B1344F-AAD8-4F5E-B354-FF834FAF5423}" srcId="{54C05A55-8B44-48EC-AA21-382556D27159}" destId="{83220A9E-550B-49A3-8905-E3012C8620C4}" srcOrd="2" destOrd="0" parTransId="{002EF03A-9C62-454F-8E04-CEC9288ED5B8}" sibTransId="{7EA4B6DF-424A-4C08-B838-F0F242EB9DAF}"/>
    <dgm:cxn modelId="{6F08EB46-13FB-41D0-B7F3-56244AB28DD5}" type="presParOf" srcId="{4C7D6667-A8E1-4D60-8D53-0550B5330F2C}" destId="{8EDBBFD1-1CB4-4808-9CAD-732954A19BAA}" srcOrd="0" destOrd="0" presId="urn:microsoft.com/office/officeart/2005/8/layout/hList7#1"/>
    <dgm:cxn modelId="{6F0CAF0F-63C2-4980-B437-0029F2695C36}" type="presParOf" srcId="{4C7D6667-A8E1-4D60-8D53-0550B5330F2C}" destId="{D2DFB6C7-6C4C-44D2-A901-37169B8F6C62}" srcOrd="1" destOrd="0" presId="urn:microsoft.com/office/officeart/2005/8/layout/hList7#1"/>
    <dgm:cxn modelId="{5CF648E2-6127-45A2-B60D-95B4D250AB21}" type="presParOf" srcId="{D2DFB6C7-6C4C-44D2-A901-37169B8F6C62}" destId="{532F7224-B63F-4CDB-84DF-FF009BEF3390}" srcOrd="0" destOrd="0" presId="urn:microsoft.com/office/officeart/2005/8/layout/hList7#1"/>
    <dgm:cxn modelId="{115DB8B0-5423-474D-A63B-CF51957C27F1}" type="presParOf" srcId="{532F7224-B63F-4CDB-84DF-FF009BEF3390}" destId="{A57AC8A6-E9DF-47A6-BA09-993FC9EDA7B7}" srcOrd="0" destOrd="0" presId="urn:microsoft.com/office/officeart/2005/8/layout/hList7#1"/>
    <dgm:cxn modelId="{1A0526D9-E286-4A09-B6FF-F8944A064B2E}" type="presParOf" srcId="{532F7224-B63F-4CDB-84DF-FF009BEF3390}" destId="{C97592CC-864F-4EA2-BF34-C3A1E461560C}" srcOrd="1" destOrd="0" presId="urn:microsoft.com/office/officeart/2005/8/layout/hList7#1"/>
    <dgm:cxn modelId="{7539C911-94EA-4769-B57F-61394FA06573}" type="presParOf" srcId="{532F7224-B63F-4CDB-84DF-FF009BEF3390}" destId="{690378C9-7C5F-4D43-B224-724323E05801}" srcOrd="2" destOrd="0" presId="urn:microsoft.com/office/officeart/2005/8/layout/hList7#1"/>
    <dgm:cxn modelId="{86D4CE0E-7ADE-4F0B-80CD-CD2E8A7C9BEC}" type="presParOf" srcId="{532F7224-B63F-4CDB-84DF-FF009BEF3390}" destId="{18A01F2C-98C0-431E-A660-1BB0CE638119}" srcOrd="3" destOrd="0" presId="urn:microsoft.com/office/officeart/2005/8/layout/hList7#1"/>
    <dgm:cxn modelId="{9D90EE20-5F5D-4441-9FE5-0B6F994E200E}" type="presParOf" srcId="{D2DFB6C7-6C4C-44D2-A901-37169B8F6C62}" destId="{27BBCC74-66B9-42C3-997C-6686C6500D5B}" srcOrd="1" destOrd="0" presId="urn:microsoft.com/office/officeart/2005/8/layout/hList7#1"/>
    <dgm:cxn modelId="{FF69E1AC-303A-4D57-98BE-266F21038ACC}" type="presParOf" srcId="{D2DFB6C7-6C4C-44D2-A901-37169B8F6C62}" destId="{9B0D77AC-E452-4B1B-8DD5-FC6BF7159C26}" srcOrd="2" destOrd="0" presId="urn:microsoft.com/office/officeart/2005/8/layout/hList7#1"/>
    <dgm:cxn modelId="{5C266A5A-37EB-4CFF-BC2A-429FE255A048}" type="presParOf" srcId="{9B0D77AC-E452-4B1B-8DD5-FC6BF7159C26}" destId="{F0A48CEF-9FBE-4494-8003-6AEAD3A47E3B}" srcOrd="0" destOrd="0" presId="urn:microsoft.com/office/officeart/2005/8/layout/hList7#1"/>
    <dgm:cxn modelId="{B0BB8106-1FD6-43B3-8B51-4930D42FC0E5}" type="presParOf" srcId="{9B0D77AC-E452-4B1B-8DD5-FC6BF7159C26}" destId="{E1E0ECD9-A4F0-43E8-9D4A-23DFAA5B3BDE}" srcOrd="1" destOrd="0" presId="urn:microsoft.com/office/officeart/2005/8/layout/hList7#1"/>
    <dgm:cxn modelId="{36EB9C9E-EC20-4361-AE9C-6F699D00F839}" type="presParOf" srcId="{9B0D77AC-E452-4B1B-8DD5-FC6BF7159C26}" destId="{9EC09E8C-ECF9-4B29-8478-1751F772E3E6}" srcOrd="2" destOrd="0" presId="urn:microsoft.com/office/officeart/2005/8/layout/hList7#1"/>
    <dgm:cxn modelId="{5993B486-5100-45C4-BE93-279C72AC8424}" type="presParOf" srcId="{9B0D77AC-E452-4B1B-8DD5-FC6BF7159C26}" destId="{72A9C6D3-9582-45EF-9396-095F97480344}" srcOrd="3" destOrd="0" presId="urn:microsoft.com/office/officeart/2005/8/layout/hList7#1"/>
    <dgm:cxn modelId="{E8D9CA29-C94B-4617-9DB1-CE2E912A0434}" type="presParOf" srcId="{D2DFB6C7-6C4C-44D2-A901-37169B8F6C62}" destId="{F47080CA-CDAA-4344-9304-8CC519E77C9D}" srcOrd="3" destOrd="0" presId="urn:microsoft.com/office/officeart/2005/8/layout/hList7#1"/>
    <dgm:cxn modelId="{D847C7CC-F0B0-4125-8B73-1616B8582A2F}" type="presParOf" srcId="{D2DFB6C7-6C4C-44D2-A901-37169B8F6C62}" destId="{65B277AA-6C75-47F0-B7F5-783FA55A5593}" srcOrd="4" destOrd="0" presId="urn:microsoft.com/office/officeart/2005/8/layout/hList7#1"/>
    <dgm:cxn modelId="{2C86D9B6-BE41-4645-B77A-A79688902827}" type="presParOf" srcId="{65B277AA-6C75-47F0-B7F5-783FA55A5593}" destId="{FBD7CD33-FC79-44E8-A88A-B17F8DD3661B}" srcOrd="0" destOrd="0" presId="urn:microsoft.com/office/officeart/2005/8/layout/hList7#1"/>
    <dgm:cxn modelId="{DB4E95E5-1C4C-47A5-A60D-F95D6873E534}" type="presParOf" srcId="{65B277AA-6C75-47F0-B7F5-783FA55A5593}" destId="{E77D2569-5C9B-4F95-87B6-84B76CE27AC5}" srcOrd="1" destOrd="0" presId="urn:microsoft.com/office/officeart/2005/8/layout/hList7#1"/>
    <dgm:cxn modelId="{9B3ECAFB-B147-4B2D-8778-8EECB8A7099A}" type="presParOf" srcId="{65B277AA-6C75-47F0-B7F5-783FA55A5593}" destId="{0715FC81-D7A3-4B7A-976D-6998DF7B7FAE}" srcOrd="2" destOrd="0" presId="urn:microsoft.com/office/officeart/2005/8/layout/hList7#1"/>
    <dgm:cxn modelId="{00B0192F-D9A4-477E-85E1-D40022927FC2}" type="presParOf" srcId="{65B277AA-6C75-47F0-B7F5-783FA55A5593}" destId="{D49B856C-FED6-417F-8F30-5B178D913A8A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DB0AA-5718-4301-8750-8B8F4AF45A14}">
      <dsp:nvSpPr>
        <dsp:cNvPr id="0" name=""/>
        <dsp:cNvSpPr/>
      </dsp:nvSpPr>
      <dsp:spPr>
        <a:xfrm rot="5400000">
          <a:off x="-205913" y="209044"/>
          <a:ext cx="1372759" cy="96093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05913" y="209044"/>
        <a:ext cx="1372759" cy="960931"/>
      </dsp:txXfrm>
    </dsp:sp>
    <dsp:sp modelId="{F2CFCB32-0003-41CA-A52C-5C2267EE598B}">
      <dsp:nvSpPr>
        <dsp:cNvPr id="0" name=""/>
        <dsp:cNvSpPr/>
      </dsp:nvSpPr>
      <dsp:spPr>
        <a:xfrm rot="5400000">
          <a:off x="4471503" y="-3507442"/>
          <a:ext cx="892293" cy="7913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Указ Президента Российской Федерации В.В. Путина от</a:t>
          </a:r>
          <a:r>
            <a:rPr lang="ru-RU" sz="2000" kern="1200" dirty="0" smtClean="0"/>
            <a:t> </a:t>
          </a:r>
          <a:r>
            <a:rPr lang="ru-RU" sz="2000" b="1" kern="1200" dirty="0" smtClean="0"/>
            <a:t>7 мая 2018 года №204  «О национальных целях и стратегических задачах развития Российской Федерации на период до 2024 года»</a:t>
          </a:r>
          <a:endParaRPr lang="ru-RU" sz="2000" kern="1200" dirty="0"/>
        </a:p>
      </dsp:txBody>
      <dsp:txXfrm rot="5400000">
        <a:off x="4471503" y="-3507442"/>
        <a:ext cx="892293" cy="7913438"/>
      </dsp:txXfrm>
    </dsp:sp>
    <dsp:sp modelId="{E75E25A2-BE52-4320-8BFD-BCE76023E5BD}">
      <dsp:nvSpPr>
        <dsp:cNvPr id="0" name=""/>
        <dsp:cNvSpPr/>
      </dsp:nvSpPr>
      <dsp:spPr>
        <a:xfrm rot="5400000">
          <a:off x="-205913" y="1436517"/>
          <a:ext cx="1372759" cy="960931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05913" y="1436517"/>
        <a:ext cx="1372759" cy="960931"/>
      </dsp:txXfrm>
    </dsp:sp>
    <dsp:sp modelId="{46BD33CB-2268-46DD-A482-AD0C3768BA27}">
      <dsp:nvSpPr>
        <dsp:cNvPr id="0" name=""/>
        <dsp:cNvSpPr/>
      </dsp:nvSpPr>
      <dsp:spPr>
        <a:xfrm rot="5400000">
          <a:off x="4471503" y="-2279969"/>
          <a:ext cx="892293" cy="7913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 развитии России на период до 2024 года Президент Российской Федерации  В.В. Путин конкретизировал </a:t>
          </a:r>
          <a:r>
            <a:rPr lang="ru-RU" sz="2000" b="1" kern="1200" dirty="0" smtClean="0">
              <a:solidFill>
                <a:srgbClr val="C00000"/>
              </a:solidFill>
            </a:rPr>
            <a:t>9</a:t>
          </a:r>
          <a:r>
            <a:rPr lang="ru-RU" sz="2000" b="1" kern="1200" dirty="0" smtClean="0"/>
            <a:t> целей</a:t>
          </a:r>
          <a:endParaRPr lang="ru-RU" sz="2000" b="1" kern="1200" dirty="0"/>
        </a:p>
      </dsp:txBody>
      <dsp:txXfrm rot="5400000">
        <a:off x="4471503" y="-2279969"/>
        <a:ext cx="892293" cy="7913438"/>
      </dsp:txXfrm>
    </dsp:sp>
    <dsp:sp modelId="{94BFA892-2E35-407E-9D18-3708DD9FC452}">
      <dsp:nvSpPr>
        <dsp:cNvPr id="0" name=""/>
        <dsp:cNvSpPr/>
      </dsp:nvSpPr>
      <dsp:spPr>
        <a:xfrm rot="5400000">
          <a:off x="-205913" y="2663990"/>
          <a:ext cx="1372759" cy="960931"/>
        </a:xfrm>
        <a:prstGeom prst="chevron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05913" y="2663990"/>
        <a:ext cx="1372759" cy="960931"/>
      </dsp:txXfrm>
    </dsp:sp>
    <dsp:sp modelId="{A2E9ABFB-2288-465D-A751-71EBA30A8175}">
      <dsp:nvSpPr>
        <dsp:cNvPr id="0" name=""/>
        <dsp:cNvSpPr/>
      </dsp:nvSpPr>
      <dsp:spPr>
        <a:xfrm rot="5400000">
          <a:off x="4471503" y="-1052496"/>
          <a:ext cx="892293" cy="7913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Одной из них является повышение ожидаемой продолжительности жизни до </a:t>
          </a:r>
          <a:r>
            <a:rPr lang="ru-RU" sz="2000" b="1" kern="1200" dirty="0" smtClean="0">
              <a:solidFill>
                <a:srgbClr val="C00000"/>
              </a:solidFill>
            </a:rPr>
            <a:t>78</a:t>
          </a:r>
          <a:r>
            <a:rPr lang="ru-RU" sz="2000" b="1" kern="1200" dirty="0" smtClean="0"/>
            <a:t> лет (к 2030 году - до 80 лет)</a:t>
          </a:r>
          <a:endParaRPr lang="ru-RU" sz="2000" kern="1200" dirty="0"/>
        </a:p>
      </dsp:txBody>
      <dsp:txXfrm rot="5400000">
        <a:off x="4471503" y="-1052496"/>
        <a:ext cx="892293" cy="7913438"/>
      </dsp:txXfrm>
    </dsp:sp>
    <dsp:sp modelId="{DBD5DE54-D9ED-48CC-8AF7-B34D51C41F71}">
      <dsp:nvSpPr>
        <dsp:cNvPr id="0" name=""/>
        <dsp:cNvSpPr/>
      </dsp:nvSpPr>
      <dsp:spPr>
        <a:xfrm rot="5400000">
          <a:off x="-205913" y="3891463"/>
          <a:ext cx="1372759" cy="960931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05913" y="3891463"/>
        <a:ext cx="1372759" cy="960931"/>
      </dsp:txXfrm>
    </dsp:sp>
    <dsp:sp modelId="{06F00F89-99CA-4A6F-9B8F-59459B5CFF9C}">
      <dsp:nvSpPr>
        <dsp:cNvPr id="0" name=""/>
        <dsp:cNvSpPr/>
      </dsp:nvSpPr>
      <dsp:spPr>
        <a:xfrm rot="5400000">
          <a:off x="4471503" y="163252"/>
          <a:ext cx="892293" cy="7913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 Указе выделено </a:t>
          </a:r>
          <a:r>
            <a:rPr lang="ru-RU" sz="2000" b="1" kern="1200" dirty="0" smtClean="0">
              <a:solidFill>
                <a:srgbClr val="C00000"/>
              </a:solidFill>
            </a:rPr>
            <a:t>12</a:t>
          </a:r>
          <a:r>
            <a:rPr lang="ru-RU" sz="2000" b="1" kern="1200" dirty="0" smtClean="0"/>
            <a:t> направлений  приоритетных проектов, одним из которых является здравоохранение</a:t>
          </a:r>
          <a:endParaRPr lang="ru-RU" sz="2000" b="1" kern="1200" dirty="0"/>
        </a:p>
      </dsp:txBody>
      <dsp:txXfrm rot="5400000">
        <a:off x="4471503" y="163252"/>
        <a:ext cx="892293" cy="79134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7AC8A6-E9DF-47A6-BA09-993FC9EDA7B7}">
      <dsp:nvSpPr>
        <dsp:cNvPr id="0" name=""/>
        <dsp:cNvSpPr/>
      </dsp:nvSpPr>
      <dsp:spPr>
        <a:xfrm>
          <a:off x="28479" y="0"/>
          <a:ext cx="2873028" cy="3681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СМЕРТНОСТЬ ОТ БОЛЕЗНЕЙ СИСТЕМЫ КРОВООБРАЩЕНИЯ – региональный проект «Борьба с сердечно-сосудистыми заболеваниями»</a:t>
          </a:r>
          <a:endParaRPr lang="ru-RU" sz="1800" b="1" kern="1200" dirty="0"/>
        </a:p>
      </dsp:txBody>
      <dsp:txXfrm>
        <a:off x="28479" y="1472409"/>
        <a:ext cx="2873028" cy="1472409"/>
      </dsp:txXfrm>
    </dsp:sp>
    <dsp:sp modelId="{18A01F2C-98C0-431E-A660-1BB0CE638119}">
      <dsp:nvSpPr>
        <dsp:cNvPr id="0" name=""/>
        <dsp:cNvSpPr/>
      </dsp:nvSpPr>
      <dsp:spPr>
        <a:xfrm>
          <a:off x="926015" y="63771"/>
          <a:ext cx="1100395" cy="11003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48CEF-9FBE-4494-8003-6AEAD3A47E3B}">
      <dsp:nvSpPr>
        <dsp:cNvPr id="0" name=""/>
        <dsp:cNvSpPr/>
      </dsp:nvSpPr>
      <dsp:spPr>
        <a:xfrm>
          <a:off x="2961066" y="0"/>
          <a:ext cx="2873028" cy="3681022"/>
        </a:xfrm>
        <a:prstGeom prst="roundRect">
          <a:avLst>
            <a:gd name="adj" fmla="val 10000"/>
          </a:avLst>
        </a:prstGeom>
        <a:solidFill>
          <a:srgbClr val="00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СМЕРТНОСТЬ ОТ НОВООБРАЗОВАНИЙ, В ТОМ ЧИСЛЕ ОТ ЗЛОКАЧЕСТВЕННЫХ – региональный проект «Борьба с онкологическими заболеваниями»</a:t>
          </a:r>
          <a:endParaRPr lang="ru-RU" sz="1800" b="1" kern="1200" dirty="0"/>
        </a:p>
      </dsp:txBody>
      <dsp:txXfrm>
        <a:off x="2961066" y="1472409"/>
        <a:ext cx="2873028" cy="1472409"/>
      </dsp:txXfrm>
    </dsp:sp>
    <dsp:sp modelId="{72A9C6D3-9582-45EF-9396-095F97480344}">
      <dsp:nvSpPr>
        <dsp:cNvPr id="0" name=""/>
        <dsp:cNvSpPr/>
      </dsp:nvSpPr>
      <dsp:spPr>
        <a:xfrm>
          <a:off x="3767682" y="63771"/>
          <a:ext cx="1101596" cy="11015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7CD33-FC79-44E8-A88A-B17F8DD3661B}">
      <dsp:nvSpPr>
        <dsp:cNvPr id="0" name=""/>
        <dsp:cNvSpPr/>
      </dsp:nvSpPr>
      <dsp:spPr>
        <a:xfrm>
          <a:off x="5920285" y="0"/>
          <a:ext cx="2873028" cy="368102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СМЕРТНОСТЬ ДЕТЕЙ В ВОЗРАСТЕ 0-1 ГОДА  – региональный проект «Программа развития детского здравоохранения»</a:t>
          </a:r>
          <a:endParaRPr lang="ru-RU" sz="1800" b="1" kern="1200" dirty="0"/>
        </a:p>
      </dsp:txBody>
      <dsp:txXfrm>
        <a:off x="5920285" y="1472409"/>
        <a:ext cx="2873028" cy="1472409"/>
      </dsp:txXfrm>
    </dsp:sp>
    <dsp:sp modelId="{D49B856C-FED6-417F-8F30-5B178D913A8A}">
      <dsp:nvSpPr>
        <dsp:cNvPr id="0" name=""/>
        <dsp:cNvSpPr/>
      </dsp:nvSpPr>
      <dsp:spPr>
        <a:xfrm>
          <a:off x="6839379" y="74398"/>
          <a:ext cx="1101596" cy="110159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BBFD1-1CB4-4808-9CAD-732954A19BAA}">
      <dsp:nvSpPr>
        <dsp:cNvPr id="0" name=""/>
        <dsp:cNvSpPr/>
      </dsp:nvSpPr>
      <dsp:spPr>
        <a:xfrm>
          <a:off x="395824" y="3279843"/>
          <a:ext cx="8091548" cy="32917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0.65467</cdr:x>
      <cdr:y>0.13194</cdr:y>
    </cdr:from>
    <cdr:to>
      <cdr:x>0.748</cdr:x>
      <cdr:y>0.89723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993136" y="429050"/>
          <a:ext cx="426720" cy="2488625"/>
        </a:xfrm>
        <a:prstGeom xmlns:a="http://schemas.openxmlformats.org/drawingml/2006/main" prst="rightBrace">
          <a:avLst>
            <a:gd name="adj1" fmla="val 25476"/>
            <a:gd name="adj2" fmla="val 71199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E17-8146-493A-83FC-0AE02482955E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EF243-3609-420A-A287-9C40A756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595" tIns="45797" rIns="91595" bIns="457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2750" cy="498475"/>
          </a:xfrm>
          <a:prstGeom prst="rect">
            <a:avLst/>
          </a:prstGeom>
        </p:spPr>
        <p:txBody>
          <a:bodyPr vert="horz" lIns="91595" tIns="45797" rIns="91595" bIns="457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ABD842-52F9-47BB-AC2C-BC550A4EB555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4600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7" rIns="91595" bIns="4579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9887" cy="3916362"/>
          </a:xfrm>
          <a:prstGeom prst="rect">
            <a:avLst/>
          </a:prstGeom>
        </p:spPr>
        <p:txBody>
          <a:bodyPr vert="horz" lIns="91595" tIns="45797" rIns="91595" bIns="4579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2750" cy="498475"/>
          </a:xfrm>
          <a:prstGeom prst="rect">
            <a:avLst/>
          </a:prstGeom>
        </p:spPr>
        <p:txBody>
          <a:bodyPr vert="horz" lIns="91595" tIns="45797" rIns="91595" bIns="457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7213"/>
            <a:ext cx="2952750" cy="498475"/>
          </a:xfrm>
          <a:prstGeom prst="rect">
            <a:avLst/>
          </a:prstGeom>
        </p:spPr>
        <p:txBody>
          <a:bodyPr vert="horz" lIns="91595" tIns="45797" rIns="91595" bIns="457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889105-AB4F-4B35-9494-305E91E90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3700" y="317500"/>
            <a:ext cx="5967413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3A869-19D2-4556-89FE-1C1BB58C412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A8CC86-D362-4515-BA32-0835A9A138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F2320C-8A5C-4F80-95E4-68BD0EDCBF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5163-7E46-403B-921D-6EE80E256A6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00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5163-7E46-403B-921D-6EE80E256A6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001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5163-7E46-403B-921D-6EE80E256A6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001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5BFDF7-85F3-48EF-BA64-68ED04CB61F7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3700" y="317500"/>
            <a:ext cx="5967413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7BE4A1-A35B-40B6-B382-C57AB02F36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F5ABE5-6925-44CC-8666-18332CCA7AF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7DEB70-CC65-419F-BAD5-4E6EDBF6D7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5163-7E46-403B-921D-6EE80E256A6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00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89105-AB4F-4B35-9494-305E91E901E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5163-7E46-403B-921D-6EE80E256A6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00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5163-7E46-403B-921D-6EE80E256A6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001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1B0882-585C-45C6-BF7C-7B84B00C6F4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5163-7E46-403B-921D-6EE80E256A6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00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B122-BC5D-42B8-A123-2AD8EC40B0DC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5673-1D4C-4E77-ADE1-FFCD42B8E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B830-027B-4E59-95AB-158820D8B4DD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7263-9D0F-4B8F-B22E-7124AD8DE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C17C-80C7-4753-987C-A891A101C957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2799-58EB-41A1-8FA7-9CB6F02AB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95F1A-4B1F-4591-B03F-D3EADF56A699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4169-4114-4ED7-A461-F8F2FCB29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E363-C313-4D77-BEE8-36C283C5A261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BBCC-FAC0-4CC3-A7DC-8622379E2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AD1F-61CA-4E35-8D3E-27BA9DA5D4FD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D3BD-A54F-4D32-8DF0-5415C0BA3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143E-BD19-4BF0-8DA9-3191D9789A27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D415-E0A5-4B32-9591-CEC4B9AE2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C3C2-2762-4800-8CAA-190C05645C28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4D73-4A47-4999-86EA-473B02CD2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31A5-7E4C-49B6-AB5F-017761E2615D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6FDF-FDE9-4FC9-A90E-1A6A06F14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DB25-A5FA-46EC-A86D-3F0E330B65B6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5FD7-7EFA-4104-A455-7BBEA388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37B3-9D5A-4E75-A0FF-090256DC7D87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F865-18FB-4038-A4BD-E4CD888CC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CE9BA-32E6-46F5-BC23-264A9D091D29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051A3-9192-4C9B-B935-895C436A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193088" y="687388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"/>
            <a:ext cx="22971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2059342"/>
            <a:ext cx="9144000" cy="235743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375" y="0"/>
            <a:ext cx="781050" cy="515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04075" y="0"/>
            <a:ext cx="77946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844925"/>
            <a:ext cx="9144000" cy="727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152400" y="2181225"/>
            <a:ext cx="70342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Об ожидаемых результатах реализации национального проекта «Здравоохранение»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08093" y="3905081"/>
            <a:ext cx="6429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Заместитель министра здравоохранения РО </a:t>
            </a:r>
          </a:p>
          <a:p>
            <a:pPr algn="r"/>
            <a:r>
              <a:rPr lang="ru-RU" sz="2000" b="1" dirty="0" err="1" smtClean="0">
                <a:solidFill>
                  <a:srgbClr val="000066"/>
                </a:solidFill>
                <a:latin typeface="Calibri" pitchFamily="34" charset="0"/>
              </a:rPr>
              <a:t>Ерошенко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 А.Ю</a:t>
            </a:r>
            <a:r>
              <a:rPr lang="ru-RU" sz="2000" b="1" dirty="0">
                <a:solidFill>
                  <a:srgbClr val="000066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3639508"/>
              </p:ext>
            </p:extLst>
          </p:nvPr>
        </p:nvGraphicFramePr>
        <p:xfrm>
          <a:off x="387326" y="977256"/>
          <a:ext cx="8361138" cy="389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6048672"/>
                <a:gridCol w="1808410"/>
              </a:tblGrid>
              <a:tr h="64566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№ п/п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</a:t>
                      </a:r>
                      <a:endParaRPr lang="ru-RU" sz="24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Прикрепленное население, </a:t>
                      </a:r>
                    </a:p>
                    <a:p>
                      <a:pPr algn="ctr"/>
                      <a:r>
                        <a:rPr lang="ru-RU" sz="1600" b="1" i="0" dirty="0" smtClean="0"/>
                        <a:t>тыс. человек</a:t>
                      </a:r>
                      <a:endParaRPr lang="ru-RU" sz="1600" b="1" i="0" dirty="0"/>
                    </a:p>
                  </a:txBody>
                  <a:tcPr marL="100027" marR="100027" marT="50007" marB="50007"/>
                </a:tc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6.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Новошахтинск на базе</a:t>
                      </a:r>
                      <a:r>
                        <a:rPr lang="ru-RU" sz="17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 РО «</a:t>
                      </a:r>
                      <a:r>
                        <a:rPr lang="ru-RU" sz="17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 в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Шахты и МБУЗ ЦГБ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Новошахтинска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118,0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</a:tr>
              <a:tr h="648842"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7.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Каменск-Шахтинский на базе ГБУ РО «</a:t>
                      </a:r>
                      <a:r>
                        <a:rPr lang="ru-RU" sz="17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   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Шахты и МБУЗ ЦГБ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Каменска-Шахтинского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161,0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8.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Волгодонск на базе ГБУ РО «</a:t>
                      </a:r>
                      <a:r>
                        <a:rPr lang="ru-RU" sz="17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</a:t>
                      </a:r>
                    </a:p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Волгодонске и МБУЗ ГБСМП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Волгодонска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373,0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9.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Новочеркасск на базе ГБУ РО «</a:t>
                      </a:r>
                      <a:r>
                        <a:rPr lang="ru-RU" sz="17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Новочеркасске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171,5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10.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Таганрог 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ГБУ РО «</a:t>
                      </a:r>
                      <a:r>
                        <a:rPr lang="ru-RU" sz="17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Таганроге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/>
                        <a:t>437,0</a:t>
                      </a:r>
                      <a:endParaRPr lang="ru-RU" sz="1700" b="1" i="0" dirty="0"/>
                    </a:p>
                  </a:txBody>
                  <a:tcPr marL="100027" marR="100027" marT="50007" marB="50007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001001" cy="8679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Центры амбулаторной онкологической помощи в Ростовской области</a:t>
            </a:r>
          </a:p>
        </p:txBody>
      </p:sp>
      <p:pic>
        <p:nvPicPr>
          <p:cNvPr id="5" name="Рисунок 14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208329" y="11541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0224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>
          <a:xfrm>
            <a:off x="-1" y="-19582"/>
            <a:ext cx="8088923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СОВЕРШЕНСТВОВАНИЕ ПЕРВИЧНОЙ МЕДИКО-САНИТАРНОЙ ПОМОЩИ</a:t>
            </a:r>
            <a:endParaRPr lang="ru-RU" dirty="0">
              <a:latin typeface="+mn-lt"/>
            </a:endParaRPr>
          </a:p>
        </p:txBody>
      </p:sp>
      <p:sp>
        <p:nvSpPr>
          <p:cNvPr id="23554" name="AutoShape 4" descr="https://im3-tub-ru.yandex.net/i?id=622d8bd5330238c60827def4843c92eb&amp;n=33&amp;h=190&amp;w=286"/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5" name="AutoShape 6" descr="https://im3-tub-ru.yandex.net/i?id=622d8bd5330238c60827def4843c92eb&amp;n=33&amp;h=190&amp;w=286"/>
          <p:cNvSpPr>
            <a:spLocks noChangeAspect="1" noChangeArrowheads="1"/>
          </p:cNvSpPr>
          <p:nvPr/>
        </p:nvSpPr>
        <p:spPr bwMode="auto">
          <a:xfrm>
            <a:off x="307975" y="63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AutoShape 8" descr="https://im2-tub-ru.yandex.net/i?id=2104a7d590db15b98c12083da5144309&amp;n=33&amp;h=190&amp;w=285"/>
          <p:cNvSpPr>
            <a:spLocks noChangeAspect="1" noChangeArrowheads="1"/>
          </p:cNvSpPr>
          <p:nvPr/>
        </p:nvSpPr>
        <p:spPr bwMode="auto">
          <a:xfrm>
            <a:off x="460375" y="-20638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AutoShape 10" descr="https://im2-tub-ru.yandex.net/i?id=2104a7d590db15b98c12083da5144309&amp;n=33&amp;h=190&amp;w=285"/>
          <p:cNvSpPr>
            <a:spLocks noChangeAspect="1" noChangeArrowheads="1"/>
          </p:cNvSpPr>
          <p:nvPr/>
        </p:nvSpPr>
        <p:spPr bwMode="auto">
          <a:xfrm>
            <a:off x="612775" y="936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8" name="Рисунок 14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251825" y="109892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ятиугольник 13"/>
          <p:cNvSpPr/>
          <p:nvPr/>
        </p:nvSpPr>
        <p:spPr>
          <a:xfrm>
            <a:off x="0" y="931120"/>
            <a:ext cx="5760640" cy="10801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</a:rPr>
              <a:t>В</a:t>
            </a:r>
            <a:r>
              <a:rPr lang="ru-RU" sz="1600" b="1" dirty="0" smtClean="0">
                <a:solidFill>
                  <a:srgbClr val="000066"/>
                </a:solidFill>
              </a:rPr>
              <a:t> 2019 </a:t>
            </a:r>
            <a:r>
              <a:rPr lang="ru-RU" sz="1600" b="1" dirty="0">
                <a:solidFill>
                  <a:srgbClr val="000066"/>
                </a:solidFill>
              </a:rPr>
              <a:t>года заключены </a:t>
            </a:r>
            <a:r>
              <a:rPr lang="ru-RU" sz="1600" b="1" dirty="0" smtClean="0">
                <a:solidFill>
                  <a:srgbClr val="000066"/>
                </a:solidFill>
              </a:rPr>
              <a:t>государственные </a:t>
            </a:r>
            <a:r>
              <a:rPr lang="ru-RU" sz="1600" b="1" dirty="0">
                <a:solidFill>
                  <a:srgbClr val="000066"/>
                </a:solidFill>
              </a:rPr>
              <a:t>контракты на приобретение </a:t>
            </a:r>
            <a:r>
              <a:rPr lang="ru-RU" sz="1600" b="1" dirty="0">
                <a:solidFill>
                  <a:srgbClr val="C00000"/>
                </a:solidFill>
              </a:rPr>
              <a:t>20</a:t>
            </a:r>
            <a:r>
              <a:rPr lang="ru-RU" sz="1600" b="1" dirty="0">
                <a:solidFill>
                  <a:srgbClr val="000066"/>
                </a:solidFill>
              </a:rPr>
              <a:t> мобильных медицинских комплексов  на сумму </a:t>
            </a:r>
            <a:r>
              <a:rPr lang="ru-RU" sz="1600" b="1" dirty="0" smtClean="0">
                <a:solidFill>
                  <a:srgbClr val="000066"/>
                </a:solidFill>
              </a:rPr>
              <a:t>–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0066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172,4 млн рублей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" name="Picture 6" descr="M:\Отдел мониторинга и организационно-методической работы\03 Землякова В. И\фото от пресс-службы\DSC_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2742" y="939515"/>
            <a:ext cx="2521258" cy="139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Нашивка 15"/>
          <p:cNvSpPr/>
          <p:nvPr/>
        </p:nvSpPr>
        <p:spPr>
          <a:xfrm>
            <a:off x="5558523" y="941730"/>
            <a:ext cx="1008063" cy="1080120"/>
          </a:xfrm>
          <a:prstGeom prst="chevron">
            <a:avLst>
              <a:gd name="adj" fmla="val 563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7" name="TextBox 16"/>
          <p:cNvSpPr txBox="1"/>
          <p:nvPr/>
        </p:nvSpPr>
        <p:spPr bwMode="auto">
          <a:xfrm>
            <a:off x="131887" y="2097410"/>
            <a:ext cx="4032448" cy="1069833"/>
          </a:xfrm>
          <a:prstGeom prst="roundRect">
            <a:avLst>
              <a:gd name="adj" fmla="val 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ru-RU"/>
            </a:defPPr>
            <a:lvl1pPr marL="542925">
              <a:defRPr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algn="ctr"/>
            <a:r>
              <a:rPr lang="ru-RU" sz="1500" dirty="0" smtClean="0"/>
              <a:t>В </a:t>
            </a:r>
            <a:r>
              <a:rPr lang="ru-RU" sz="1500" dirty="0" smtClean="0">
                <a:solidFill>
                  <a:srgbClr val="C00000"/>
                </a:solidFill>
              </a:rPr>
              <a:t>2018</a:t>
            </a:r>
            <a:r>
              <a:rPr lang="ru-RU" sz="1500" dirty="0" smtClean="0"/>
              <a:t> году </a:t>
            </a:r>
            <a:r>
              <a:rPr lang="ru-RU" sz="1500" dirty="0" smtClean="0">
                <a:solidFill>
                  <a:srgbClr val="C00000"/>
                </a:solidFill>
              </a:rPr>
              <a:t>4</a:t>
            </a:r>
            <a:r>
              <a:rPr lang="ru-RU" sz="1500" dirty="0" smtClean="0"/>
              <a:t> передвижных диагностических комплекса отправлены в медицинские организации  сельских территорий</a:t>
            </a:r>
            <a:endParaRPr lang="ru-RU" sz="150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4283968" y="2097410"/>
            <a:ext cx="4716016" cy="1069832"/>
          </a:xfrm>
          <a:prstGeom prst="roundRect">
            <a:avLst>
              <a:gd name="adj" fmla="val 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ru-RU"/>
            </a:defPPr>
            <a:lvl1pPr marL="542925">
              <a:defRPr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algn="ctr"/>
            <a:r>
              <a:rPr lang="ru-RU" sz="1500" dirty="0" smtClean="0"/>
              <a:t>В </a:t>
            </a:r>
            <a:r>
              <a:rPr lang="ru-RU" sz="1500" dirty="0">
                <a:solidFill>
                  <a:srgbClr val="C00000"/>
                </a:solidFill>
              </a:rPr>
              <a:t>конце июля 2019 </a:t>
            </a:r>
            <a:r>
              <a:rPr lang="ru-RU" sz="1500" dirty="0"/>
              <a:t>еще </a:t>
            </a:r>
            <a:r>
              <a:rPr lang="ru-RU" sz="1500" dirty="0">
                <a:solidFill>
                  <a:srgbClr val="C00000"/>
                </a:solidFill>
              </a:rPr>
              <a:t>4</a:t>
            </a:r>
            <a:r>
              <a:rPr lang="ru-RU" sz="1500" dirty="0"/>
              <a:t> комплекса </a:t>
            </a:r>
            <a:r>
              <a:rPr lang="ru-RU" sz="1500" dirty="0" smtClean="0"/>
              <a:t>направлены </a:t>
            </a:r>
            <a:r>
              <a:rPr lang="ru-RU" sz="1500" dirty="0"/>
              <a:t>в </a:t>
            </a:r>
            <a:r>
              <a:rPr lang="ru-RU" sz="1500" dirty="0" err="1"/>
              <a:t>Белокалитвинский</a:t>
            </a:r>
            <a:r>
              <a:rPr lang="ru-RU" sz="1500" dirty="0"/>
              <a:t>, </a:t>
            </a:r>
            <a:r>
              <a:rPr lang="ru-RU" sz="1500" dirty="0" err="1"/>
              <a:t>Чертковский</a:t>
            </a:r>
            <a:r>
              <a:rPr lang="ru-RU" sz="1500" dirty="0"/>
              <a:t>, Тацинский и </a:t>
            </a:r>
            <a:r>
              <a:rPr lang="ru-RU" sz="1500" dirty="0" err="1"/>
              <a:t>Неклиновский</a:t>
            </a:r>
            <a:r>
              <a:rPr lang="ru-RU" sz="1500" dirty="0"/>
              <a:t> районы к месту своей </a:t>
            </a:r>
            <a:r>
              <a:rPr lang="ru-RU" sz="1500" dirty="0" smtClean="0"/>
              <a:t> дислокации </a:t>
            </a:r>
            <a:r>
              <a:rPr lang="ru-RU" sz="1500" dirty="0"/>
              <a:t>в </a:t>
            </a:r>
            <a:r>
              <a:rPr lang="ru-RU" sz="1500" dirty="0" smtClean="0"/>
              <a:t>ЦРБ</a:t>
            </a:r>
            <a:endParaRPr lang="ru-RU" sz="1500" dirty="0"/>
          </a:p>
        </p:txBody>
      </p:sp>
      <p:pic>
        <p:nvPicPr>
          <p:cNvPr id="20" name="Picture 2" descr="C:\Users\p011\Desktop\МК Министр.jpg"/>
          <p:cNvPicPr>
            <a:picLocks noChangeAspect="1" noChangeArrowheads="1"/>
          </p:cNvPicPr>
          <p:nvPr/>
        </p:nvPicPr>
        <p:blipFill rotWithShape="1">
          <a:blip r:embed="rId5" cstate="print"/>
          <a:srcRect b="5389"/>
          <a:stretch/>
        </p:blipFill>
        <p:spPr bwMode="auto">
          <a:xfrm>
            <a:off x="179512" y="3291831"/>
            <a:ext cx="2799928" cy="1820011"/>
          </a:xfrm>
          <a:prstGeom prst="rect">
            <a:avLst/>
          </a:prstGeom>
          <a:noFill/>
        </p:spPr>
      </p:pic>
      <p:pic>
        <p:nvPicPr>
          <p:cNvPr id="21" name="Picture 5" descr="https://www.donland.ru/upload/resize_cache/alt/847/84721675828780024328ee59e16a0c9f_1600_1063_cropped.jpg"/>
          <p:cNvPicPr>
            <a:picLocks noChangeAspect="1" noChangeArrowheads="1"/>
          </p:cNvPicPr>
          <p:nvPr/>
        </p:nvPicPr>
        <p:blipFill rotWithShape="1">
          <a:blip r:embed="rId6" cstate="print"/>
          <a:srcRect r="4694" b="5389"/>
          <a:stretch/>
        </p:blipFill>
        <p:spPr bwMode="auto">
          <a:xfrm>
            <a:off x="3112997" y="3291831"/>
            <a:ext cx="2851870" cy="1820011"/>
          </a:xfrm>
          <a:prstGeom prst="rect">
            <a:avLst/>
          </a:prstGeom>
          <a:noFill/>
        </p:spPr>
      </p:pic>
      <p:pic>
        <p:nvPicPr>
          <p:cNvPr id="23" name="Picture 3" descr="C:\Users\p011\Desktop\4 ком-са.jpg"/>
          <p:cNvPicPr>
            <a:picLocks noChangeAspect="1" noChangeArrowheads="1"/>
          </p:cNvPicPr>
          <p:nvPr/>
        </p:nvPicPr>
        <p:blipFill rotWithShape="1">
          <a:blip r:embed="rId7" cstate="print"/>
          <a:srcRect b="5426"/>
          <a:stretch/>
        </p:blipFill>
        <p:spPr bwMode="auto">
          <a:xfrm>
            <a:off x="6105434" y="3304925"/>
            <a:ext cx="2880320" cy="180691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853" y="720257"/>
            <a:ext cx="85124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+mn-lt"/>
              </a:rPr>
              <a:t>В создании и тиражировании 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«Новой модели медицинской организации, оказывающей первичную медико-санитарную помощь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»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в 2019 году участвуют </a:t>
            </a:r>
            <a:endParaRPr lang="ru-RU" sz="1800" b="1" dirty="0" smtClean="0"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37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медицинских организаций </a:t>
            </a:r>
            <a:r>
              <a:rPr lang="ru-RU" sz="1800" b="1" dirty="0" smtClean="0">
                <a:latin typeface="+mn-lt"/>
              </a:rPr>
              <a:t> (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9,0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%</a:t>
            </a:r>
            <a:r>
              <a:rPr lang="ru-RU" sz="1800" b="1" dirty="0">
                <a:latin typeface="+mn-lt"/>
              </a:rPr>
              <a:t> от всех, оказывающих данный вид </a:t>
            </a:r>
            <a:r>
              <a:rPr lang="ru-RU" sz="1800" b="1" dirty="0" smtClean="0">
                <a:latin typeface="+mn-lt"/>
              </a:rPr>
              <a:t>помощи)</a:t>
            </a:r>
            <a:endParaRPr lang="ru-RU" sz="1800" b="1" dirty="0">
              <a:latin typeface="+mn-lt"/>
            </a:endParaRPr>
          </a:p>
          <a:p>
            <a:endParaRPr lang="ru-RU" b="1" dirty="0">
              <a:latin typeface="+mn-lt"/>
            </a:endParaRPr>
          </a:p>
        </p:txBody>
      </p:sp>
      <p:pic>
        <p:nvPicPr>
          <p:cNvPr id="11265" name="Picture 1" descr="M:\Отдел мониторинга и организационно-методической работы\03 Землякова В. И\фото от пресс-службы\DSC_7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306" y="1923678"/>
            <a:ext cx="424418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M:\Отдел мониторинга и организационно-методической работы\03 Землякова В. И\фото от пресс-службы\DSC_7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23679"/>
            <a:ext cx="446449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8088923" cy="5355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Проект «Бережливое производство»</a:t>
            </a:r>
          </a:p>
        </p:txBody>
      </p:sp>
      <p:pic>
        <p:nvPicPr>
          <p:cNvPr id="7" name="Рисунок 14"/>
          <p:cNvPicPr>
            <a:picLocks noChangeAspect="1"/>
          </p:cNvPicPr>
          <p:nvPr/>
        </p:nvPicPr>
        <p:blipFill>
          <a:blip r:embed="rId5" cstate="print"/>
          <a:srcRect l="34271" t="31950" r="54843" b="48808"/>
          <a:stretch>
            <a:fillRect/>
          </a:stretch>
        </p:blipFill>
        <p:spPr bwMode="auto">
          <a:xfrm>
            <a:off x="8287336" y="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5000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>
          <a:xfrm>
            <a:off x="-1" y="-19582"/>
            <a:ext cx="8088923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КАДРОВАЯ  ПРОГРАММА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25602" name="AutoShape 4" descr="https://im3-tub-ru.yandex.net/i?id=622d8bd5330238c60827def4843c92eb&amp;n=33&amp;h=190&amp;w=286"/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3" name="AutoShape 6" descr="https://im3-tub-ru.yandex.net/i?id=622d8bd5330238c60827def4843c92eb&amp;n=33&amp;h=190&amp;w=286"/>
          <p:cNvSpPr>
            <a:spLocks noChangeAspect="1" noChangeArrowheads="1"/>
          </p:cNvSpPr>
          <p:nvPr/>
        </p:nvSpPr>
        <p:spPr bwMode="auto">
          <a:xfrm>
            <a:off x="307975" y="63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AutoShape 8" descr="https://im2-tub-ru.yandex.net/i?id=2104a7d590db15b98c12083da5144309&amp;n=33&amp;h=190&amp;w=285"/>
          <p:cNvSpPr>
            <a:spLocks noChangeAspect="1" noChangeArrowheads="1"/>
          </p:cNvSpPr>
          <p:nvPr/>
        </p:nvSpPr>
        <p:spPr bwMode="auto">
          <a:xfrm>
            <a:off x="460375" y="-20638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AutoShape 10" descr="https://im2-tub-ru.yandex.net/i?id=2104a7d590db15b98c12083da5144309&amp;n=33&amp;h=190&amp;w=285"/>
          <p:cNvSpPr>
            <a:spLocks noChangeAspect="1" noChangeArrowheads="1"/>
          </p:cNvSpPr>
          <p:nvPr/>
        </p:nvSpPr>
        <p:spPr bwMode="auto">
          <a:xfrm>
            <a:off x="612775" y="936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6" name="Рисунок 14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251825" y="13652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ko44.ru/media/k2/items/cache/5e6e6a069aca7ca8d9c538175a62572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088" y="1268413"/>
            <a:ext cx="3816350" cy="254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" name="TextBox 1"/>
          <p:cNvSpPr txBox="1"/>
          <p:nvPr/>
        </p:nvSpPr>
        <p:spPr>
          <a:xfrm>
            <a:off x="460374" y="4079632"/>
            <a:ext cx="8249872" cy="820616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defTabSz="800100">
              <a:defRPr sz="2000" b="1">
                <a:solidFill>
                  <a:srgbClr val="00006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Запланированы мероприятия  по укомплектованию медицинских организаций </a:t>
            </a:r>
            <a:r>
              <a:rPr lang="ru-RU" dirty="0" smtClean="0"/>
              <a:t>квалифицированными </a:t>
            </a:r>
            <a:r>
              <a:rPr lang="ru-RU" dirty="0"/>
              <a:t>медицинскими кадрами</a:t>
            </a:r>
          </a:p>
        </p:txBody>
      </p:sp>
      <p:pic>
        <p:nvPicPr>
          <p:cNvPr id="11" name="Picture 2" descr="ÐÐ°ÑÑÐ¸Ð½ÐºÐ¸ Ð¿Ð¾ Ð·Ð°Ð¿ÑÐ¾ÑÑ Ð²ÑÐ°ÑÐ¸ Ð² ÑÐ³Ð»ÐµÐ´Ð¾Ð±ÑÐ²Ð°ÑÑÐ¸Ñ ÑÐµÑÑÐ¸ÑÐ¾ÑÐ¸ÑÑ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"/>
          <a:stretch/>
        </p:blipFill>
        <p:spPr bwMode="auto">
          <a:xfrm>
            <a:off x="392150" y="1229328"/>
            <a:ext cx="3966786" cy="257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>
          <a:xfrm>
            <a:off x="-1" y="-19582"/>
            <a:ext cx="8088923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ПРОГРАММА </a:t>
            </a:r>
            <a:endParaRPr lang="ru-RU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«ЕДИНЫЙ ЦИФРОВОЙ КОНТУР</a:t>
            </a:r>
            <a:r>
              <a:rPr lang="ru-RU" dirty="0" smtClean="0">
                <a:latin typeface="+mn-lt"/>
              </a:rPr>
              <a:t>»</a:t>
            </a:r>
            <a:endParaRPr lang="ru-RU" dirty="0">
              <a:latin typeface="+mn-lt"/>
            </a:endParaRPr>
          </a:p>
        </p:txBody>
      </p:sp>
      <p:sp>
        <p:nvSpPr>
          <p:cNvPr id="27650" name="AutoShape 4" descr="https://im3-tub-ru.yandex.net/i?id=622d8bd5330238c60827def4843c92eb&amp;n=33&amp;h=190&amp;w=286"/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1" name="AutoShape 6" descr="https://im3-tub-ru.yandex.net/i?id=622d8bd5330238c60827def4843c92eb&amp;n=33&amp;h=190&amp;w=286"/>
          <p:cNvSpPr>
            <a:spLocks noChangeAspect="1" noChangeArrowheads="1"/>
          </p:cNvSpPr>
          <p:nvPr/>
        </p:nvSpPr>
        <p:spPr bwMode="auto">
          <a:xfrm>
            <a:off x="307975" y="63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2" name="AutoShape 8" descr="https://im2-tub-ru.yandex.net/i?id=2104a7d590db15b98c12083da5144309&amp;n=33&amp;h=190&amp;w=285"/>
          <p:cNvSpPr>
            <a:spLocks noChangeAspect="1" noChangeArrowheads="1"/>
          </p:cNvSpPr>
          <p:nvPr/>
        </p:nvSpPr>
        <p:spPr bwMode="auto">
          <a:xfrm>
            <a:off x="460375" y="-20638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3" name="AutoShape 10" descr="https://im2-tub-ru.yandex.net/i?id=2104a7d590db15b98c12083da5144309&amp;n=33&amp;h=190&amp;w=285"/>
          <p:cNvSpPr>
            <a:spLocks noChangeAspect="1" noChangeArrowheads="1"/>
          </p:cNvSpPr>
          <p:nvPr/>
        </p:nvSpPr>
        <p:spPr bwMode="auto">
          <a:xfrm>
            <a:off x="612775" y="936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4" name="Рисунок 14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251825" y="13652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8313" y="4305918"/>
            <a:ext cx="8437439" cy="64121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>Создание </a:t>
            </a:r>
            <a:r>
              <a:rPr lang="ru-RU" sz="2000" b="1" dirty="0">
                <a:solidFill>
                  <a:srgbClr val="000066"/>
                </a:solidFill>
              </a:rPr>
              <a:t>автоматизированных рабочих мест медицинского персонала</a:t>
            </a:r>
          </a:p>
        </p:txBody>
      </p:sp>
      <p:pic>
        <p:nvPicPr>
          <p:cNvPr id="12" name="Picture 9" descr="http://kuzinfo.ru/images/News2018/201812050009.jpg"/>
          <p:cNvPicPr>
            <a:picLocks noChangeAspect="1" noChangeArrowheads="1"/>
          </p:cNvPicPr>
          <p:nvPr/>
        </p:nvPicPr>
        <p:blipFill>
          <a:blip r:embed="rId4" cstate="print"/>
          <a:srcRect r="3979"/>
          <a:stretch>
            <a:fillRect/>
          </a:stretch>
        </p:blipFill>
        <p:spPr bwMode="auto">
          <a:xfrm>
            <a:off x="377825" y="1273175"/>
            <a:ext cx="3878263" cy="283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194" name="Picture 2" descr="https://im0-tub-ru.yandex.net/i?id=08a896aa71e3c05cf0d980f94694c4d7-sr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2625" y="1273175"/>
            <a:ext cx="42291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6244" y="3716328"/>
            <a:ext cx="6712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0066"/>
                </a:solidFill>
                <a:latin typeface="+mn-lt"/>
              </a:rPr>
              <a:t>обслуживание лиц старше 65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лет</a:t>
            </a:r>
            <a:endParaRPr lang="ru-RU" sz="2000" b="1" dirty="0">
              <a:solidFill>
                <a:srgbClr val="000066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проведение 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диспансеризации старшего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поколения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вакцинация 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пожилых из групп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риска</a:t>
            </a:r>
            <a:endParaRPr lang="ru-RU" sz="20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9217" name="Picture 1" descr="M:\Отдел мониторинга и организационно-методической работы\03 Землякова В. И\фото от пресс-службы\IMG_20190507_12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415" y="987574"/>
            <a:ext cx="3525011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M:\Отдел мониторинга и организационно-методической работы\03 Землякова В. И\фото от пресс-службы\IMG_20190507_120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6957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4"/>
          <p:cNvPicPr>
            <a:picLocks noChangeAspect="1"/>
          </p:cNvPicPr>
          <p:nvPr/>
        </p:nvPicPr>
        <p:blipFill>
          <a:blip r:embed="rId5" cstate="print"/>
          <a:srcRect l="34271" t="31950" r="54843" b="48808"/>
          <a:stretch>
            <a:fillRect/>
          </a:stretch>
        </p:blipFill>
        <p:spPr bwMode="auto">
          <a:xfrm>
            <a:off x="8439150" y="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13583"/>
            <a:ext cx="8088923" cy="5355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Проект «Старшее поколение»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3953034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29318" y="699556"/>
            <a:ext cx="614838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chemeClr val="tx2"/>
                </a:solidFill>
              </a:rPr>
              <a:t>центров здоровья для взрослых – 14</a:t>
            </a:r>
          </a:p>
          <a:p>
            <a:pPr marL="342900" indent="-3429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chemeClr val="tx2"/>
                </a:solidFill>
              </a:rPr>
              <a:t>центров здоровья для детей – 9</a:t>
            </a:r>
          </a:p>
          <a:p>
            <a:pPr marL="342900" indent="-3429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chemeClr val="tx2"/>
                </a:solidFill>
              </a:rPr>
              <a:t>кабинетов медицинской профилактики – 63</a:t>
            </a:r>
          </a:p>
          <a:p>
            <a:pPr marL="342900" indent="-3429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chemeClr val="tx2"/>
                </a:solidFill>
              </a:rPr>
              <a:t>отделений медицинской профилактики – 27</a:t>
            </a:r>
          </a:p>
        </p:txBody>
      </p:sp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0" y="773757"/>
            <a:ext cx="2636838" cy="1615678"/>
            <a:chOff x="179512" y="1490499"/>
            <a:chExt cx="2637184" cy="2154525"/>
          </a:xfrm>
        </p:grpSpPr>
        <p:pic>
          <p:nvPicPr>
            <p:cNvPr id="4105" name="Рисунок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850" y="1490499"/>
              <a:ext cx="1512168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Рисунок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39" y="1988414"/>
              <a:ext cx="1485057" cy="1382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Рисунок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262716"/>
              <a:ext cx="1485057" cy="1382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4" name="Picture 12" descr="M:\Отдел мониторинга и организационно-методической работы\09 Зима О.Н\Центр здоровья 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518173"/>
            <a:ext cx="3384550" cy="248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6968971" cy="5355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0" dirty="0" smtClean="0">
                <a:effectLst/>
                <a:latin typeface="+mn-lt"/>
              </a:rPr>
              <a:t>ЦЕНТРЫ ЗДОРОВЬЯ</a:t>
            </a:r>
          </a:p>
        </p:txBody>
      </p:sp>
      <p:pic>
        <p:nvPicPr>
          <p:cNvPr id="11" name="Рисунок 14"/>
          <p:cNvPicPr>
            <a:picLocks noChangeAspect="1"/>
          </p:cNvPicPr>
          <p:nvPr/>
        </p:nvPicPr>
        <p:blipFill>
          <a:blip r:embed="rId4" cstate="print"/>
          <a:srcRect l="34271" t="31950" r="54843" b="48808"/>
          <a:stretch>
            <a:fillRect/>
          </a:stretch>
        </p:blipFill>
        <p:spPr bwMode="auto">
          <a:xfrm>
            <a:off x="8297106" y="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varicozguru.ru/wp-content/uploads/2018/01/l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373" y="2514643"/>
            <a:ext cx="4101483" cy="25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/>
          </p:cNvPicPr>
          <p:nvPr/>
        </p:nvPicPr>
        <p:blipFill>
          <a:blip r:embed="rId2" cstate="print"/>
          <a:srcRect l="4240" t="6534" r="22859" b="8408"/>
          <a:stretch>
            <a:fillRect/>
          </a:stretch>
        </p:blipFill>
        <p:spPr bwMode="auto">
          <a:xfrm>
            <a:off x="235305" y="825622"/>
            <a:ext cx="4062412" cy="431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 rot="21480000">
            <a:off x="996471" y="1536510"/>
            <a:ext cx="2582163" cy="181588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defRPr>
            </a:lvl1pPr>
          </a:lstStyle>
          <a:p>
            <a:pPr eaLnBrk="1" hangingPunct="1">
              <a:spcBef>
                <a:spcPts val="0"/>
              </a:spcBef>
              <a:defRPr/>
            </a:pPr>
            <a:r>
              <a:rPr lang="ru-RU" sz="160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Последний </a:t>
            </a:r>
            <a:r>
              <a:rPr lang="ru-RU" sz="1600" dirty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четверг месяца </a:t>
            </a:r>
            <a:r>
              <a:rPr lang="ru-RU" sz="160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муниципальных </a:t>
            </a:r>
            <a:r>
              <a:rPr lang="ru-RU" sz="1600" dirty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образованиях  работают «площадки здоровья» для населения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9994" y="568171"/>
            <a:ext cx="4032446" cy="2206157"/>
          </a:xfrm>
          <a:prstGeom prst="roundRect">
            <a:avLst>
              <a:gd name="adj" fmla="val 23843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>
            <a:outerShdw blurRad="190500" dir="2700000" algn="ctr">
              <a:schemeClr val="accent1">
                <a:lumMod val="20000"/>
                <a:lumOff val="8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0" anchor="ctr"/>
          <a:lstStyle/>
          <a:p>
            <a:pPr eaLnBrk="1" hangingPunct="1">
              <a:lnSpc>
                <a:spcPct val="114000"/>
              </a:lnSpc>
              <a:defRPr/>
            </a:pPr>
            <a:r>
              <a:rPr lang="ru-RU" sz="1600" b="1" dirty="0">
                <a:solidFill>
                  <a:srgbClr val="09025E"/>
                </a:solidFill>
                <a:latin typeface="Arial" pitchFamily="34" charset="0"/>
                <a:cs typeface="Arial" pitchFamily="34" charset="0"/>
              </a:rPr>
              <a:t>Это одно из направлений донского кластера партнерства ради здоровья – постоянно пополняемый банк проектов по </a:t>
            </a:r>
            <a:r>
              <a:rPr lang="ru-RU" sz="1600" b="1" dirty="0" err="1">
                <a:solidFill>
                  <a:srgbClr val="09025E"/>
                </a:solidFill>
                <a:latin typeface="Arial" pitchFamily="34" charset="0"/>
                <a:cs typeface="Arial" pitchFamily="34" charset="0"/>
              </a:rPr>
              <a:t>здоровьесбережению</a:t>
            </a:r>
            <a:r>
              <a:rPr lang="ru-RU" sz="1600" b="1" dirty="0">
                <a:solidFill>
                  <a:srgbClr val="09025E"/>
                </a:solidFill>
                <a:latin typeface="Arial" pitchFamily="34" charset="0"/>
                <a:cs typeface="Arial" pitchFamily="34" charset="0"/>
              </a:rPr>
              <a:t> жителей области, утверждению здорового образа жизни</a:t>
            </a:r>
          </a:p>
        </p:txBody>
      </p:sp>
      <p:pic>
        <p:nvPicPr>
          <p:cNvPr id="11" name="Picture 2" descr="ÐÐ°ÑÑÐ¸Ð½ÐºÐ¸ Ð¿Ð¾ Ð·Ð°Ð¿ÑÐ¾ÑÑ Ð¢Ð¸ÑÐ¸Ð¹ ÐÐ¾Ð½ - Ð·Ð´Ð¾ÑÐ¾Ð²ÑÐµ Ð² ÐºÐ°Ð¶Ð´ÑÐ¹ Ð´Ð¾Ð¼"/>
          <p:cNvPicPr>
            <a:picLocks noChangeAspect="1" noChangeArrowheads="1"/>
          </p:cNvPicPr>
          <p:nvPr/>
        </p:nvPicPr>
        <p:blipFill rotWithShape="1">
          <a:blip r:embed="rId3" cstate="print"/>
          <a:srcRect t="17987" r="12500" b="-1"/>
          <a:stretch/>
        </p:blipFill>
        <p:spPr bwMode="auto">
          <a:xfrm>
            <a:off x="4500563" y="2927747"/>
            <a:ext cx="4032250" cy="2127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4" cstate="print"/>
          <a:srcRect l="34271" t="31950" r="54843" b="48808"/>
          <a:stretch>
            <a:fillRect/>
          </a:stretch>
        </p:blipFill>
        <p:spPr bwMode="auto">
          <a:xfrm>
            <a:off x="8332617" y="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7954392" cy="4801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0" dirty="0" smtClean="0">
                <a:effectLst/>
                <a:latin typeface="+mn-lt"/>
              </a:rPr>
              <a:t>«ТИХИЙ ДОН – ЗДОРОВЬЕ В КАЖДЫЙ ДОМ!»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211750748"/>
              </p:ext>
            </p:extLst>
          </p:nvPr>
        </p:nvGraphicFramePr>
        <p:xfrm>
          <a:off x="124936" y="1264755"/>
          <a:ext cx="8795161" cy="368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088923" cy="117262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+mn-lt"/>
              </a:rPr>
              <a:t>Основные демографические показатели региональных проектов и программ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+mn-lt"/>
              </a:rPr>
              <a:t>Ростовской области</a:t>
            </a:r>
          </a:p>
        </p:txBody>
      </p:sp>
      <p:pic>
        <p:nvPicPr>
          <p:cNvPr id="5" name="Рисунок 14"/>
          <p:cNvPicPr>
            <a:picLocks noChangeAspect="1"/>
          </p:cNvPicPr>
          <p:nvPr/>
        </p:nvPicPr>
        <p:blipFill>
          <a:blip r:embed="rId7" cstate="print"/>
          <a:srcRect l="34271" t="31950" r="54843" b="48808"/>
          <a:stretch>
            <a:fillRect/>
          </a:stretch>
        </p:blipFill>
        <p:spPr bwMode="auto">
          <a:xfrm>
            <a:off x="8208329" y="11541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7488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5142574"/>
              </p:ext>
            </p:extLst>
          </p:nvPr>
        </p:nvGraphicFramePr>
        <p:xfrm>
          <a:off x="169326" y="1296141"/>
          <a:ext cx="8795162" cy="342061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65149"/>
                <a:gridCol w="2513389"/>
                <a:gridCol w="1224136"/>
                <a:gridCol w="1224136"/>
                <a:gridCol w="936104"/>
                <a:gridCol w="2232248"/>
              </a:tblGrid>
              <a:tr h="958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показателя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измерения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полугодие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 год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полугодие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 год </a:t>
                      </a:r>
                      <a:endParaRPr lang="ru-RU" sz="1600" dirty="0" smtClean="0">
                        <a:effectLst/>
                      </a:endParaRPr>
                    </a:p>
                  </a:txBody>
                  <a:tcPr marL="61487" marR="61487" marT="0" marB="0"/>
                </a:tc>
              </a:tr>
              <a:tr h="890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Смертность детей в возрасте 0-1 год на 1000 родившихся живыми</a:t>
                      </a:r>
                      <a:endParaRPr lang="ru-RU" sz="1600" b="1" i="0" kern="1200" dirty="0">
                        <a:ln>
                          <a:solidFill>
                            <a:srgbClr val="006666"/>
                          </a:solidFill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на 1000 родившихся живыми</a:t>
                      </a:r>
                      <a:endParaRPr lang="ru-RU" sz="16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4,4</a:t>
                      </a:r>
                      <a:endParaRPr lang="ru-RU" sz="20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5,4</a:t>
                      </a:r>
                      <a:endParaRPr lang="ru-RU" sz="20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3,96</a:t>
                      </a:r>
                      <a:endParaRPr lang="ru-RU" sz="20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 anchor="ctr"/>
                </a:tc>
              </a:tr>
              <a:tr h="61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Смертность от болезней системы кровообращения</a:t>
                      </a:r>
                      <a:endParaRPr lang="ru-RU" sz="16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на 100 тыс. населения</a:t>
                      </a:r>
                      <a:endParaRPr lang="ru-RU" sz="16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637,9</a:t>
                      </a:r>
                      <a:endParaRPr lang="ru-RU" sz="20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583,3</a:t>
                      </a:r>
                      <a:endParaRPr lang="ru-RU" sz="2000" b="1" i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590,5</a:t>
                      </a:r>
                      <a:endParaRPr lang="ru-RU" sz="20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 anchor="ctr"/>
                </a:tc>
              </a:tr>
              <a:tr h="943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Смертность от новообразований (в том числе злокачественных)</a:t>
                      </a:r>
                      <a:endParaRPr lang="ru-RU" sz="16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на 100 тыс. населения</a:t>
                      </a:r>
                      <a:endParaRPr lang="ru-RU" sz="16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167,7</a:t>
                      </a:r>
                      <a:endParaRPr lang="ru-RU" sz="20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174,9</a:t>
                      </a:r>
                      <a:endParaRPr lang="ru-RU" sz="20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6666"/>
                            </a:solidFill>
                          </a:ln>
                          <a:effectLst/>
                        </a:rPr>
                        <a:t>159,0</a:t>
                      </a:r>
                      <a:endParaRPr lang="ru-RU" sz="2000" b="1" i="0" dirty="0">
                        <a:ln>
                          <a:solidFill>
                            <a:srgbClr val="006666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078680" cy="8125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r>
              <a:rPr lang="ru-RU" sz="2600" dirty="0" smtClean="0">
                <a:latin typeface="+mn-lt"/>
              </a:rPr>
              <a:t>Оперативные данные </a:t>
            </a:r>
          </a:p>
          <a:p>
            <a:r>
              <a:rPr lang="ru-RU" sz="2600" dirty="0" smtClean="0">
                <a:latin typeface="+mn-lt"/>
              </a:rPr>
              <a:t>демографических показателей </a:t>
            </a:r>
          </a:p>
        </p:txBody>
      </p:sp>
      <p:pic>
        <p:nvPicPr>
          <p:cNvPr id="5" name="Рисунок 14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243841" y="124287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2655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82061"/>
          <a:ext cx="8874370" cy="506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DB0AA-5718-4301-8750-8B8F4AF45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D5DB0AA-5718-4301-8750-8B8F4AF45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E25A2-BE52-4320-8BFD-BCE76023E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E75E25A2-BE52-4320-8BFD-BCE76023E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FA892-2E35-407E-9D18-3708DD9F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94BFA892-2E35-407E-9D18-3708DD9F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D5DE54-D9ED-48CC-8AF7-B34D51C41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DBD5DE54-D9ED-48CC-8AF7-B34D51C41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FCB32-0003-41CA-A52C-5C2267EE5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F2CFCB32-0003-41CA-A52C-5C2267EE5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D33CB-2268-46DD-A482-AD0C3768B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6BD33CB-2268-46DD-A482-AD0C3768B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E9ABFB-2288-465D-A751-71EBA30A8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2E9ABFB-2288-465D-A751-71EBA30A8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00F89-99CA-4A6F-9B8F-59459B5CF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06F00F89-99CA-4A6F-9B8F-59459B5CF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med01b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35496" y="3292116"/>
            <a:ext cx="3271749" cy="189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P101051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3088298" y="3292116"/>
            <a:ext cx="3170459" cy="18840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8922" name="Picture 10" descr="7502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2858929" cy="18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2" name="Picture 16" descr="D:\Со старого винчестера\111\МИНЗДРАВ\20130807-151745-89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5754489" y="1664500"/>
            <a:ext cx="3451557" cy="1818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9474" name="Picture 18" descr="http://afisha.mosreg.ru/sites/default/files/events_photo/sportsemya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5682006" y="-63335"/>
            <a:ext cx="3570514" cy="1903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9478" name="Picture 22" descr="http://www.sanatoriirossii-site.ru/assets/images/lechenie-epilepsii-v-sanatoriyah-urala-i-rossii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0" y="1664500"/>
            <a:ext cx="3088298" cy="1783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9476" name="Picture 20" descr="http://gemostaz.ru/assets/images/170517/kardiolog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81534" y="1660955"/>
            <a:ext cx="3177445" cy="1787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9480" name="Picture 24" descr="http://static1.repo.aif.ru/1/39/35659/c/3d76ea88b384c6a973ae7b3fe9575cba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2944391" y="0"/>
            <a:ext cx="3016933" cy="1818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 l="5449" t="17925" r="32170" b="21487"/>
          <a:stretch>
            <a:fillRect/>
          </a:stretch>
        </p:blipFill>
        <p:spPr bwMode="auto">
          <a:xfrm>
            <a:off x="6019060" y="3394599"/>
            <a:ext cx="3124940" cy="174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193088" y="687388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"/>
            <a:ext cx="22971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2085975"/>
            <a:ext cx="9144000" cy="235743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375" y="0"/>
            <a:ext cx="781050" cy="515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04075" y="0"/>
            <a:ext cx="77946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844925"/>
            <a:ext cx="9144000" cy="727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52400" y="2181225"/>
            <a:ext cx="70342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Об ожидаемых результатах реализации национального проекта «Здравоохранение»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3896203"/>
            <a:ext cx="6429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Заместитель министра здравоохранения РО</a:t>
            </a:r>
          </a:p>
          <a:p>
            <a:pPr algn="r"/>
            <a:r>
              <a:rPr lang="ru-RU" sz="2000" b="1" dirty="0" err="1" smtClean="0">
                <a:solidFill>
                  <a:srgbClr val="000066"/>
                </a:solidFill>
                <a:latin typeface="Calibri" pitchFamily="34" charset="0"/>
              </a:rPr>
              <a:t>Ерошенко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 А.Ю</a:t>
            </a:r>
            <a:r>
              <a:rPr lang="ru-RU" sz="2000" b="1" dirty="0">
                <a:solidFill>
                  <a:srgbClr val="000066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im0-tub-ru.yandex.net/i?id=71dbe80a13d338205bcd45522013938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971675"/>
            <a:ext cx="33956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myshared.ru/thumbs/6/760932/big_thumb.jpg"/>
          <p:cNvPicPr>
            <a:picLocks noChangeAspect="1" noChangeArrowheads="1"/>
          </p:cNvPicPr>
          <p:nvPr/>
        </p:nvPicPr>
        <p:blipFill rotWithShape="1">
          <a:blip r:embed="rId4" cstate="print"/>
          <a:srcRect t="30381" b="9393"/>
          <a:stretch/>
        </p:blipFill>
        <p:spPr bwMode="auto">
          <a:xfrm>
            <a:off x="4759325" y="1095375"/>
            <a:ext cx="4264025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50370" y="0"/>
            <a:ext cx="8057232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24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latin typeface="+mn-lt"/>
              </a:rPr>
              <a:t>ФИНАНСИРОВАНИЕ ПРОЕКТА «ЗДРАВООХРАНЕНИЕ» </a:t>
            </a:r>
            <a:endParaRPr lang="ru-RU" sz="3000" dirty="0">
              <a:latin typeface="+mn-lt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52397" y="1116837"/>
            <a:ext cx="7338647" cy="794025"/>
          </a:xfrm>
          <a:prstGeom prst="wedgeRoundRectCallout">
            <a:avLst>
              <a:gd name="adj1" fmla="val -16993"/>
              <a:gd name="adj2" fmla="val 47182"/>
              <a:gd name="adj3" fmla="val 166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</a:rPr>
              <a:t>          Финансирование в масштабах страны на </a:t>
            </a:r>
            <a:r>
              <a:rPr lang="ru-RU" sz="2400" b="1" dirty="0">
                <a:solidFill>
                  <a:srgbClr val="C00000"/>
                </a:solidFill>
              </a:rPr>
              <a:t>6</a:t>
            </a:r>
            <a:r>
              <a:rPr lang="ru-RU" sz="2400" b="1" dirty="0">
                <a:solidFill>
                  <a:srgbClr val="000066"/>
                </a:solidFill>
              </a:rPr>
              <a:t> лет  </a:t>
            </a:r>
          </a:p>
          <a:p>
            <a:pPr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</a:rPr>
              <a:t>          составляет </a:t>
            </a:r>
            <a:r>
              <a:rPr lang="ru-RU" sz="2400" b="1" dirty="0">
                <a:solidFill>
                  <a:srgbClr val="C00000"/>
                </a:solidFill>
              </a:rPr>
              <a:t>1,3 </a:t>
            </a:r>
            <a:r>
              <a:rPr lang="ru-RU" sz="2400" b="1" dirty="0">
                <a:solidFill>
                  <a:srgbClr val="000066"/>
                </a:solidFill>
              </a:rPr>
              <a:t>триллиона рублей</a:t>
            </a:r>
          </a:p>
        </p:txBody>
      </p:sp>
      <p:sp>
        <p:nvSpPr>
          <p:cNvPr id="16" name="4-конечная звезда 15"/>
          <p:cNvSpPr/>
          <p:nvPr/>
        </p:nvSpPr>
        <p:spPr>
          <a:xfrm>
            <a:off x="425450" y="1328738"/>
            <a:ext cx="352425" cy="371475"/>
          </a:xfrm>
          <a:prstGeom prst="star4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139952" y="1699586"/>
          <a:ext cx="4572000" cy="325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4576123" y="3475691"/>
            <a:ext cx="3828287" cy="94947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</a:rPr>
              <a:t>Для Ростовской области сумма составляет  на </a:t>
            </a:r>
            <a:r>
              <a:rPr lang="ru-RU" sz="2000" b="1" dirty="0">
                <a:solidFill>
                  <a:srgbClr val="C00000"/>
                </a:solidFill>
              </a:rPr>
              <a:t>6</a:t>
            </a:r>
            <a:r>
              <a:rPr lang="ru-RU" sz="2000" b="1" dirty="0">
                <a:solidFill>
                  <a:srgbClr val="000066"/>
                </a:solidFill>
              </a:rPr>
              <a:t> лет </a:t>
            </a:r>
          </a:p>
          <a:p>
            <a:pPr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53,7 </a:t>
            </a:r>
            <a:r>
              <a:rPr lang="ru-RU" sz="2000" b="1" dirty="0">
                <a:solidFill>
                  <a:srgbClr val="000066"/>
                </a:solidFill>
              </a:rPr>
              <a:t>миллиарда рублей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252663" y="3597275"/>
            <a:ext cx="441325" cy="1035050"/>
          </a:xfrm>
          <a:prstGeom prst="leftBrace">
            <a:avLst>
              <a:gd name="adj1" fmla="val 1787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2396" y="3697618"/>
            <a:ext cx="2100831" cy="9699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</a:rPr>
              <a:t>На </a:t>
            </a:r>
            <a:r>
              <a:rPr lang="ru-RU" sz="2000" b="1" dirty="0">
                <a:solidFill>
                  <a:srgbClr val="C00000"/>
                </a:solidFill>
              </a:rPr>
              <a:t>2019</a:t>
            </a:r>
            <a:r>
              <a:rPr lang="ru-RU" sz="2000" b="1" dirty="0">
                <a:solidFill>
                  <a:srgbClr val="000066"/>
                </a:solidFill>
              </a:rPr>
              <a:t> год – </a:t>
            </a:r>
            <a:r>
              <a:rPr lang="ru-RU" sz="2000" b="1" dirty="0">
                <a:solidFill>
                  <a:srgbClr val="C00000"/>
                </a:solidFill>
              </a:rPr>
              <a:t>8,8</a:t>
            </a:r>
            <a:r>
              <a:rPr lang="ru-RU" sz="2000" b="1" dirty="0">
                <a:solidFill>
                  <a:srgbClr val="000066"/>
                </a:solidFill>
              </a:rPr>
              <a:t> млрд рублей</a:t>
            </a:r>
          </a:p>
        </p:txBody>
      </p:sp>
      <p:pic>
        <p:nvPicPr>
          <p:cNvPr id="18448" name="Рисунок 22"/>
          <p:cNvPicPr>
            <a:picLocks noChangeAspect="1"/>
          </p:cNvPicPr>
          <p:nvPr/>
        </p:nvPicPr>
        <p:blipFill>
          <a:blip r:embed="rId6" cstate="print"/>
          <a:srcRect l="34271" t="31950" r="54843" b="48808"/>
          <a:stretch>
            <a:fillRect/>
          </a:stretch>
        </p:blipFill>
        <p:spPr bwMode="auto">
          <a:xfrm>
            <a:off x="8264525" y="13652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>
          <a:xfrm>
            <a:off x="-1" y="0"/>
            <a:ext cx="7901355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ЦЕЛЬ: ПЕРЕФОРМАТИРОВАТЬ ОТНОШЕНИЕ ПАЦИЕНТА К СВОЕМУ ЗДОРОВЬЮ</a:t>
            </a:r>
          </a:p>
        </p:txBody>
      </p:sp>
      <p:sp>
        <p:nvSpPr>
          <p:cNvPr id="20482" name="AutoShape 32" descr="http://apollobbsr.com/ad-apollo/@upload_img/@banner_img@/2560x937_1467029815slide1.jpg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3" name="Рисунок 7"/>
          <p:cNvPicPr>
            <a:picLocks noChangeAspect="1"/>
          </p:cNvPicPr>
          <p:nvPr/>
        </p:nvPicPr>
        <p:blipFill>
          <a:blip r:embed="rId2" cstate="print"/>
          <a:srcRect l="34271" t="31950" r="54843" b="48808"/>
          <a:stretch>
            <a:fillRect/>
          </a:stretch>
        </p:blipFill>
        <p:spPr bwMode="auto">
          <a:xfrm>
            <a:off x="8170863" y="80963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146050" y="1279525"/>
            <a:ext cx="7231063" cy="3438525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Прямоугольник 11"/>
          <p:cNvSpPr>
            <a:spLocks noChangeArrowheads="1"/>
          </p:cNvSpPr>
          <p:nvPr/>
        </p:nvSpPr>
        <p:spPr bwMode="auto">
          <a:xfrm>
            <a:off x="260350" y="1978025"/>
            <a:ext cx="59451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66"/>
                </a:solidFill>
                <a:latin typeface="Calibri" pitchFamily="34" charset="0"/>
              </a:rPr>
              <a:t>«Речь идет не только об обновлении инфраструктуры, переоснащении или строительстве новых объектов. Перед нами стоит комплексная задача – равномерно увеличить продолжительность каждого из периодов жизни: и детства, и юности, и активной зрелости, и, соответственно, уже старших возрастных категорий».</a:t>
            </a:r>
            <a:endParaRPr lang="ru-RU" sz="200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4438650" y="4532313"/>
            <a:ext cx="285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В.И. Скворцова</a:t>
            </a:r>
          </a:p>
        </p:txBody>
      </p:sp>
      <p:pic>
        <p:nvPicPr>
          <p:cNvPr id="3074" name="Picture 2" descr="ÐÐ°ÑÑÐ¸Ð½ÐºÐ¸ Ð¿Ð¾ Ð·Ð°Ð¿ÑÐ¾ÑÑ ÑÐ²ÐµÐ»Ð¸ÑÐ¸ÑÑ Ð¿ÑÐ¾Ð´Ð¾Ð»Ð¶Ð¸ÑÐµÐ»ÑÐ½Ð¾ÑÑÑ ÐºÐ°Ð¶Ð´Ð¾Ð³Ð¾ Ð¸Ð· Ð¿ÐµÑÐ¸Ð¾Ð´Ð¾Ð² Ð¶Ð¸Ð·Ð½Ð¸: Ð¸ Ð´ÐµÑÑÑÐ²Ð°, Ð¸ ÑÐ½Ð¾ÑÑÐ¸, Ð¸ Ð°ÐºÑÐ¸Ð²Ð½Ð¾Ð¹ Ð·ÑÐµÐ»Ð¾ÑÑÐ¸, Ð¸, ÑÐ¾Ð¾ÑÐ²ÐµÑÑÑÐ²ÐµÐ½Ð½Ð¾, ÑÐ¶Ðµ ÑÑÐ°ÑÑÐ¸Ñ Ð²Ð¾Ð·ÑÐ°ÑÑÐ½ÑÑ ÐºÐ°ÑÐµÐ³Ð¾ÑÐ¸Ð¹"/>
          <p:cNvPicPr>
            <a:picLocks noChangeAspect="1" noChangeArrowheads="1"/>
          </p:cNvPicPr>
          <p:nvPr/>
        </p:nvPicPr>
        <p:blipFill>
          <a:blip r:embed="rId3" cstate="print"/>
          <a:srcRect l="3891" t="-1463" r="49294"/>
          <a:stretch>
            <a:fillRect/>
          </a:stretch>
        </p:blipFill>
        <p:spPr bwMode="auto">
          <a:xfrm>
            <a:off x="6459538" y="1230313"/>
            <a:ext cx="25622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>
          <a:xfrm>
            <a:off x="-1" y="0"/>
            <a:ext cx="8265112" cy="133882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НАЦИОНАЛЬНЫЙ ПРОЕКТ «Здравоохранение»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8 региональных проектов</a:t>
            </a:r>
            <a:endParaRPr lang="ru-RU" dirty="0">
              <a:latin typeface="+mn-lt"/>
            </a:endParaRPr>
          </a:p>
        </p:txBody>
      </p:sp>
      <p:sp>
        <p:nvSpPr>
          <p:cNvPr id="20482" name="AutoShape 32" descr="http://apollobbsr.com/ad-apollo/@upload_img/@banner_img@/2560x937_1467029815slide1.jpg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3" name="Рисунок 7"/>
          <p:cNvPicPr>
            <a:picLocks noChangeAspect="1"/>
          </p:cNvPicPr>
          <p:nvPr/>
        </p:nvPicPr>
        <p:blipFill>
          <a:blip r:embed="rId2" cstate="print"/>
          <a:srcRect l="34271" t="31950" r="54843" b="48808"/>
          <a:stretch>
            <a:fillRect/>
          </a:stretch>
        </p:blipFill>
        <p:spPr bwMode="auto">
          <a:xfrm>
            <a:off x="8439150" y="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052" t="29062" r="3116" b="40924"/>
          <a:stretch>
            <a:fillRect/>
          </a:stretch>
        </p:blipFill>
        <p:spPr bwMode="auto">
          <a:xfrm>
            <a:off x="0" y="1658599"/>
            <a:ext cx="9144000" cy="287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1617" y="2024456"/>
            <a:ext cx="6591300" cy="131445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02672" y="2086252"/>
            <a:ext cx="1805126" cy="1081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44536" y="2050742"/>
            <a:ext cx="1944210" cy="1127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09754" y="2113556"/>
            <a:ext cx="1695450" cy="105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273115" y="2119058"/>
            <a:ext cx="1914525" cy="115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501410" y="2074670"/>
            <a:ext cx="1914525" cy="115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720827" y="2136813"/>
            <a:ext cx="1914525" cy="115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1" y="4928"/>
            <a:ext cx="8001001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СОЗДАНИЕ ЭФФЕКТИВНОЙ СИСТЕМЫ </a:t>
            </a:r>
            <a:endParaRPr lang="ru-RU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ДЕТСКОГО ЗДРАВООХРАНЕНИЯ</a:t>
            </a:r>
          </a:p>
        </p:txBody>
      </p:sp>
      <p:pic>
        <p:nvPicPr>
          <p:cNvPr id="21506" name="Рисунок 14"/>
          <p:cNvPicPr>
            <a:picLocks noChangeAspect="1"/>
          </p:cNvPicPr>
          <p:nvPr/>
        </p:nvPicPr>
        <p:blipFill>
          <a:blip r:embed="rId2" cstate="print"/>
          <a:srcRect l="34271" t="31950" r="54843" b="48808"/>
          <a:stretch>
            <a:fillRect/>
          </a:stretch>
        </p:blipFill>
        <p:spPr bwMode="auto">
          <a:xfrm>
            <a:off x="8251825" y="13652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www.mttechnica.ru/UserFiles/Image/catalog-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7372" r="5575" b="10723"/>
          <a:stretch/>
        </p:blipFill>
        <p:spPr bwMode="auto">
          <a:xfrm>
            <a:off x="3233936" y="3653559"/>
            <a:ext cx="1894858" cy="126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7" name="Picture 6" descr="https://medeqstars.ru/uploads/2017/06/dus-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9775" r="18389"/>
          <a:stretch/>
        </p:blipFill>
        <p:spPr bwMode="auto">
          <a:xfrm>
            <a:off x="5021484" y="1378512"/>
            <a:ext cx="1066800" cy="1725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9" name="Picture 8" descr="https://xn----8sbc7acejlcct.xn--p1ai/files/gallery/215/format_opengraph/st-e500_3_1475575380_15294064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23014" r="34501"/>
          <a:stretch/>
        </p:blipFill>
        <p:spPr bwMode="auto">
          <a:xfrm>
            <a:off x="7050698" y="2727476"/>
            <a:ext cx="1384052" cy="1695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" name="Picture 10" descr="https://medoff.net/wp-content/uploads/2017/01/potec-prk-8000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17084" t="12193" r="17103" b="6363"/>
          <a:stretch/>
        </p:blipFill>
        <p:spPr bwMode="auto">
          <a:xfrm>
            <a:off x="5554884" y="3530053"/>
            <a:ext cx="1218635" cy="150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2433638" y="2058988"/>
            <a:ext cx="557212" cy="185737"/>
          </a:xfrm>
          <a:prstGeom prst="straightConnector1">
            <a:avLst/>
          </a:prstGeom>
          <a:ln w="44450">
            <a:solidFill>
              <a:srgbClr val="00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474913" y="2557463"/>
            <a:ext cx="2654300" cy="252412"/>
          </a:xfrm>
          <a:prstGeom prst="straightConnector1">
            <a:avLst/>
          </a:prstGeom>
          <a:ln w="44450">
            <a:solidFill>
              <a:srgbClr val="00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9" idx="1"/>
          </p:cNvCxnSpPr>
          <p:nvPr/>
        </p:nvCxnSpPr>
        <p:spPr>
          <a:xfrm flipH="1" flipV="1">
            <a:off x="2474913" y="2978150"/>
            <a:ext cx="4575175" cy="596900"/>
          </a:xfrm>
          <a:prstGeom prst="straightConnector1">
            <a:avLst/>
          </a:prstGeom>
          <a:ln w="44450">
            <a:solidFill>
              <a:srgbClr val="00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474913" y="3103563"/>
            <a:ext cx="3467100" cy="1035050"/>
          </a:xfrm>
          <a:prstGeom prst="straightConnector1">
            <a:avLst/>
          </a:prstGeom>
          <a:ln w="44450">
            <a:solidFill>
              <a:srgbClr val="00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274638" y="1296988"/>
            <a:ext cx="2355850" cy="3435350"/>
            <a:chOff x="200025" y="3278758"/>
            <a:chExt cx="2355850" cy="3435348"/>
          </a:xfrm>
        </p:grpSpPr>
        <p:pic>
          <p:nvPicPr>
            <p:cNvPr id="21519" name="Рисунок 2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0025" y="3278758"/>
              <a:ext cx="2355850" cy="235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Рисунок 1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6" y="5525325"/>
              <a:ext cx="1169987" cy="1188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2" descr="http://www.zdrav-gorod.ru/146-large_default/kompleks-clinomat-3r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76759" y="1033765"/>
            <a:ext cx="1677211" cy="1677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9" name="TextBox 8"/>
          <p:cNvSpPr txBox="1"/>
          <p:nvPr/>
        </p:nvSpPr>
        <p:spPr>
          <a:xfrm>
            <a:off x="6518275" y="1422400"/>
            <a:ext cx="24257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cs typeface="+mn-cs"/>
              </a:rPr>
              <a:t>Переоснащение </a:t>
            </a:r>
            <a:r>
              <a:rPr lang="ru-RU" sz="2000" b="1" dirty="0" smtClean="0">
                <a:latin typeface="+mn-lt"/>
                <a:cs typeface="+mn-cs"/>
              </a:rPr>
              <a:t>на </a:t>
            </a:r>
            <a:r>
              <a:rPr lang="ru-RU" sz="2000" b="1" dirty="0">
                <a:latin typeface="+mn-lt"/>
                <a:cs typeface="+mn-cs"/>
              </a:rPr>
              <a:t>сумму более </a:t>
            </a:r>
            <a:r>
              <a:rPr lang="ru-RU" sz="2000" b="1" dirty="0" smtClean="0">
                <a:solidFill>
                  <a:srgbClr val="C00000"/>
                </a:solidFill>
              </a:rPr>
              <a:t>467</a:t>
            </a:r>
            <a:r>
              <a:rPr lang="ru-RU" sz="2000" b="1" dirty="0" smtClean="0">
                <a:latin typeface="+mn-lt"/>
                <a:cs typeface="+mn-cs"/>
              </a:rPr>
              <a:t> млн. </a:t>
            </a:r>
            <a:r>
              <a:rPr lang="ru-RU" sz="2000" b="1" dirty="0">
                <a:latin typeface="+mn-lt"/>
                <a:cs typeface="+mn-cs"/>
              </a:rPr>
              <a:t>рублей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2433638" y="3276600"/>
            <a:ext cx="1141412" cy="1008063"/>
          </a:xfrm>
          <a:prstGeom prst="straightConnector1">
            <a:avLst/>
          </a:prstGeom>
          <a:ln w="44450">
            <a:solidFill>
              <a:srgbClr val="00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399315"/>
              </p:ext>
            </p:extLst>
          </p:nvPr>
        </p:nvGraphicFramePr>
        <p:xfrm>
          <a:off x="107504" y="750952"/>
          <a:ext cx="4752529" cy="29443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3372"/>
                <a:gridCol w="3269036"/>
                <a:gridCol w="1080121"/>
              </a:tblGrid>
              <a:tr h="412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медицинского изделия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(штук)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</a:tr>
              <a:tr h="243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ЛОР-комбайн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Риноларингофиброскоп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 anchor="ctr"/>
                </a:tc>
              </a:tr>
              <a:tr h="20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Автоматический периметр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 anchor="ctr"/>
                </a:tc>
              </a:tr>
              <a:tr h="18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Автоматический </a:t>
                      </a:r>
                      <a:r>
                        <a:rPr lang="ru-RU" sz="1400" b="1" dirty="0" err="1">
                          <a:effectLst/>
                        </a:rPr>
                        <a:t>рефкератометр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 anchor="ctr"/>
                </a:tc>
              </a:tr>
              <a:tr h="243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Щелевая лампа с принадлежностями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Бинокулярный офтальмоскоп для обратной </a:t>
                      </a:r>
                      <a:r>
                        <a:rPr lang="ru-RU" sz="1400" b="1" dirty="0" smtClean="0">
                          <a:effectLst/>
                        </a:rPr>
                        <a:t>офтальмоскопии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 anchor="ctr"/>
                </a:tc>
              </a:tr>
              <a:tr h="387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Аппарат для измерения внутриглазного </a:t>
                      </a:r>
                      <a:r>
                        <a:rPr lang="ru-RU" sz="1400" b="1" dirty="0" smtClean="0">
                          <a:effectLst/>
                        </a:rPr>
                        <a:t>давления автомат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 anchor="ctr"/>
                </a:tc>
              </a:tr>
              <a:tr h="199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Цифровая </a:t>
                      </a:r>
                      <a:r>
                        <a:rPr lang="ru-RU" sz="1400" b="1" dirty="0" err="1">
                          <a:effectLst/>
                        </a:rPr>
                        <a:t>ретинальная</a:t>
                      </a:r>
                      <a:r>
                        <a:rPr lang="ru-RU" sz="1400" b="1" dirty="0">
                          <a:effectLst/>
                        </a:rPr>
                        <a:t> камера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4" marR="18254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358059"/>
              </p:ext>
            </p:extLst>
          </p:nvPr>
        </p:nvGraphicFramePr>
        <p:xfrm>
          <a:off x="4932040" y="904933"/>
          <a:ext cx="4104456" cy="39428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3832"/>
                <a:gridCol w="2742512"/>
                <a:gridCol w="1008112"/>
              </a:tblGrid>
              <a:tr h="5020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медицинского изделия</a:t>
                      </a: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(штук)</a:t>
                      </a:r>
                    </a:p>
                  </a:txBody>
                  <a:tcPr marL="18254" marR="18254" marT="0" marB="0"/>
                </a:tc>
              </a:tr>
              <a:tr h="487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Ультразвуковой аппарат диагностический стационарный с 4 датчиками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54" marR="18254" marT="0" marB="0" anchor="ctr"/>
                </a:tc>
              </a:tr>
              <a:tr h="487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Ультразвуковой аппарат диагностический портативный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54" marR="18254" marT="0" marB="0" anchor="ctr"/>
                </a:tc>
              </a:tr>
              <a:tr h="487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Аппарат рентгеновский диагностический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цифровой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18254" marR="18254" marT="0" marB="0" anchor="ctr"/>
                </a:tc>
              </a:tr>
              <a:tr h="487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Автоматический анализатор клеток крови</a:t>
                      </a: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8254" marR="18254" marT="0" marB="0" anchor="ctr"/>
                </a:tc>
              </a:tr>
              <a:tr h="487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Магнитно-резонансный томограф 1,5 Т</a:t>
                      </a: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8254" marR="18254" marT="0" marB="0" anchor="ctr"/>
                </a:tc>
              </a:tr>
              <a:tr h="487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Электрокардиограф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12-канальный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18254" marR="18254" marT="0" marB="0" anchor="ctr"/>
                </a:tc>
              </a:tr>
              <a:tr h="2510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8254" marR="182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Дефибриллятор внешний</a:t>
                      </a:r>
                    </a:p>
                  </a:txBody>
                  <a:tcPr marL="108000" marR="1825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18254" marR="18254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79588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dk1"/>
                </a:solidFill>
                <a:latin typeface="+mn-lt"/>
              </a:rPr>
              <a:t>.</a:t>
            </a:r>
            <a:endParaRPr lang="ru-RU" sz="1400" b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3867894"/>
            <a:ext cx="4752528" cy="122413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В </a:t>
            </a:r>
            <a:r>
              <a:rPr lang="en-US" sz="1600" b="1" dirty="0" smtClean="0">
                <a:solidFill>
                  <a:schemeClr val="dk1"/>
                </a:solidFill>
              </a:rPr>
              <a:t>I</a:t>
            </a:r>
            <a:r>
              <a:rPr lang="ru-RU" sz="1600" b="1" dirty="0" smtClean="0">
                <a:solidFill>
                  <a:schemeClr val="dk1"/>
                </a:solidFill>
              </a:rPr>
              <a:t> полугодии  </a:t>
            </a:r>
            <a:r>
              <a:rPr lang="en-US" sz="1600" b="1" dirty="0" smtClean="0">
                <a:solidFill>
                  <a:schemeClr val="dk1"/>
                </a:solidFill>
              </a:rPr>
              <a:t>2019 </a:t>
            </a:r>
            <a:r>
              <a:rPr lang="ru-RU" sz="1600" b="1" dirty="0" smtClean="0">
                <a:solidFill>
                  <a:schemeClr val="dk1"/>
                </a:solidFill>
              </a:rPr>
              <a:t>года контракты заключены на сумму  </a:t>
            </a:r>
            <a:r>
              <a:rPr lang="ru-RU" sz="1600" b="1" dirty="0" smtClean="0">
                <a:solidFill>
                  <a:srgbClr val="C00000"/>
                </a:solidFill>
              </a:rPr>
              <a:t>434,8 </a:t>
            </a:r>
            <a:r>
              <a:rPr lang="ru-RU" sz="1600" b="1" dirty="0" err="1" smtClean="0">
                <a:solidFill>
                  <a:srgbClr val="C00000"/>
                </a:solidFill>
              </a:rPr>
              <a:t>млн</a:t>
            </a:r>
            <a:r>
              <a:rPr lang="ru-RU" sz="1600" b="1" dirty="0" smtClean="0">
                <a:solidFill>
                  <a:srgbClr val="C00000"/>
                </a:solidFill>
              </a:rPr>
              <a:t> рублей </a:t>
            </a:r>
            <a:r>
              <a:rPr lang="ru-RU" sz="1600" b="1" dirty="0" smtClean="0">
                <a:solidFill>
                  <a:schemeClr val="dk1"/>
                </a:solidFill>
              </a:rPr>
              <a:t>на закупку  </a:t>
            </a:r>
            <a:r>
              <a:rPr lang="ru-RU" sz="1600" b="1" dirty="0" smtClean="0">
                <a:solidFill>
                  <a:srgbClr val="C00000"/>
                </a:solidFill>
              </a:rPr>
              <a:t>374 единиц </a:t>
            </a:r>
            <a:r>
              <a:rPr lang="ru-RU" sz="1600" b="1" dirty="0" smtClean="0">
                <a:solidFill>
                  <a:schemeClr val="dk1"/>
                </a:solidFill>
              </a:rPr>
              <a:t>медицинских изделий по </a:t>
            </a:r>
            <a:r>
              <a:rPr lang="ru-RU" sz="1600" b="1" dirty="0" smtClean="0">
                <a:solidFill>
                  <a:srgbClr val="C00000"/>
                </a:solidFill>
              </a:rPr>
              <a:t>15</a:t>
            </a:r>
            <a:r>
              <a:rPr lang="ru-RU" sz="1600" b="1" dirty="0" smtClean="0">
                <a:solidFill>
                  <a:schemeClr val="dk1"/>
                </a:solidFill>
              </a:rPr>
              <a:t> наименованиям в соответствии с порядком оснащения медицинских организаций</a:t>
            </a:r>
            <a:endParaRPr lang="ru-RU" sz="1600" b="1" dirty="0">
              <a:solidFill>
                <a:schemeClr val="dk1"/>
              </a:solidFill>
            </a:endParaRPr>
          </a:p>
        </p:txBody>
      </p:sp>
      <p:pic>
        <p:nvPicPr>
          <p:cNvPr id="8" name="Рисунок 14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287336" y="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8001001" cy="5355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  <a:cs typeface="Times New Roman" pitchFamily="18" charset="0"/>
              </a:rPr>
              <a:t>Развитие детского здравоохранения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907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1" y="4928"/>
            <a:ext cx="8001001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/>
                <a:latin typeface="+mn-lt"/>
              </a:rPr>
              <a:t>БОРЬБА С ОНКОЛОГИЧЕСКИМИ ЗАБОЛЕВАНИЯМИ</a:t>
            </a:r>
            <a:endParaRPr lang="ru-RU" dirty="0">
              <a:latin typeface="+mn-lt"/>
            </a:endParaRPr>
          </a:p>
        </p:txBody>
      </p:sp>
      <p:pic>
        <p:nvPicPr>
          <p:cNvPr id="22530" name="Рисунок 14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251825" y="13652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01613" y="1123205"/>
            <a:ext cx="7430110" cy="766659"/>
          </a:xfrm>
          <a:prstGeom prst="wedgeRoundRectCallout">
            <a:avLst>
              <a:gd name="adj1" fmla="val -20808"/>
              <a:gd name="adj2" fmla="val 11347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66"/>
                </a:solidFill>
              </a:rPr>
              <a:t>В </a:t>
            </a:r>
            <a:r>
              <a:rPr lang="ru-RU" sz="2200" b="1" dirty="0">
                <a:solidFill>
                  <a:srgbClr val="C00000"/>
                </a:solidFill>
              </a:rPr>
              <a:t>2019</a:t>
            </a:r>
            <a:r>
              <a:rPr lang="ru-RU" sz="2200" b="1" dirty="0">
                <a:solidFill>
                  <a:srgbClr val="000066"/>
                </a:solidFill>
              </a:rPr>
              <a:t> году запланировано финансирование на: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60350" y="2462213"/>
            <a:ext cx="4792663" cy="19399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переоснащение медицинским оборудованием   ГБУ РО "Онкологический диспансер" –                   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49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 единиц оборудования на общую сумму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232,5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 млн рублей</a:t>
            </a:r>
          </a:p>
        </p:txBody>
      </p:sp>
      <p:pic>
        <p:nvPicPr>
          <p:cNvPr id="31" name="Picture 4" descr="ÐÐ°ÑÑÐ¸Ð½ÐºÐ¸ Ð¿Ð¾ Ð·Ð°Ð¿ÑÐ¾ÑÑ Ð¿Ð¾Ð·Ð¸ÑÑÐ¾Ð½Ð½Ð¾-ÑÐ¼Ð¸ÑÑÐ¸Ð¾Ð½Ð½Ð°Ñ ÑÐ¾Ð¼Ð¾Ð³ÑÐ°ÑÐ¸Ñ Ñ Ð¿ÑÐ¸Ð¼ÐµÐ½ÐµÐ½Ð¸ÐµÐ¼ ÑÐ°Ð´Ð¸Ð¾ÑÐ°ÑÐ¼Ð¿ÑÐµÐ¿Ð°ÑÐ°ÑÐ¾Ð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75" y="2095500"/>
            <a:ext cx="3744913" cy="281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8562894"/>
              </p:ext>
            </p:extLst>
          </p:nvPr>
        </p:nvGraphicFramePr>
        <p:xfrm>
          <a:off x="425458" y="1078425"/>
          <a:ext cx="8280474" cy="379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18"/>
                <a:gridCol w="5832648"/>
                <a:gridCol w="1872208"/>
              </a:tblGrid>
              <a:tr h="64566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№ п/п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/>
                        <a:t>Территория</a:t>
                      </a:r>
                      <a:endParaRPr lang="ru-RU" sz="2400" b="1" i="0" dirty="0"/>
                    </a:p>
                  </a:txBody>
                  <a:tcPr marL="100027" marR="100027" marT="50007" marB="500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Прикрепленное население, тыс.человек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</a:tr>
              <a:tr h="43445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1.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Ростов-на-Дону на базе ГБУ РО «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1253,0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2.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Азов на базе ГБУ РО «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 МБУЗ ЦГБ 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Азова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174,0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</a:tr>
              <a:tr h="466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/>
                        <a:t>3.</a:t>
                      </a:r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Сальск на базе ГБУ РО «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 МБУЗ ЦРБ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Сальского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р-на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218,0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</a:tr>
              <a:tr h="49242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4.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Шахты на базе ГБУ РО «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 г. Шахты</a:t>
                      </a:r>
                      <a:endParaRPr lang="ru-RU" sz="1800" b="1" i="0" dirty="0" smtClean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450,0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</a:tr>
              <a:tr h="50861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5.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Донецк на базе ГБУ РО «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Онкодиспансер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г. Шахты и МБУЗ ЦГБ г. Донецка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135,0</a:t>
                      </a:r>
                      <a:endParaRPr lang="ru-RU" sz="1800" b="1" i="0" dirty="0"/>
                    </a:p>
                  </a:txBody>
                  <a:tcPr marL="100027" marR="100027" marT="50007" marB="50007"/>
                </a:tc>
              </a:tr>
            </a:tbl>
          </a:graphicData>
        </a:graphic>
      </p:graphicFrame>
      <p:pic>
        <p:nvPicPr>
          <p:cNvPr id="4" name="Рисунок 14"/>
          <p:cNvPicPr>
            <a:picLocks noChangeAspect="1"/>
          </p:cNvPicPr>
          <p:nvPr/>
        </p:nvPicPr>
        <p:blipFill>
          <a:blip r:embed="rId3" cstate="print"/>
          <a:srcRect l="34271" t="31950" r="54843" b="48808"/>
          <a:stretch>
            <a:fillRect/>
          </a:stretch>
        </p:blipFill>
        <p:spPr bwMode="auto">
          <a:xfrm>
            <a:off x="8226085" y="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001001" cy="8679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defRPr sz="3000" b="1" cap="none" spc="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Центры амбулаторной онкологической помощи в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676164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981</Words>
  <Application>Microsoft Office PowerPoint</Application>
  <PresentationFormat>Экран (16:9)</PresentationFormat>
  <Paragraphs>211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лучших региональных практиках в сфере образования  Ростовской области</dc:title>
  <dc:creator>Котова Анна Борисовна</dc:creator>
  <cp:lastModifiedBy>User</cp:lastModifiedBy>
  <cp:revision>553</cp:revision>
  <cp:lastPrinted>2018-01-18T12:14:24Z</cp:lastPrinted>
  <dcterms:created xsi:type="dcterms:W3CDTF">2016-12-12T07:39:59Z</dcterms:created>
  <dcterms:modified xsi:type="dcterms:W3CDTF">2020-07-24T07:24:52Z</dcterms:modified>
</cp:coreProperties>
</file>