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1" r:id="rId17"/>
    <p:sldId id="282" r:id="rId18"/>
    <p:sldId id="283" r:id="rId19"/>
    <p:sldId id="284" r:id="rId20"/>
    <p:sldId id="287" r:id="rId21"/>
  </p:sldIdLst>
  <p:sldSz cx="9144000" cy="6858000" type="screen4x3"/>
  <p:notesSz cx="9144000" cy="6858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Trebuchet MS" pitchFamily="34" charset="0"/>
      <p:regular r:id="rId26"/>
      <p:bold r:id="rId27"/>
      <p:italic r:id="rId28"/>
      <p:boldItalic r:id="rId29"/>
    </p:embeddedFont>
    <p:embeddedFont>
      <p:font typeface="Wingdings 3" pitchFamily="18" charset="2"/>
      <p:regular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A500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40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6"/>
                </a:lnTo>
                <a:lnTo>
                  <a:pt x="447372" y="279195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0802" y="4181815"/>
            <a:ext cx="4013200" cy="2676525"/>
          </a:xfrm>
          <a:custGeom>
            <a:avLst/>
            <a:gdLst/>
            <a:ahLst/>
            <a:cxnLst/>
            <a:rect l="l" t="t" r="r" b="b"/>
            <a:pathLst>
              <a:path w="4013200" h="2676525">
                <a:moveTo>
                  <a:pt x="0" y="2676183"/>
                </a:moveTo>
                <a:lnTo>
                  <a:pt x="401319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42657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1909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490" y="0"/>
                </a:moveTo>
                <a:lnTo>
                  <a:pt x="0" y="6857998"/>
                </a:lnTo>
                <a:lnTo>
                  <a:pt x="2252090" y="6857998"/>
                </a:lnTo>
                <a:lnTo>
                  <a:pt x="2252090" y="8203"/>
                </a:lnTo>
                <a:lnTo>
                  <a:pt x="202349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6707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7292" y="0"/>
                </a:moveTo>
                <a:lnTo>
                  <a:pt x="0" y="0"/>
                </a:lnTo>
                <a:lnTo>
                  <a:pt x="1200691" y="6857996"/>
                </a:lnTo>
                <a:lnTo>
                  <a:pt x="1937292" y="6857996"/>
                </a:lnTo>
                <a:lnTo>
                  <a:pt x="1937292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37910" y="3921150"/>
            <a:ext cx="2506345" cy="2936875"/>
          </a:xfrm>
          <a:custGeom>
            <a:avLst/>
            <a:gdLst/>
            <a:ahLst/>
            <a:cxnLst/>
            <a:rect l="l" t="t" r="r" b="b"/>
            <a:pathLst>
              <a:path w="2506345" h="2936875">
                <a:moveTo>
                  <a:pt x="2506089" y="0"/>
                </a:moveTo>
                <a:lnTo>
                  <a:pt x="0" y="2936846"/>
                </a:lnTo>
                <a:lnTo>
                  <a:pt x="2506089" y="2936846"/>
                </a:lnTo>
                <a:lnTo>
                  <a:pt x="2506089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12700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299" y="0"/>
                </a:moveTo>
                <a:lnTo>
                  <a:pt x="0" y="0"/>
                </a:lnTo>
                <a:lnTo>
                  <a:pt x="1854438" y="6857996"/>
                </a:lnTo>
                <a:lnTo>
                  <a:pt x="2131299" y="6849806"/>
                </a:lnTo>
                <a:lnTo>
                  <a:pt x="213129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95767" y="0"/>
            <a:ext cx="848360" cy="6858000"/>
          </a:xfrm>
          <a:custGeom>
            <a:avLst/>
            <a:gdLst/>
            <a:ahLst/>
            <a:cxnLst/>
            <a:rect l="l" t="t" r="r" b="b"/>
            <a:pathLst>
              <a:path w="848359" h="6858000">
                <a:moveTo>
                  <a:pt x="848232" y="0"/>
                </a:moveTo>
                <a:lnTo>
                  <a:pt x="676197" y="0"/>
                </a:lnTo>
                <a:lnTo>
                  <a:pt x="0" y="6857996"/>
                </a:lnTo>
                <a:lnTo>
                  <a:pt x="848232" y="6857996"/>
                </a:lnTo>
                <a:lnTo>
                  <a:pt x="84823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8363" y="0"/>
            <a:ext cx="1066165" cy="6858000"/>
          </a:xfrm>
          <a:custGeom>
            <a:avLst/>
            <a:gdLst/>
            <a:ahLst/>
            <a:cxnLst/>
            <a:rect l="l" t="t" r="r" b="b"/>
            <a:pathLst>
              <a:path w="1066165" h="6858000">
                <a:moveTo>
                  <a:pt x="1051150" y="0"/>
                </a:moveTo>
                <a:lnTo>
                  <a:pt x="0" y="0"/>
                </a:lnTo>
                <a:lnTo>
                  <a:pt x="937493" y="6857996"/>
                </a:lnTo>
                <a:lnTo>
                  <a:pt x="1065382" y="6857996"/>
                </a:lnTo>
                <a:lnTo>
                  <a:pt x="1065542" y="6654323"/>
                </a:lnTo>
                <a:lnTo>
                  <a:pt x="1065492" y="6145311"/>
                </a:lnTo>
                <a:lnTo>
                  <a:pt x="1065252" y="5890890"/>
                </a:lnTo>
                <a:lnTo>
                  <a:pt x="1064798" y="5585649"/>
                </a:lnTo>
                <a:lnTo>
                  <a:pt x="1064068" y="5229613"/>
                </a:lnTo>
                <a:lnTo>
                  <a:pt x="1062869" y="4771954"/>
                </a:lnTo>
                <a:lnTo>
                  <a:pt x="1060408" y="4009366"/>
                </a:lnTo>
                <a:lnTo>
                  <a:pt x="1055017" y="2484358"/>
                </a:lnTo>
                <a:lnTo>
                  <a:pt x="1053461" y="1975920"/>
                </a:lnTo>
                <a:lnTo>
                  <a:pt x="1052423" y="1569086"/>
                </a:lnTo>
                <a:lnTo>
                  <a:pt x="1051711" y="1213027"/>
                </a:lnTo>
                <a:lnTo>
                  <a:pt x="1051274" y="907763"/>
                </a:lnTo>
                <a:lnTo>
                  <a:pt x="1051050" y="653320"/>
                </a:lnTo>
                <a:lnTo>
                  <a:pt x="1051010" y="195177"/>
                </a:lnTo>
                <a:lnTo>
                  <a:pt x="1051150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60310" y="4903311"/>
            <a:ext cx="1083945" cy="1955164"/>
          </a:xfrm>
          <a:custGeom>
            <a:avLst/>
            <a:gdLst/>
            <a:ahLst/>
            <a:cxnLst/>
            <a:rect l="l" t="t" r="r" b="b"/>
            <a:pathLst>
              <a:path w="1083945" h="1955165">
                <a:moveTo>
                  <a:pt x="1083689" y="0"/>
                </a:moveTo>
                <a:lnTo>
                  <a:pt x="0" y="1954685"/>
                </a:lnTo>
                <a:lnTo>
                  <a:pt x="1083689" y="1949646"/>
                </a:lnTo>
                <a:lnTo>
                  <a:pt x="1083689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331" y="5785497"/>
            <a:ext cx="1280160" cy="10725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96569" y="5780735"/>
            <a:ext cx="1289685" cy="1077595"/>
          </a:xfrm>
          <a:custGeom>
            <a:avLst/>
            <a:gdLst/>
            <a:ahLst/>
            <a:cxnLst/>
            <a:rect l="l" t="t" r="r" b="b"/>
            <a:pathLst>
              <a:path w="1289685" h="1077595">
                <a:moveTo>
                  <a:pt x="1289685" y="1077261"/>
                </a:moveTo>
                <a:lnTo>
                  <a:pt x="1289685" y="0"/>
                </a:lnTo>
                <a:lnTo>
                  <a:pt x="0" y="0"/>
                </a:lnTo>
                <a:lnTo>
                  <a:pt x="0" y="1077261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A500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A500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6040"/>
            <a:ext cx="447675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6"/>
                </a:lnTo>
                <a:lnTo>
                  <a:pt x="447372" y="2791956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0802" y="4181815"/>
            <a:ext cx="4013200" cy="2676525"/>
          </a:xfrm>
          <a:custGeom>
            <a:avLst/>
            <a:gdLst/>
            <a:ahLst/>
            <a:cxnLst/>
            <a:rect l="l" t="t" r="r" b="b"/>
            <a:pathLst>
              <a:path w="4013200" h="2676525">
                <a:moveTo>
                  <a:pt x="0" y="2676183"/>
                </a:moveTo>
                <a:lnTo>
                  <a:pt x="401319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42658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1909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490" y="0"/>
                </a:moveTo>
                <a:lnTo>
                  <a:pt x="0" y="6857998"/>
                </a:lnTo>
                <a:lnTo>
                  <a:pt x="2252090" y="6857998"/>
                </a:lnTo>
                <a:lnTo>
                  <a:pt x="2252090" y="8203"/>
                </a:lnTo>
                <a:lnTo>
                  <a:pt x="202349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6707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7292" y="0"/>
                </a:moveTo>
                <a:lnTo>
                  <a:pt x="0" y="0"/>
                </a:lnTo>
                <a:lnTo>
                  <a:pt x="1200691" y="6857996"/>
                </a:lnTo>
                <a:lnTo>
                  <a:pt x="1937292" y="6857996"/>
                </a:lnTo>
                <a:lnTo>
                  <a:pt x="1937292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37910" y="3921150"/>
            <a:ext cx="2506345" cy="2936875"/>
          </a:xfrm>
          <a:custGeom>
            <a:avLst/>
            <a:gdLst/>
            <a:ahLst/>
            <a:cxnLst/>
            <a:rect l="l" t="t" r="r" b="b"/>
            <a:pathLst>
              <a:path w="2506345" h="2936875">
                <a:moveTo>
                  <a:pt x="2506089" y="0"/>
                </a:moveTo>
                <a:lnTo>
                  <a:pt x="0" y="2936846"/>
                </a:lnTo>
                <a:lnTo>
                  <a:pt x="2506089" y="2936846"/>
                </a:lnTo>
                <a:lnTo>
                  <a:pt x="2506089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12701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299" y="0"/>
                </a:moveTo>
                <a:lnTo>
                  <a:pt x="0" y="0"/>
                </a:lnTo>
                <a:lnTo>
                  <a:pt x="1854438" y="6857996"/>
                </a:lnTo>
                <a:lnTo>
                  <a:pt x="2131299" y="6849806"/>
                </a:lnTo>
                <a:lnTo>
                  <a:pt x="213129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95767" y="0"/>
            <a:ext cx="848360" cy="6858000"/>
          </a:xfrm>
          <a:custGeom>
            <a:avLst/>
            <a:gdLst/>
            <a:ahLst/>
            <a:cxnLst/>
            <a:rect l="l" t="t" r="r" b="b"/>
            <a:pathLst>
              <a:path w="848359" h="6858000">
                <a:moveTo>
                  <a:pt x="848232" y="0"/>
                </a:moveTo>
                <a:lnTo>
                  <a:pt x="676197" y="0"/>
                </a:lnTo>
                <a:lnTo>
                  <a:pt x="0" y="6857996"/>
                </a:lnTo>
                <a:lnTo>
                  <a:pt x="848232" y="6857996"/>
                </a:lnTo>
                <a:lnTo>
                  <a:pt x="84823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8363" y="0"/>
            <a:ext cx="1066165" cy="6858000"/>
          </a:xfrm>
          <a:custGeom>
            <a:avLst/>
            <a:gdLst/>
            <a:ahLst/>
            <a:cxnLst/>
            <a:rect l="l" t="t" r="r" b="b"/>
            <a:pathLst>
              <a:path w="1066165" h="6858000">
                <a:moveTo>
                  <a:pt x="1051150" y="0"/>
                </a:moveTo>
                <a:lnTo>
                  <a:pt x="0" y="0"/>
                </a:lnTo>
                <a:lnTo>
                  <a:pt x="937493" y="6857996"/>
                </a:lnTo>
                <a:lnTo>
                  <a:pt x="1065382" y="6857996"/>
                </a:lnTo>
                <a:lnTo>
                  <a:pt x="1065542" y="6654323"/>
                </a:lnTo>
                <a:lnTo>
                  <a:pt x="1065492" y="6145311"/>
                </a:lnTo>
                <a:lnTo>
                  <a:pt x="1065252" y="5890890"/>
                </a:lnTo>
                <a:lnTo>
                  <a:pt x="1064798" y="5585649"/>
                </a:lnTo>
                <a:lnTo>
                  <a:pt x="1064068" y="5229613"/>
                </a:lnTo>
                <a:lnTo>
                  <a:pt x="1062869" y="4771954"/>
                </a:lnTo>
                <a:lnTo>
                  <a:pt x="1060408" y="4009366"/>
                </a:lnTo>
                <a:lnTo>
                  <a:pt x="1055017" y="2484358"/>
                </a:lnTo>
                <a:lnTo>
                  <a:pt x="1053461" y="1975920"/>
                </a:lnTo>
                <a:lnTo>
                  <a:pt x="1052423" y="1569086"/>
                </a:lnTo>
                <a:lnTo>
                  <a:pt x="1051711" y="1213027"/>
                </a:lnTo>
                <a:lnTo>
                  <a:pt x="1051274" y="907763"/>
                </a:lnTo>
                <a:lnTo>
                  <a:pt x="1051050" y="653320"/>
                </a:lnTo>
                <a:lnTo>
                  <a:pt x="1051010" y="195177"/>
                </a:lnTo>
                <a:lnTo>
                  <a:pt x="1051150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60310" y="4903311"/>
            <a:ext cx="1083945" cy="1955164"/>
          </a:xfrm>
          <a:custGeom>
            <a:avLst/>
            <a:gdLst/>
            <a:ahLst/>
            <a:cxnLst/>
            <a:rect l="l" t="t" r="r" b="b"/>
            <a:pathLst>
              <a:path w="1083945" h="1955165">
                <a:moveTo>
                  <a:pt x="1083689" y="0"/>
                </a:moveTo>
                <a:lnTo>
                  <a:pt x="0" y="1954685"/>
                </a:lnTo>
                <a:lnTo>
                  <a:pt x="1083689" y="1949646"/>
                </a:lnTo>
                <a:lnTo>
                  <a:pt x="1083689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716" y="290271"/>
            <a:ext cx="8138566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A500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476" y="1693164"/>
            <a:ext cx="8597900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3" Type="http://schemas.openxmlformats.org/officeDocument/2006/relationships/image" Target="../media/image78.jpe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7" Type="http://schemas.openxmlformats.org/officeDocument/2006/relationships/image" Target="../media/image82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2" Type="http://schemas.openxmlformats.org/officeDocument/2006/relationships/image" Target="../media/image77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41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40" Type="http://schemas.openxmlformats.org/officeDocument/2006/relationships/image" Target="../media/image114.png"/><Relationship Id="rId5" Type="http://schemas.openxmlformats.org/officeDocument/2006/relationships/image" Target="../media/image80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9.jpe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0"/>
            <a:ext cx="8107045" cy="5874385"/>
            <a:chOff x="0" y="0"/>
            <a:chExt cx="8107045" cy="5874385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855344" cy="5634355"/>
            </a:xfrm>
            <a:custGeom>
              <a:avLst/>
              <a:gdLst/>
              <a:ahLst/>
              <a:cxnLst/>
              <a:rect l="l" t="t" r="r" b="b"/>
              <a:pathLst>
                <a:path w="855344" h="5634355">
                  <a:moveTo>
                    <a:pt x="855129" y="0"/>
                  </a:moveTo>
                  <a:lnTo>
                    <a:pt x="0" y="5633907"/>
                  </a:lnTo>
                  <a:lnTo>
                    <a:pt x="855129" y="8508"/>
                  </a:lnTo>
                  <a:lnTo>
                    <a:pt x="855129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975" y="4902212"/>
              <a:ext cx="7477252" cy="97210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8452" y="3002152"/>
              <a:ext cx="7579359" cy="1620520"/>
            </a:xfrm>
            <a:custGeom>
              <a:avLst/>
              <a:gdLst/>
              <a:ahLst/>
              <a:cxnLst/>
              <a:rect l="l" t="t" r="r" b="b"/>
              <a:pathLst>
                <a:path w="7579359" h="1620520">
                  <a:moveTo>
                    <a:pt x="7308811" y="0"/>
                  </a:moveTo>
                  <a:lnTo>
                    <a:pt x="270027" y="0"/>
                  </a:lnTo>
                  <a:lnTo>
                    <a:pt x="221488" y="4350"/>
                  </a:lnTo>
                  <a:lnTo>
                    <a:pt x="175804" y="16894"/>
                  </a:lnTo>
                  <a:lnTo>
                    <a:pt x="133737" y="36867"/>
                  </a:lnTo>
                  <a:lnTo>
                    <a:pt x="96050" y="63507"/>
                  </a:lnTo>
                  <a:lnTo>
                    <a:pt x="63505" y="96051"/>
                  </a:lnTo>
                  <a:lnTo>
                    <a:pt x="36865" y="133735"/>
                  </a:lnTo>
                  <a:lnTo>
                    <a:pt x="16893" y="175797"/>
                  </a:lnTo>
                  <a:lnTo>
                    <a:pt x="4350" y="221474"/>
                  </a:lnTo>
                  <a:lnTo>
                    <a:pt x="0" y="270001"/>
                  </a:lnTo>
                  <a:lnTo>
                    <a:pt x="0" y="1350137"/>
                  </a:lnTo>
                  <a:lnTo>
                    <a:pt x="4350" y="1398664"/>
                  </a:lnTo>
                  <a:lnTo>
                    <a:pt x="16893" y="1444341"/>
                  </a:lnTo>
                  <a:lnTo>
                    <a:pt x="36865" y="1486403"/>
                  </a:lnTo>
                  <a:lnTo>
                    <a:pt x="63505" y="1524087"/>
                  </a:lnTo>
                  <a:lnTo>
                    <a:pt x="96050" y="1556631"/>
                  </a:lnTo>
                  <a:lnTo>
                    <a:pt x="133737" y="1583271"/>
                  </a:lnTo>
                  <a:lnTo>
                    <a:pt x="175804" y="1603244"/>
                  </a:lnTo>
                  <a:lnTo>
                    <a:pt x="221488" y="1615788"/>
                  </a:lnTo>
                  <a:lnTo>
                    <a:pt x="270027" y="1620139"/>
                  </a:lnTo>
                  <a:lnTo>
                    <a:pt x="7308811" y="1620139"/>
                  </a:lnTo>
                  <a:lnTo>
                    <a:pt x="7357339" y="1615788"/>
                  </a:lnTo>
                  <a:lnTo>
                    <a:pt x="7403016" y="1603244"/>
                  </a:lnTo>
                  <a:lnTo>
                    <a:pt x="7445078" y="1583271"/>
                  </a:lnTo>
                  <a:lnTo>
                    <a:pt x="7482762" y="1556631"/>
                  </a:lnTo>
                  <a:lnTo>
                    <a:pt x="7515306" y="1524087"/>
                  </a:lnTo>
                  <a:lnTo>
                    <a:pt x="7541946" y="1486403"/>
                  </a:lnTo>
                  <a:lnTo>
                    <a:pt x="7561919" y="1444341"/>
                  </a:lnTo>
                  <a:lnTo>
                    <a:pt x="7574463" y="1398664"/>
                  </a:lnTo>
                  <a:lnTo>
                    <a:pt x="7578813" y="1350137"/>
                  </a:lnTo>
                  <a:lnTo>
                    <a:pt x="7578813" y="270001"/>
                  </a:lnTo>
                  <a:lnTo>
                    <a:pt x="7574463" y="221474"/>
                  </a:lnTo>
                  <a:lnTo>
                    <a:pt x="7561919" y="175797"/>
                  </a:lnTo>
                  <a:lnTo>
                    <a:pt x="7541946" y="133735"/>
                  </a:lnTo>
                  <a:lnTo>
                    <a:pt x="7515306" y="96051"/>
                  </a:lnTo>
                  <a:lnTo>
                    <a:pt x="7482762" y="63507"/>
                  </a:lnTo>
                  <a:lnTo>
                    <a:pt x="7445078" y="36867"/>
                  </a:lnTo>
                  <a:lnTo>
                    <a:pt x="7403016" y="16894"/>
                  </a:lnTo>
                  <a:lnTo>
                    <a:pt x="7357339" y="4350"/>
                  </a:lnTo>
                  <a:lnTo>
                    <a:pt x="730881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8452" y="3002152"/>
              <a:ext cx="7579359" cy="1620520"/>
            </a:xfrm>
            <a:custGeom>
              <a:avLst/>
              <a:gdLst/>
              <a:ahLst/>
              <a:cxnLst/>
              <a:rect l="l" t="t" r="r" b="b"/>
              <a:pathLst>
                <a:path w="7579359" h="1620520">
                  <a:moveTo>
                    <a:pt x="0" y="270001"/>
                  </a:moveTo>
                  <a:lnTo>
                    <a:pt x="4350" y="221474"/>
                  </a:lnTo>
                  <a:lnTo>
                    <a:pt x="16893" y="175797"/>
                  </a:lnTo>
                  <a:lnTo>
                    <a:pt x="36865" y="133735"/>
                  </a:lnTo>
                  <a:lnTo>
                    <a:pt x="63505" y="96051"/>
                  </a:lnTo>
                  <a:lnTo>
                    <a:pt x="96050" y="63507"/>
                  </a:lnTo>
                  <a:lnTo>
                    <a:pt x="133737" y="36867"/>
                  </a:lnTo>
                  <a:lnTo>
                    <a:pt x="175804" y="16894"/>
                  </a:lnTo>
                  <a:lnTo>
                    <a:pt x="221488" y="4350"/>
                  </a:lnTo>
                  <a:lnTo>
                    <a:pt x="270027" y="0"/>
                  </a:lnTo>
                  <a:lnTo>
                    <a:pt x="7308811" y="0"/>
                  </a:lnTo>
                  <a:lnTo>
                    <a:pt x="7357339" y="4350"/>
                  </a:lnTo>
                  <a:lnTo>
                    <a:pt x="7403016" y="16894"/>
                  </a:lnTo>
                  <a:lnTo>
                    <a:pt x="7445078" y="36867"/>
                  </a:lnTo>
                  <a:lnTo>
                    <a:pt x="7482762" y="63507"/>
                  </a:lnTo>
                  <a:lnTo>
                    <a:pt x="7515306" y="96051"/>
                  </a:lnTo>
                  <a:lnTo>
                    <a:pt x="7541946" y="133735"/>
                  </a:lnTo>
                  <a:lnTo>
                    <a:pt x="7561919" y="175797"/>
                  </a:lnTo>
                  <a:lnTo>
                    <a:pt x="7574463" y="221474"/>
                  </a:lnTo>
                  <a:lnTo>
                    <a:pt x="7578813" y="270001"/>
                  </a:lnTo>
                  <a:lnTo>
                    <a:pt x="7578813" y="1350137"/>
                  </a:lnTo>
                  <a:lnTo>
                    <a:pt x="7574463" y="1398664"/>
                  </a:lnTo>
                  <a:lnTo>
                    <a:pt x="7561919" y="1444341"/>
                  </a:lnTo>
                  <a:lnTo>
                    <a:pt x="7541946" y="1486403"/>
                  </a:lnTo>
                  <a:lnTo>
                    <a:pt x="7515306" y="1524087"/>
                  </a:lnTo>
                  <a:lnTo>
                    <a:pt x="7482762" y="1556631"/>
                  </a:lnTo>
                  <a:lnTo>
                    <a:pt x="7445078" y="1583271"/>
                  </a:lnTo>
                  <a:lnTo>
                    <a:pt x="7403016" y="1603244"/>
                  </a:lnTo>
                  <a:lnTo>
                    <a:pt x="7357339" y="1615788"/>
                  </a:lnTo>
                  <a:lnTo>
                    <a:pt x="7308811" y="1620139"/>
                  </a:lnTo>
                  <a:lnTo>
                    <a:pt x="270027" y="1620139"/>
                  </a:lnTo>
                  <a:lnTo>
                    <a:pt x="221488" y="1615788"/>
                  </a:lnTo>
                  <a:lnTo>
                    <a:pt x="175804" y="1603244"/>
                  </a:lnTo>
                  <a:lnTo>
                    <a:pt x="133737" y="1583271"/>
                  </a:lnTo>
                  <a:lnTo>
                    <a:pt x="96050" y="1556631"/>
                  </a:lnTo>
                  <a:lnTo>
                    <a:pt x="63505" y="1524087"/>
                  </a:lnTo>
                  <a:lnTo>
                    <a:pt x="36865" y="1486403"/>
                  </a:lnTo>
                  <a:lnTo>
                    <a:pt x="16893" y="1444341"/>
                  </a:lnTo>
                  <a:lnTo>
                    <a:pt x="4350" y="1398664"/>
                  </a:lnTo>
                  <a:lnTo>
                    <a:pt x="0" y="1350137"/>
                  </a:lnTo>
                  <a:lnTo>
                    <a:pt x="0" y="270001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25144" y="234822"/>
            <a:ext cx="59359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3399"/>
                </a:solidFill>
              </a:rPr>
              <a:t>Исследование  </a:t>
            </a:r>
            <a:r>
              <a:rPr dirty="0">
                <a:solidFill>
                  <a:srgbClr val="FF3399"/>
                </a:solidFill>
              </a:rPr>
              <a:t>ВОВЛЕЧЕННОСТИ</a:t>
            </a:r>
            <a:r>
              <a:rPr spc="-100" dirty="0">
                <a:solidFill>
                  <a:srgbClr val="FF3399"/>
                </a:solidFill>
              </a:rPr>
              <a:t> </a:t>
            </a:r>
            <a:r>
              <a:rPr dirty="0">
                <a:solidFill>
                  <a:srgbClr val="FF3399"/>
                </a:solidFill>
              </a:rPr>
              <a:t>ПЕРСОНАЛА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794372" y="6140907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0C225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69" y="1658188"/>
            <a:ext cx="7291070" cy="299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Анализ вовлеченности персонала оценивает </a:t>
            </a:r>
            <a:r>
              <a:rPr sz="1500" b="1" dirty="0">
                <a:solidFill>
                  <a:srgbClr val="FF3399"/>
                </a:solidFill>
                <a:latin typeface="Trebuchet MS"/>
                <a:cs typeface="Trebuchet MS"/>
              </a:rPr>
              <a:t>%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положительных ответов</a:t>
            </a:r>
            <a:r>
              <a:rPr sz="1500" b="1" spc="-100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среди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всех ответов </a:t>
            </a:r>
            <a:r>
              <a:rPr sz="1500" b="1" dirty="0">
                <a:solidFill>
                  <a:srgbClr val="FF3399"/>
                </a:solidFill>
                <a:latin typeface="Trebuchet MS"/>
                <a:cs typeface="Trebuchet MS"/>
              </a:rPr>
              <a:t>на</a:t>
            </a:r>
            <a:r>
              <a:rPr sz="1500" b="1" spc="-55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вопросы:</a:t>
            </a:r>
            <a:endParaRPr sz="1500" dirty="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Font typeface="Trebuchet MS"/>
              <a:buChar char="-"/>
              <a:tabLst>
                <a:tab pos="227329" algn="l"/>
                <a:tab pos="227965" algn="l"/>
              </a:tabLst>
            </a:pP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Оценка понимания своих задачи </a:t>
            </a:r>
            <a:r>
              <a:rPr sz="1500" b="1" dirty="0">
                <a:solidFill>
                  <a:srgbClr val="FF3399"/>
                </a:solidFill>
                <a:latin typeface="Trebuchet MS"/>
                <a:cs typeface="Trebuchet MS"/>
              </a:rPr>
              <a:t>и</a:t>
            </a:r>
            <a:r>
              <a:rPr sz="1500" b="1" spc="-35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функции,</a:t>
            </a:r>
            <a:endParaRPr sz="1500" dirty="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Font typeface="Trebuchet MS"/>
              <a:buChar char="-"/>
              <a:tabLst>
                <a:tab pos="227329" algn="l"/>
                <a:tab pos="227965" algn="l"/>
              </a:tabLst>
            </a:pP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Оценка понимания, </a:t>
            </a:r>
            <a:r>
              <a:rPr sz="1500" b="1" dirty="0">
                <a:solidFill>
                  <a:srgbClr val="FF3399"/>
                </a:solidFill>
                <a:latin typeface="Trebuchet MS"/>
                <a:cs typeface="Trebuchet MS"/>
              </a:rPr>
              <a:t>по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каким критериям оценивается</a:t>
            </a:r>
            <a:r>
              <a:rPr sz="1500" b="1" spc="-60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1500" b="1" dirty="0">
                <a:solidFill>
                  <a:srgbClr val="FF3399"/>
                </a:solidFill>
                <a:latin typeface="Trebuchet MS"/>
                <a:cs typeface="Trebuchet MS"/>
              </a:rPr>
              <a:t>работа,</a:t>
            </a:r>
            <a:endParaRPr sz="1500" dirty="0">
              <a:latin typeface="Trebuchet MS"/>
              <a:cs typeface="Trebuchet MS"/>
            </a:endParaRPr>
          </a:p>
          <a:p>
            <a:pPr marL="227329" indent="-215265">
              <a:lnSpc>
                <a:spcPct val="100000"/>
              </a:lnSpc>
              <a:buFont typeface="Trebuchet MS"/>
              <a:buChar char="-"/>
              <a:tabLst>
                <a:tab pos="227329" algn="l"/>
                <a:tab pos="227965" algn="l"/>
              </a:tabLst>
            </a:pP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Оценка понимания сотрудниками, </a:t>
            </a:r>
            <a:r>
              <a:rPr sz="1500" b="1" dirty="0">
                <a:solidFill>
                  <a:srgbClr val="FF3399"/>
                </a:solidFill>
                <a:latin typeface="Trebuchet MS"/>
                <a:cs typeface="Trebuchet MS"/>
              </a:rPr>
              <a:t>что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ждет от них</a:t>
            </a:r>
            <a:r>
              <a:rPr sz="1500" b="1" spc="-55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руководство.</a:t>
            </a:r>
            <a:endParaRPr sz="1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1503045">
              <a:lnSpc>
                <a:spcPct val="100000"/>
              </a:lnSpc>
            </a:pPr>
            <a:r>
              <a:rPr sz="1500" b="1" spc="-5" dirty="0">
                <a:latin typeface="Trebuchet MS"/>
                <a:cs typeface="Trebuchet MS"/>
              </a:rPr>
              <a:t>Цифры, </a:t>
            </a:r>
            <a:r>
              <a:rPr sz="1500" b="1" dirty="0">
                <a:latin typeface="Trebuchet MS"/>
                <a:cs typeface="Trebuchet MS"/>
              </a:rPr>
              <a:t>на </a:t>
            </a:r>
            <a:r>
              <a:rPr sz="1500" b="1" spc="-5" dirty="0">
                <a:latin typeface="Trebuchet MS"/>
                <a:cs typeface="Trebuchet MS"/>
              </a:rPr>
              <a:t>которые нужно обратить</a:t>
            </a:r>
            <a:r>
              <a:rPr sz="1500" b="1" spc="-35" dirty="0">
                <a:latin typeface="Trebuchet MS"/>
                <a:cs typeface="Trebuchet MS"/>
              </a:rPr>
              <a:t> </a:t>
            </a:r>
            <a:r>
              <a:rPr sz="1500" b="1" spc="-5" dirty="0">
                <a:latin typeface="Trebuchet MS"/>
                <a:cs typeface="Trebuchet MS"/>
              </a:rPr>
              <a:t>внимание:</a:t>
            </a:r>
            <a:endParaRPr sz="1500" dirty="0">
              <a:latin typeface="Trebuchet MS"/>
              <a:cs typeface="Trebuchet MS"/>
            </a:endParaRPr>
          </a:p>
          <a:p>
            <a:pPr marL="12700" marR="1222375">
              <a:lnSpc>
                <a:spcPct val="100000"/>
              </a:lnSpc>
            </a:pPr>
            <a:r>
              <a:rPr sz="1500" b="1" spc="-5" dirty="0">
                <a:latin typeface="Trebuchet MS"/>
                <a:cs typeface="Trebuchet MS"/>
              </a:rPr>
              <a:t>-43,1% опрошенных </a:t>
            </a:r>
            <a:r>
              <a:rPr sz="1500" b="1" dirty="0">
                <a:latin typeface="Trebuchet MS"/>
                <a:cs typeface="Trebuchet MS"/>
              </a:rPr>
              <a:t>считают, что в </a:t>
            </a:r>
            <a:r>
              <a:rPr sz="1500" b="1" spc="-5" dirty="0">
                <a:latin typeface="Trebuchet MS"/>
                <a:cs typeface="Trebuchet MS"/>
              </a:rPr>
              <a:t>организации нет условий</a:t>
            </a:r>
            <a:r>
              <a:rPr sz="1500" b="1" spc="-12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для  </a:t>
            </a:r>
            <a:r>
              <a:rPr sz="1500" b="1" spc="-5" dirty="0">
                <a:latin typeface="Trebuchet MS"/>
                <a:cs typeface="Trebuchet MS"/>
              </a:rPr>
              <a:t>качественного выполнения своей</a:t>
            </a:r>
            <a:r>
              <a:rPr sz="1500" b="1" spc="-60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работы;</a:t>
            </a:r>
            <a:endParaRPr sz="1500" dirty="0">
              <a:latin typeface="Trebuchet MS"/>
              <a:cs typeface="Trebuchet MS"/>
            </a:endParaRPr>
          </a:p>
          <a:p>
            <a:pPr marL="12700" marR="138430">
              <a:lnSpc>
                <a:spcPct val="100000"/>
              </a:lnSpc>
            </a:pPr>
            <a:r>
              <a:rPr sz="1500" b="1" spc="-5" dirty="0">
                <a:latin typeface="Trebuchet MS"/>
                <a:cs typeface="Trebuchet MS"/>
              </a:rPr>
              <a:t>-21,6% персонала отмечают </a:t>
            </a:r>
            <a:r>
              <a:rPr sz="1500" b="1" dirty="0">
                <a:latin typeface="Trebuchet MS"/>
                <a:cs typeface="Trebuchet MS"/>
              </a:rPr>
              <a:t>отсутствие </a:t>
            </a:r>
            <a:r>
              <a:rPr sz="1500" b="1" spc="-5" dirty="0">
                <a:latin typeface="Trebuchet MS"/>
                <a:cs typeface="Trebuchet MS"/>
              </a:rPr>
              <a:t>оценки </a:t>
            </a:r>
            <a:r>
              <a:rPr sz="1500" b="1" dirty="0">
                <a:latin typeface="Trebuchet MS"/>
                <a:cs typeface="Trebuchet MS"/>
              </a:rPr>
              <a:t>заслуг работника со</a:t>
            </a:r>
            <a:r>
              <a:rPr sz="1500" b="1" spc="-135" dirty="0">
                <a:latin typeface="Trebuchet MS"/>
                <a:cs typeface="Trebuchet MS"/>
              </a:rPr>
              <a:t> </a:t>
            </a:r>
            <a:r>
              <a:rPr sz="1500" b="1" spc="-5" dirty="0">
                <a:latin typeface="Trebuchet MS"/>
                <a:cs typeface="Trebuchet MS"/>
              </a:rPr>
              <a:t>стороны  руководства;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Trebuchet MS"/>
                <a:cs typeface="Trebuchet MS"/>
              </a:rPr>
              <a:t>-17,6% опрошенных </a:t>
            </a:r>
            <a:r>
              <a:rPr sz="1500" b="1" dirty="0">
                <a:latin typeface="Trebuchet MS"/>
                <a:cs typeface="Trebuchet MS"/>
              </a:rPr>
              <a:t>не считают, что </a:t>
            </a:r>
            <a:r>
              <a:rPr sz="1500" b="1" spc="-5" dirty="0">
                <a:latin typeface="Trebuchet MS"/>
                <a:cs typeface="Trebuchet MS"/>
              </a:rPr>
              <a:t>руководство относится </a:t>
            </a:r>
            <a:r>
              <a:rPr sz="1500" b="1" dirty="0">
                <a:latin typeface="Trebuchet MS"/>
                <a:cs typeface="Trebuchet MS"/>
              </a:rPr>
              <a:t>к ним как</a:t>
            </a:r>
            <a:r>
              <a:rPr sz="1500" b="1" spc="-135" dirty="0">
                <a:latin typeface="Trebuchet MS"/>
                <a:cs typeface="Trebuchet MS"/>
              </a:rPr>
              <a:t> </a:t>
            </a:r>
            <a:r>
              <a:rPr sz="1500" b="1" dirty="0">
                <a:latin typeface="Trebuchet MS"/>
                <a:cs typeface="Trebuchet MS"/>
              </a:rPr>
              <a:t>к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Trebuchet MS"/>
                <a:cs typeface="Trebuchet MS"/>
              </a:rPr>
              <a:t>личности.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9975" y="4902212"/>
            <a:ext cx="7477759" cy="666849"/>
          </a:xfrm>
          <a:prstGeom prst="rect">
            <a:avLst/>
          </a:prstGeom>
          <a:ln w="12700">
            <a:solidFill>
              <a:srgbClr val="91855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5"/>
              </a:lnSpc>
            </a:pP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Основной</a:t>
            </a:r>
            <a:r>
              <a:rPr sz="1500" b="1" spc="-35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FF3399"/>
                </a:solidFill>
                <a:latin typeface="Trebuchet MS"/>
                <a:cs typeface="Trebuchet MS"/>
              </a:rPr>
              <a:t>вывод:</a:t>
            </a:r>
            <a:endParaRPr sz="1500" dirty="0">
              <a:latin typeface="Trebuchet MS"/>
              <a:cs typeface="Trebuchet MS"/>
            </a:endParaRPr>
          </a:p>
          <a:p>
            <a:pPr marL="12700" marR="648970">
              <a:lnSpc>
                <a:spcPct val="100000"/>
              </a:lnSpc>
            </a:pPr>
            <a:r>
              <a:rPr sz="1500" b="1" spc="-5" dirty="0">
                <a:solidFill>
                  <a:srgbClr val="001F5F"/>
                </a:solidFill>
                <a:latin typeface="Trebuchet MS"/>
                <a:cs typeface="Trebuchet MS"/>
              </a:rPr>
              <a:t>Индекс вовлеченности персонала </a:t>
            </a:r>
            <a:r>
              <a:rPr sz="1500" b="1" spc="-5" dirty="0" err="1">
                <a:solidFill>
                  <a:srgbClr val="001F5F"/>
                </a:solidFill>
                <a:latin typeface="Trebuchet MS"/>
                <a:cs typeface="Trebuchet MS"/>
              </a:rPr>
              <a:t>поликлиники</a:t>
            </a:r>
            <a:r>
              <a:rPr sz="1500" b="1" spc="-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lang="ru-RU" sz="1500" b="1" spc="-5" dirty="0" smtClean="0">
                <a:solidFill>
                  <a:srgbClr val="001F5F"/>
                </a:solidFill>
                <a:latin typeface="Trebuchet MS"/>
                <a:cs typeface="Trebuchet MS"/>
              </a:rPr>
              <a:t>ДГП 18 </a:t>
            </a:r>
            <a:r>
              <a:rPr sz="1500" b="1" dirty="0" smtClean="0">
                <a:solidFill>
                  <a:srgbClr val="001F5F"/>
                </a:solidFill>
                <a:latin typeface="Trebuchet MS"/>
                <a:cs typeface="Trebuchet MS"/>
              </a:rPr>
              <a:t>– </a:t>
            </a:r>
            <a:r>
              <a:rPr sz="1500" b="1" spc="-5" dirty="0">
                <a:solidFill>
                  <a:srgbClr val="001F5F"/>
                </a:solidFill>
                <a:latin typeface="Trebuchet MS"/>
                <a:cs typeface="Trebuchet MS"/>
              </a:rPr>
              <a:t>71,3%; </a:t>
            </a:r>
            <a:r>
              <a:rPr sz="1500" b="1" dirty="0">
                <a:solidFill>
                  <a:srgbClr val="001F5F"/>
                </a:solidFill>
                <a:latin typeface="Trebuchet MS"/>
                <a:cs typeface="Trebuchet MS"/>
              </a:rPr>
              <a:t>ГДБ 15 –  </a:t>
            </a:r>
            <a:r>
              <a:rPr sz="1500" b="1" spc="-5" dirty="0">
                <a:solidFill>
                  <a:srgbClr val="001F5F"/>
                </a:solidFill>
                <a:latin typeface="Trebuchet MS"/>
                <a:cs typeface="Trebuchet MS"/>
              </a:rPr>
              <a:t>70,1%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39020" y="206890"/>
            <a:ext cx="2840990" cy="40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b="0" spc="-250" dirty="0">
                <a:solidFill>
                  <a:srgbClr val="000000"/>
                </a:solidFill>
                <a:latin typeface="Calibri"/>
                <a:cs typeface="Calibri"/>
              </a:rPr>
              <a:t>Карта текущего</a:t>
            </a:r>
            <a:r>
              <a:rPr sz="2500" b="0" spc="-3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500" b="0" spc="-245" dirty="0">
                <a:solidFill>
                  <a:srgbClr val="000000"/>
                </a:solidFill>
                <a:latin typeface="Calibri"/>
                <a:cs typeface="Calibri"/>
              </a:rPr>
              <a:t>состояния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8532" y="1817446"/>
            <a:ext cx="2330450" cy="779780"/>
            <a:chOff x="308532" y="1817446"/>
            <a:chExt cx="2330450" cy="779780"/>
          </a:xfrm>
        </p:grpSpPr>
        <p:sp>
          <p:nvSpPr>
            <p:cNvPr id="18" name="object 18"/>
            <p:cNvSpPr/>
            <p:nvPr/>
          </p:nvSpPr>
          <p:spPr>
            <a:xfrm>
              <a:off x="323137" y="1832051"/>
              <a:ext cx="2301240" cy="750570"/>
            </a:xfrm>
            <a:custGeom>
              <a:avLst/>
              <a:gdLst/>
              <a:ahLst/>
              <a:cxnLst/>
              <a:rect l="l" t="t" r="r" b="b"/>
              <a:pathLst>
                <a:path w="2301240" h="750569">
                  <a:moveTo>
                    <a:pt x="2201482" y="0"/>
                  </a:moveTo>
                  <a:lnTo>
                    <a:pt x="99480" y="0"/>
                  </a:lnTo>
                  <a:lnTo>
                    <a:pt x="60758" y="9828"/>
                  </a:lnTo>
                  <a:lnTo>
                    <a:pt x="29137" y="36638"/>
                  </a:lnTo>
                  <a:lnTo>
                    <a:pt x="7817" y="76420"/>
                  </a:lnTo>
                  <a:lnTo>
                    <a:pt x="0" y="125162"/>
                  </a:lnTo>
                  <a:lnTo>
                    <a:pt x="0" y="625520"/>
                  </a:lnTo>
                  <a:lnTo>
                    <a:pt x="7817" y="674178"/>
                  </a:lnTo>
                  <a:lnTo>
                    <a:pt x="29137" y="713917"/>
                  </a:lnTo>
                  <a:lnTo>
                    <a:pt x="60758" y="740711"/>
                  </a:lnTo>
                  <a:lnTo>
                    <a:pt x="99480" y="750537"/>
                  </a:lnTo>
                  <a:lnTo>
                    <a:pt x="2201482" y="750537"/>
                  </a:lnTo>
                  <a:lnTo>
                    <a:pt x="2240245" y="740711"/>
                  </a:lnTo>
                  <a:lnTo>
                    <a:pt x="2271882" y="713917"/>
                  </a:lnTo>
                  <a:lnTo>
                    <a:pt x="2293204" y="674178"/>
                  </a:lnTo>
                  <a:lnTo>
                    <a:pt x="2301020" y="625520"/>
                  </a:lnTo>
                  <a:lnTo>
                    <a:pt x="2301020" y="125162"/>
                  </a:lnTo>
                  <a:lnTo>
                    <a:pt x="2293204" y="76420"/>
                  </a:lnTo>
                  <a:lnTo>
                    <a:pt x="2271882" y="36638"/>
                  </a:lnTo>
                  <a:lnTo>
                    <a:pt x="2240245" y="9828"/>
                  </a:lnTo>
                  <a:lnTo>
                    <a:pt x="2201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137" y="1832051"/>
              <a:ext cx="2301240" cy="750570"/>
            </a:xfrm>
            <a:custGeom>
              <a:avLst/>
              <a:gdLst/>
              <a:ahLst/>
              <a:cxnLst/>
              <a:rect l="l" t="t" r="r" b="b"/>
              <a:pathLst>
                <a:path w="2301240" h="750569">
                  <a:moveTo>
                    <a:pt x="0" y="125162"/>
                  </a:moveTo>
                  <a:lnTo>
                    <a:pt x="7817" y="76420"/>
                  </a:lnTo>
                  <a:lnTo>
                    <a:pt x="29137" y="36638"/>
                  </a:lnTo>
                  <a:lnTo>
                    <a:pt x="60758" y="9828"/>
                  </a:lnTo>
                  <a:lnTo>
                    <a:pt x="99480" y="0"/>
                  </a:lnTo>
                  <a:lnTo>
                    <a:pt x="2201482" y="0"/>
                  </a:lnTo>
                  <a:lnTo>
                    <a:pt x="2240245" y="9828"/>
                  </a:lnTo>
                  <a:lnTo>
                    <a:pt x="2271882" y="36638"/>
                  </a:lnTo>
                  <a:lnTo>
                    <a:pt x="2293204" y="76420"/>
                  </a:lnTo>
                  <a:lnTo>
                    <a:pt x="2301020" y="125162"/>
                  </a:lnTo>
                  <a:lnTo>
                    <a:pt x="2301020" y="625520"/>
                  </a:lnTo>
                  <a:lnTo>
                    <a:pt x="2293204" y="674178"/>
                  </a:lnTo>
                  <a:lnTo>
                    <a:pt x="2271882" y="713917"/>
                  </a:lnTo>
                  <a:lnTo>
                    <a:pt x="2240245" y="740711"/>
                  </a:lnTo>
                  <a:lnTo>
                    <a:pt x="2201482" y="750537"/>
                  </a:lnTo>
                  <a:lnTo>
                    <a:pt x="99480" y="750537"/>
                  </a:lnTo>
                  <a:lnTo>
                    <a:pt x="60758" y="740711"/>
                  </a:lnTo>
                  <a:lnTo>
                    <a:pt x="29137" y="713917"/>
                  </a:lnTo>
                  <a:lnTo>
                    <a:pt x="7817" y="674178"/>
                  </a:lnTo>
                  <a:lnTo>
                    <a:pt x="0" y="625520"/>
                  </a:lnTo>
                  <a:lnTo>
                    <a:pt x="0" y="125162"/>
                  </a:lnTo>
                  <a:close/>
                </a:path>
              </a:pathLst>
            </a:custGeom>
            <a:ln w="2843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3686" y="1879074"/>
            <a:ext cx="143891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" marR="5080" indent="-112395">
              <a:lnSpc>
                <a:spcPct val="118800"/>
              </a:lnSpc>
              <a:spcBef>
                <a:spcPts val="95"/>
              </a:spcBef>
            </a:pPr>
            <a:r>
              <a:rPr sz="1250" spc="-125" dirty="0">
                <a:latin typeface="Calibri"/>
                <a:cs typeface="Calibri"/>
              </a:rPr>
              <a:t>Пациент, </a:t>
            </a:r>
            <a:r>
              <a:rPr sz="1250" spc="-130" dirty="0">
                <a:latin typeface="Calibri"/>
                <a:cs typeface="Calibri"/>
              </a:rPr>
              <a:t>предварительно  записанный на</a:t>
            </a:r>
            <a:r>
              <a:rPr sz="1250" spc="-170" dirty="0">
                <a:latin typeface="Calibri"/>
                <a:cs typeface="Calibri"/>
              </a:rPr>
              <a:t> </a:t>
            </a:r>
            <a:r>
              <a:rPr sz="1250" spc="-140" dirty="0">
                <a:latin typeface="Calibri"/>
                <a:cs typeface="Calibri"/>
              </a:rPr>
              <a:t>прием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8850" y="3569018"/>
            <a:ext cx="2329815" cy="1073150"/>
            <a:chOff x="308850" y="3569018"/>
            <a:chExt cx="2329815" cy="1073150"/>
          </a:xfrm>
        </p:grpSpPr>
        <p:sp>
          <p:nvSpPr>
            <p:cNvPr id="22" name="object 22"/>
            <p:cNvSpPr/>
            <p:nvPr/>
          </p:nvSpPr>
          <p:spPr>
            <a:xfrm>
              <a:off x="323137" y="3583305"/>
              <a:ext cx="2301240" cy="1044575"/>
            </a:xfrm>
            <a:custGeom>
              <a:avLst/>
              <a:gdLst/>
              <a:ahLst/>
              <a:cxnLst/>
              <a:rect l="l" t="t" r="r" b="b"/>
              <a:pathLst>
                <a:path w="2301240" h="1044575">
                  <a:moveTo>
                    <a:pt x="2162612" y="0"/>
                  </a:moveTo>
                  <a:lnTo>
                    <a:pt x="138407" y="0"/>
                  </a:lnTo>
                  <a:lnTo>
                    <a:pt x="94661" y="8868"/>
                  </a:lnTo>
                  <a:lnTo>
                    <a:pt x="56667" y="33568"/>
                  </a:lnTo>
                  <a:lnTo>
                    <a:pt x="26705" y="71237"/>
                  </a:lnTo>
                  <a:lnTo>
                    <a:pt x="7056" y="119013"/>
                  </a:lnTo>
                  <a:lnTo>
                    <a:pt x="0" y="174037"/>
                  </a:lnTo>
                  <a:lnTo>
                    <a:pt x="0" y="870188"/>
                  </a:lnTo>
                  <a:lnTo>
                    <a:pt x="7056" y="925212"/>
                  </a:lnTo>
                  <a:lnTo>
                    <a:pt x="26705" y="972989"/>
                  </a:lnTo>
                  <a:lnTo>
                    <a:pt x="56667" y="1010658"/>
                  </a:lnTo>
                  <a:lnTo>
                    <a:pt x="94661" y="1035357"/>
                  </a:lnTo>
                  <a:lnTo>
                    <a:pt x="138407" y="1044226"/>
                  </a:lnTo>
                  <a:lnTo>
                    <a:pt x="2162612" y="1044226"/>
                  </a:lnTo>
                  <a:lnTo>
                    <a:pt x="2206371" y="1035357"/>
                  </a:lnTo>
                  <a:lnTo>
                    <a:pt x="2244367" y="1010658"/>
                  </a:lnTo>
                  <a:lnTo>
                    <a:pt x="2274324" y="972989"/>
                  </a:lnTo>
                  <a:lnTo>
                    <a:pt x="2293966" y="925212"/>
                  </a:lnTo>
                  <a:lnTo>
                    <a:pt x="2301020" y="870188"/>
                  </a:lnTo>
                  <a:lnTo>
                    <a:pt x="2301020" y="174037"/>
                  </a:lnTo>
                  <a:lnTo>
                    <a:pt x="2293966" y="119013"/>
                  </a:lnTo>
                  <a:lnTo>
                    <a:pt x="2274324" y="71237"/>
                  </a:lnTo>
                  <a:lnTo>
                    <a:pt x="2244367" y="33568"/>
                  </a:lnTo>
                  <a:lnTo>
                    <a:pt x="2206371" y="8868"/>
                  </a:lnTo>
                  <a:lnTo>
                    <a:pt x="2162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3137" y="3583305"/>
              <a:ext cx="2301240" cy="1044575"/>
            </a:xfrm>
            <a:custGeom>
              <a:avLst/>
              <a:gdLst/>
              <a:ahLst/>
              <a:cxnLst/>
              <a:rect l="l" t="t" r="r" b="b"/>
              <a:pathLst>
                <a:path w="2301240" h="1044575">
                  <a:moveTo>
                    <a:pt x="0" y="174037"/>
                  </a:moveTo>
                  <a:lnTo>
                    <a:pt x="7056" y="119013"/>
                  </a:lnTo>
                  <a:lnTo>
                    <a:pt x="26705" y="71237"/>
                  </a:lnTo>
                  <a:lnTo>
                    <a:pt x="56667" y="33568"/>
                  </a:lnTo>
                  <a:lnTo>
                    <a:pt x="94661" y="8868"/>
                  </a:lnTo>
                  <a:lnTo>
                    <a:pt x="138407" y="0"/>
                  </a:lnTo>
                  <a:lnTo>
                    <a:pt x="2162612" y="0"/>
                  </a:lnTo>
                  <a:lnTo>
                    <a:pt x="2206371" y="8868"/>
                  </a:lnTo>
                  <a:lnTo>
                    <a:pt x="2244367" y="33568"/>
                  </a:lnTo>
                  <a:lnTo>
                    <a:pt x="2274324" y="71237"/>
                  </a:lnTo>
                  <a:lnTo>
                    <a:pt x="2293966" y="119013"/>
                  </a:lnTo>
                  <a:lnTo>
                    <a:pt x="2301020" y="174037"/>
                  </a:lnTo>
                  <a:lnTo>
                    <a:pt x="2301020" y="870188"/>
                  </a:lnTo>
                  <a:lnTo>
                    <a:pt x="2293966" y="925212"/>
                  </a:lnTo>
                  <a:lnTo>
                    <a:pt x="2274324" y="972989"/>
                  </a:lnTo>
                  <a:lnTo>
                    <a:pt x="2244367" y="1010658"/>
                  </a:lnTo>
                  <a:lnTo>
                    <a:pt x="2206371" y="1035357"/>
                  </a:lnTo>
                  <a:lnTo>
                    <a:pt x="2162612" y="1044226"/>
                  </a:lnTo>
                  <a:lnTo>
                    <a:pt x="138407" y="1044226"/>
                  </a:lnTo>
                  <a:lnTo>
                    <a:pt x="94661" y="1035357"/>
                  </a:lnTo>
                  <a:lnTo>
                    <a:pt x="56667" y="1010658"/>
                  </a:lnTo>
                  <a:lnTo>
                    <a:pt x="26705" y="972989"/>
                  </a:lnTo>
                  <a:lnTo>
                    <a:pt x="7056" y="925212"/>
                  </a:lnTo>
                  <a:lnTo>
                    <a:pt x="0" y="870188"/>
                  </a:lnTo>
                  <a:lnTo>
                    <a:pt x="0" y="174037"/>
                  </a:lnTo>
                  <a:close/>
                </a:path>
              </a:pathLst>
            </a:custGeom>
            <a:ln w="27992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2511" y="3646282"/>
            <a:ext cx="1723389" cy="701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8300"/>
              </a:lnSpc>
              <a:spcBef>
                <a:spcPts val="90"/>
              </a:spcBef>
            </a:pPr>
            <a:r>
              <a:rPr sz="1250" spc="-135" dirty="0">
                <a:latin typeface="Calibri"/>
                <a:cs typeface="Calibri"/>
              </a:rPr>
              <a:t>Пациент </a:t>
            </a:r>
            <a:r>
              <a:rPr sz="1250" spc="-80" dirty="0">
                <a:latin typeface="Calibri"/>
                <a:cs typeface="Calibri"/>
              </a:rPr>
              <a:t>- </a:t>
            </a:r>
            <a:r>
              <a:rPr sz="1250" spc="-120" dirty="0">
                <a:latin typeface="Calibri"/>
                <a:cs typeface="Calibri"/>
              </a:rPr>
              <a:t>сдать </a:t>
            </a:r>
            <a:r>
              <a:rPr sz="1250" spc="-135" dirty="0">
                <a:latin typeface="Calibri"/>
                <a:cs typeface="Calibri"/>
              </a:rPr>
              <a:t>анализы </a:t>
            </a:r>
            <a:r>
              <a:rPr sz="1250" spc="-130" dirty="0">
                <a:latin typeface="Calibri"/>
                <a:cs typeface="Calibri"/>
              </a:rPr>
              <a:t>перед  </a:t>
            </a:r>
            <a:r>
              <a:rPr sz="1250" spc="-125" dirty="0">
                <a:latin typeface="Calibri"/>
                <a:cs typeface="Calibri"/>
              </a:rPr>
              <a:t>операцией, получить справку </a:t>
            </a:r>
            <a:r>
              <a:rPr sz="1250" spc="-120" dirty="0">
                <a:latin typeface="Calibri"/>
                <a:cs typeface="Calibri"/>
              </a:rPr>
              <a:t>в  </a:t>
            </a:r>
            <a:r>
              <a:rPr sz="1250" spc="-114" dirty="0">
                <a:latin typeface="Calibri"/>
                <a:cs typeface="Calibri"/>
              </a:rPr>
              <a:t>бассейн, </a:t>
            </a:r>
            <a:r>
              <a:rPr sz="1250" spc="-125" dirty="0">
                <a:latin typeface="Calibri"/>
                <a:cs typeface="Calibri"/>
              </a:rPr>
              <a:t>сделать</a:t>
            </a:r>
            <a:r>
              <a:rPr sz="1250" spc="-20" dirty="0">
                <a:latin typeface="Calibri"/>
                <a:cs typeface="Calibri"/>
              </a:rPr>
              <a:t> </a:t>
            </a:r>
            <a:r>
              <a:rPr sz="1250" spc="-130" dirty="0">
                <a:latin typeface="Calibri"/>
                <a:cs typeface="Calibri"/>
              </a:rPr>
              <a:t>прививку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08532" y="2752898"/>
            <a:ext cx="2330450" cy="638810"/>
            <a:chOff x="308532" y="2752898"/>
            <a:chExt cx="2330450" cy="638810"/>
          </a:xfrm>
        </p:grpSpPr>
        <p:sp>
          <p:nvSpPr>
            <p:cNvPr id="26" name="object 26"/>
            <p:cNvSpPr/>
            <p:nvPr/>
          </p:nvSpPr>
          <p:spPr>
            <a:xfrm>
              <a:off x="323137" y="2767503"/>
              <a:ext cx="2301240" cy="609600"/>
            </a:xfrm>
            <a:custGeom>
              <a:avLst/>
              <a:gdLst/>
              <a:ahLst/>
              <a:cxnLst/>
              <a:rect l="l" t="t" r="r" b="b"/>
              <a:pathLst>
                <a:path w="2301240" h="609600">
                  <a:moveTo>
                    <a:pt x="2220282" y="0"/>
                  </a:moveTo>
                  <a:lnTo>
                    <a:pt x="80737" y="0"/>
                  </a:lnTo>
                  <a:lnTo>
                    <a:pt x="49311" y="7969"/>
                  </a:lnTo>
                  <a:lnTo>
                    <a:pt x="23647" y="29713"/>
                  </a:lnTo>
                  <a:lnTo>
                    <a:pt x="6344" y="61980"/>
                  </a:lnTo>
                  <a:lnTo>
                    <a:pt x="0" y="101522"/>
                  </a:lnTo>
                  <a:lnTo>
                    <a:pt x="0" y="507610"/>
                  </a:lnTo>
                  <a:lnTo>
                    <a:pt x="6344" y="547151"/>
                  </a:lnTo>
                  <a:lnTo>
                    <a:pt x="23647" y="579418"/>
                  </a:lnTo>
                  <a:lnTo>
                    <a:pt x="49311" y="601162"/>
                  </a:lnTo>
                  <a:lnTo>
                    <a:pt x="80737" y="609132"/>
                  </a:lnTo>
                  <a:lnTo>
                    <a:pt x="2220282" y="609132"/>
                  </a:lnTo>
                  <a:lnTo>
                    <a:pt x="2251728" y="601162"/>
                  </a:lnTo>
                  <a:lnTo>
                    <a:pt x="2277390" y="579418"/>
                  </a:lnTo>
                  <a:lnTo>
                    <a:pt x="2294681" y="547151"/>
                  </a:lnTo>
                  <a:lnTo>
                    <a:pt x="2301020" y="507610"/>
                  </a:lnTo>
                  <a:lnTo>
                    <a:pt x="2301020" y="101522"/>
                  </a:lnTo>
                  <a:lnTo>
                    <a:pt x="2294681" y="61980"/>
                  </a:lnTo>
                  <a:lnTo>
                    <a:pt x="2277390" y="29713"/>
                  </a:lnTo>
                  <a:lnTo>
                    <a:pt x="2251728" y="7969"/>
                  </a:lnTo>
                  <a:lnTo>
                    <a:pt x="22202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137" y="2767503"/>
              <a:ext cx="2301240" cy="609600"/>
            </a:xfrm>
            <a:custGeom>
              <a:avLst/>
              <a:gdLst/>
              <a:ahLst/>
              <a:cxnLst/>
              <a:rect l="l" t="t" r="r" b="b"/>
              <a:pathLst>
                <a:path w="2301240" h="609600">
                  <a:moveTo>
                    <a:pt x="0" y="101522"/>
                  </a:moveTo>
                  <a:lnTo>
                    <a:pt x="6344" y="61980"/>
                  </a:lnTo>
                  <a:lnTo>
                    <a:pt x="23647" y="29713"/>
                  </a:lnTo>
                  <a:lnTo>
                    <a:pt x="49311" y="7969"/>
                  </a:lnTo>
                  <a:lnTo>
                    <a:pt x="80737" y="0"/>
                  </a:lnTo>
                  <a:lnTo>
                    <a:pt x="2220282" y="0"/>
                  </a:lnTo>
                  <a:lnTo>
                    <a:pt x="2251728" y="7969"/>
                  </a:lnTo>
                  <a:lnTo>
                    <a:pt x="2277390" y="29713"/>
                  </a:lnTo>
                  <a:lnTo>
                    <a:pt x="2294681" y="61980"/>
                  </a:lnTo>
                  <a:lnTo>
                    <a:pt x="2301020" y="101522"/>
                  </a:lnTo>
                  <a:lnTo>
                    <a:pt x="2301020" y="507610"/>
                  </a:lnTo>
                  <a:lnTo>
                    <a:pt x="2294681" y="547151"/>
                  </a:lnTo>
                  <a:lnTo>
                    <a:pt x="2277390" y="579418"/>
                  </a:lnTo>
                  <a:lnTo>
                    <a:pt x="2251728" y="601162"/>
                  </a:lnTo>
                  <a:lnTo>
                    <a:pt x="2220282" y="609132"/>
                  </a:lnTo>
                  <a:lnTo>
                    <a:pt x="80737" y="609132"/>
                  </a:lnTo>
                  <a:lnTo>
                    <a:pt x="49311" y="601162"/>
                  </a:lnTo>
                  <a:lnTo>
                    <a:pt x="23647" y="579418"/>
                  </a:lnTo>
                  <a:lnTo>
                    <a:pt x="6344" y="547151"/>
                  </a:lnTo>
                  <a:lnTo>
                    <a:pt x="0" y="507610"/>
                  </a:lnTo>
                  <a:lnTo>
                    <a:pt x="0" y="101522"/>
                  </a:lnTo>
                  <a:close/>
                </a:path>
              </a:pathLst>
            </a:custGeom>
            <a:ln w="2861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92097" y="2867203"/>
            <a:ext cx="196405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35" dirty="0">
                <a:latin typeface="Calibri"/>
                <a:cs typeface="Calibri"/>
              </a:rPr>
              <a:t>Пациент </a:t>
            </a:r>
            <a:r>
              <a:rPr sz="1250" spc="-105" dirty="0">
                <a:latin typeface="Calibri"/>
                <a:cs typeface="Calibri"/>
              </a:rPr>
              <a:t>с </a:t>
            </a:r>
            <a:r>
              <a:rPr sz="1250" spc="-145" dirty="0">
                <a:latin typeface="Calibri"/>
                <a:cs typeface="Calibri"/>
              </a:rPr>
              <a:t>неотложным</a:t>
            </a:r>
            <a:r>
              <a:rPr sz="1250" spc="-85" dirty="0">
                <a:latin typeface="Calibri"/>
                <a:cs typeface="Calibri"/>
              </a:rPr>
              <a:t> </a:t>
            </a:r>
            <a:r>
              <a:rPr sz="1250" spc="-130" dirty="0">
                <a:latin typeface="Calibri"/>
                <a:cs typeface="Calibri"/>
              </a:rPr>
              <a:t>состоянием</a:t>
            </a:r>
            <a:endParaRPr sz="1250" dirty="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8532" y="4873983"/>
            <a:ext cx="2330450" cy="605790"/>
            <a:chOff x="308532" y="4873983"/>
            <a:chExt cx="2330450" cy="605790"/>
          </a:xfrm>
        </p:grpSpPr>
        <p:sp>
          <p:nvSpPr>
            <p:cNvPr id="30" name="object 30"/>
            <p:cNvSpPr/>
            <p:nvPr/>
          </p:nvSpPr>
          <p:spPr>
            <a:xfrm>
              <a:off x="323137" y="4888588"/>
              <a:ext cx="2301240" cy="576580"/>
            </a:xfrm>
            <a:custGeom>
              <a:avLst/>
              <a:gdLst/>
              <a:ahLst/>
              <a:cxnLst/>
              <a:rect l="l" t="t" r="r" b="b"/>
              <a:pathLst>
                <a:path w="2301240" h="576579">
                  <a:moveTo>
                    <a:pt x="2224550" y="0"/>
                  </a:moveTo>
                  <a:lnTo>
                    <a:pt x="76412" y="0"/>
                  </a:lnTo>
                  <a:lnTo>
                    <a:pt x="46669" y="7559"/>
                  </a:lnTo>
                  <a:lnTo>
                    <a:pt x="22381" y="28172"/>
                  </a:lnTo>
                  <a:lnTo>
                    <a:pt x="6004" y="58737"/>
                  </a:lnTo>
                  <a:lnTo>
                    <a:pt x="0" y="96155"/>
                  </a:lnTo>
                  <a:lnTo>
                    <a:pt x="0" y="480416"/>
                  </a:lnTo>
                  <a:lnTo>
                    <a:pt x="6004" y="517817"/>
                  </a:lnTo>
                  <a:lnTo>
                    <a:pt x="22381" y="548358"/>
                  </a:lnTo>
                  <a:lnTo>
                    <a:pt x="46669" y="568949"/>
                  </a:lnTo>
                  <a:lnTo>
                    <a:pt x="76412" y="576500"/>
                  </a:lnTo>
                  <a:lnTo>
                    <a:pt x="2224550" y="576500"/>
                  </a:lnTo>
                  <a:lnTo>
                    <a:pt x="2254307" y="568949"/>
                  </a:lnTo>
                  <a:lnTo>
                    <a:pt x="2278615" y="548358"/>
                  </a:lnTo>
                  <a:lnTo>
                    <a:pt x="2295008" y="517817"/>
                  </a:lnTo>
                  <a:lnTo>
                    <a:pt x="2301020" y="480416"/>
                  </a:lnTo>
                  <a:lnTo>
                    <a:pt x="2301020" y="96155"/>
                  </a:lnTo>
                  <a:lnTo>
                    <a:pt x="2295008" y="58737"/>
                  </a:lnTo>
                  <a:lnTo>
                    <a:pt x="2278615" y="28172"/>
                  </a:lnTo>
                  <a:lnTo>
                    <a:pt x="2254307" y="7559"/>
                  </a:lnTo>
                  <a:lnTo>
                    <a:pt x="2224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3137" y="4888588"/>
              <a:ext cx="2301240" cy="576580"/>
            </a:xfrm>
            <a:custGeom>
              <a:avLst/>
              <a:gdLst/>
              <a:ahLst/>
              <a:cxnLst/>
              <a:rect l="l" t="t" r="r" b="b"/>
              <a:pathLst>
                <a:path w="2301240" h="576579">
                  <a:moveTo>
                    <a:pt x="0" y="96155"/>
                  </a:moveTo>
                  <a:lnTo>
                    <a:pt x="6004" y="58737"/>
                  </a:lnTo>
                  <a:lnTo>
                    <a:pt x="22381" y="28172"/>
                  </a:lnTo>
                  <a:lnTo>
                    <a:pt x="46669" y="7559"/>
                  </a:lnTo>
                  <a:lnTo>
                    <a:pt x="76412" y="0"/>
                  </a:lnTo>
                  <a:lnTo>
                    <a:pt x="2224550" y="0"/>
                  </a:lnTo>
                  <a:lnTo>
                    <a:pt x="2254307" y="7559"/>
                  </a:lnTo>
                  <a:lnTo>
                    <a:pt x="2278615" y="28172"/>
                  </a:lnTo>
                  <a:lnTo>
                    <a:pt x="2295008" y="58737"/>
                  </a:lnTo>
                  <a:lnTo>
                    <a:pt x="2301020" y="96155"/>
                  </a:lnTo>
                  <a:lnTo>
                    <a:pt x="2301020" y="480416"/>
                  </a:lnTo>
                  <a:lnTo>
                    <a:pt x="2295008" y="517817"/>
                  </a:lnTo>
                  <a:lnTo>
                    <a:pt x="2278615" y="548358"/>
                  </a:lnTo>
                  <a:lnTo>
                    <a:pt x="2254307" y="568949"/>
                  </a:lnTo>
                  <a:lnTo>
                    <a:pt x="2224550" y="576500"/>
                  </a:lnTo>
                  <a:lnTo>
                    <a:pt x="76412" y="576500"/>
                  </a:lnTo>
                  <a:lnTo>
                    <a:pt x="46669" y="568949"/>
                  </a:lnTo>
                  <a:lnTo>
                    <a:pt x="22381" y="548358"/>
                  </a:lnTo>
                  <a:lnTo>
                    <a:pt x="6004" y="517817"/>
                  </a:lnTo>
                  <a:lnTo>
                    <a:pt x="0" y="480416"/>
                  </a:lnTo>
                  <a:lnTo>
                    <a:pt x="0" y="96155"/>
                  </a:lnTo>
                  <a:close/>
                </a:path>
              </a:pathLst>
            </a:custGeom>
            <a:ln w="2865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66490" y="4927490"/>
            <a:ext cx="161290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0225" marR="5080" indent="-518159">
              <a:lnSpc>
                <a:spcPct val="118800"/>
              </a:lnSpc>
              <a:spcBef>
                <a:spcPts val="95"/>
              </a:spcBef>
            </a:pPr>
            <a:r>
              <a:rPr sz="1250" spc="-135" dirty="0">
                <a:latin typeface="Calibri"/>
                <a:cs typeface="Calibri"/>
              </a:rPr>
              <a:t>Пациент </a:t>
            </a:r>
            <a:r>
              <a:rPr sz="1250" spc="-125" dirty="0">
                <a:latin typeface="Calibri"/>
                <a:cs typeface="Calibri"/>
              </a:rPr>
              <a:t>– </a:t>
            </a:r>
            <a:r>
              <a:rPr sz="1250" spc="-120" dirty="0">
                <a:latin typeface="Calibri"/>
                <a:cs typeface="Calibri"/>
              </a:rPr>
              <a:t>записать в </a:t>
            </a:r>
            <a:r>
              <a:rPr sz="1250" spc="-140" dirty="0">
                <a:latin typeface="Calibri"/>
                <a:cs typeface="Calibri"/>
              </a:rPr>
              <a:t>Журнал  ожидания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28579" y="1871832"/>
            <a:ext cx="2936240" cy="802005"/>
            <a:chOff x="3128579" y="1871832"/>
            <a:chExt cx="2936240" cy="802005"/>
          </a:xfrm>
        </p:grpSpPr>
        <p:sp>
          <p:nvSpPr>
            <p:cNvPr id="34" name="object 34"/>
            <p:cNvSpPr/>
            <p:nvPr/>
          </p:nvSpPr>
          <p:spPr>
            <a:xfrm>
              <a:off x="3143184" y="1886437"/>
              <a:ext cx="2907030" cy="772795"/>
            </a:xfrm>
            <a:custGeom>
              <a:avLst/>
              <a:gdLst/>
              <a:ahLst/>
              <a:cxnLst/>
              <a:rect l="l" t="t" r="r" b="b"/>
              <a:pathLst>
                <a:path w="2907029" h="772794">
                  <a:moveTo>
                    <a:pt x="2804130" y="0"/>
                  </a:moveTo>
                  <a:lnTo>
                    <a:pt x="102421" y="0"/>
                  </a:lnTo>
                  <a:lnTo>
                    <a:pt x="62526" y="10109"/>
                  </a:lnTo>
                  <a:lnTo>
                    <a:pt x="29973" y="37690"/>
                  </a:lnTo>
                  <a:lnTo>
                    <a:pt x="8039" y="78622"/>
                  </a:lnTo>
                  <a:lnTo>
                    <a:pt x="0" y="128787"/>
                  </a:lnTo>
                  <a:lnTo>
                    <a:pt x="0" y="643649"/>
                  </a:lnTo>
                  <a:lnTo>
                    <a:pt x="8039" y="693730"/>
                  </a:lnTo>
                  <a:lnTo>
                    <a:pt x="29973" y="734620"/>
                  </a:lnTo>
                  <a:lnTo>
                    <a:pt x="62526" y="762185"/>
                  </a:lnTo>
                  <a:lnTo>
                    <a:pt x="102421" y="772292"/>
                  </a:lnTo>
                  <a:lnTo>
                    <a:pt x="2804130" y="772292"/>
                  </a:lnTo>
                  <a:lnTo>
                    <a:pt x="2844025" y="762185"/>
                  </a:lnTo>
                  <a:lnTo>
                    <a:pt x="2876578" y="734620"/>
                  </a:lnTo>
                  <a:lnTo>
                    <a:pt x="2898512" y="693730"/>
                  </a:lnTo>
                  <a:lnTo>
                    <a:pt x="2906551" y="643649"/>
                  </a:lnTo>
                  <a:lnTo>
                    <a:pt x="2906551" y="128787"/>
                  </a:lnTo>
                  <a:lnTo>
                    <a:pt x="2898512" y="78622"/>
                  </a:lnTo>
                  <a:lnTo>
                    <a:pt x="2876578" y="37690"/>
                  </a:lnTo>
                  <a:lnTo>
                    <a:pt x="2844025" y="10109"/>
                  </a:lnTo>
                  <a:lnTo>
                    <a:pt x="2804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43184" y="1886437"/>
              <a:ext cx="2907030" cy="772795"/>
            </a:xfrm>
            <a:custGeom>
              <a:avLst/>
              <a:gdLst/>
              <a:ahLst/>
              <a:cxnLst/>
              <a:rect l="l" t="t" r="r" b="b"/>
              <a:pathLst>
                <a:path w="2907029" h="772794">
                  <a:moveTo>
                    <a:pt x="0" y="128787"/>
                  </a:moveTo>
                  <a:lnTo>
                    <a:pt x="8039" y="78622"/>
                  </a:lnTo>
                  <a:lnTo>
                    <a:pt x="29973" y="37690"/>
                  </a:lnTo>
                  <a:lnTo>
                    <a:pt x="62526" y="10109"/>
                  </a:lnTo>
                  <a:lnTo>
                    <a:pt x="102421" y="0"/>
                  </a:lnTo>
                  <a:lnTo>
                    <a:pt x="2804130" y="0"/>
                  </a:lnTo>
                  <a:lnTo>
                    <a:pt x="2844025" y="10109"/>
                  </a:lnTo>
                  <a:lnTo>
                    <a:pt x="2876578" y="37690"/>
                  </a:lnTo>
                  <a:lnTo>
                    <a:pt x="2898512" y="78622"/>
                  </a:lnTo>
                  <a:lnTo>
                    <a:pt x="2906551" y="128787"/>
                  </a:lnTo>
                  <a:lnTo>
                    <a:pt x="2906551" y="643649"/>
                  </a:lnTo>
                  <a:lnTo>
                    <a:pt x="2898512" y="693730"/>
                  </a:lnTo>
                  <a:lnTo>
                    <a:pt x="2876578" y="734620"/>
                  </a:lnTo>
                  <a:lnTo>
                    <a:pt x="2844025" y="762185"/>
                  </a:lnTo>
                  <a:lnTo>
                    <a:pt x="2804130" y="772292"/>
                  </a:lnTo>
                  <a:lnTo>
                    <a:pt x="102421" y="772292"/>
                  </a:lnTo>
                  <a:lnTo>
                    <a:pt x="62526" y="762185"/>
                  </a:lnTo>
                  <a:lnTo>
                    <a:pt x="29973" y="734620"/>
                  </a:lnTo>
                  <a:lnTo>
                    <a:pt x="8039" y="693730"/>
                  </a:lnTo>
                  <a:lnTo>
                    <a:pt x="0" y="643649"/>
                  </a:lnTo>
                  <a:lnTo>
                    <a:pt x="0" y="128787"/>
                  </a:lnTo>
                  <a:close/>
                </a:path>
              </a:pathLst>
            </a:custGeom>
            <a:ln w="2861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257704" y="1936506"/>
            <a:ext cx="267525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17900"/>
              </a:lnSpc>
              <a:spcBef>
                <a:spcPts val="95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80" dirty="0">
                <a:latin typeface="Calibri"/>
                <a:cs typeface="Calibri"/>
              </a:rPr>
              <a:t>- </a:t>
            </a:r>
            <a:r>
              <a:rPr sz="1250" spc="-130" dirty="0">
                <a:latin typeface="Calibri"/>
                <a:cs typeface="Calibri"/>
              </a:rPr>
              <a:t>проверка </a:t>
            </a:r>
            <a:r>
              <a:rPr sz="1250" spc="-145" dirty="0">
                <a:latin typeface="Calibri"/>
                <a:cs typeface="Calibri"/>
              </a:rPr>
              <a:t>информации </a:t>
            </a:r>
            <a:r>
              <a:rPr sz="1250" spc="-135" dirty="0">
                <a:latin typeface="Calibri"/>
                <a:cs typeface="Calibri"/>
              </a:rPr>
              <a:t>по </a:t>
            </a:r>
            <a:r>
              <a:rPr sz="1250" spc="-125" dirty="0">
                <a:latin typeface="Calibri"/>
                <a:cs typeface="Calibri"/>
              </a:rPr>
              <a:t>записи </a:t>
            </a:r>
            <a:r>
              <a:rPr sz="1250" spc="-135" dirty="0">
                <a:latin typeface="Calibri"/>
                <a:cs typeface="Calibri"/>
              </a:rPr>
              <a:t>и  </a:t>
            </a:r>
            <a:r>
              <a:rPr sz="1250" spc="-140" dirty="0">
                <a:latin typeface="Calibri"/>
                <a:cs typeface="Calibri"/>
              </a:rPr>
              <a:t>наличию </a:t>
            </a:r>
            <a:r>
              <a:rPr sz="1250" spc="-120" dirty="0">
                <a:latin typeface="Calibri"/>
                <a:cs typeface="Calibri"/>
              </a:rPr>
              <a:t>карты, </a:t>
            </a:r>
            <a:r>
              <a:rPr sz="1250" spc="-140" dirty="0">
                <a:latin typeface="Calibri"/>
                <a:cs typeface="Calibri"/>
              </a:rPr>
              <a:t>информирование</a:t>
            </a:r>
            <a:r>
              <a:rPr sz="1250" spc="-80" dirty="0">
                <a:latin typeface="Calibri"/>
                <a:cs typeface="Calibri"/>
              </a:rPr>
              <a:t> </a:t>
            </a:r>
            <a:r>
              <a:rPr sz="1250" spc="-130" dirty="0">
                <a:latin typeface="Calibri"/>
                <a:cs typeface="Calibri"/>
              </a:rPr>
              <a:t>пациента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27631" y="1110417"/>
            <a:ext cx="2270125" cy="628015"/>
            <a:chOff x="6527631" y="1110417"/>
            <a:chExt cx="2270125" cy="628015"/>
          </a:xfrm>
        </p:grpSpPr>
        <p:sp>
          <p:nvSpPr>
            <p:cNvPr id="38" name="object 38"/>
            <p:cNvSpPr/>
            <p:nvPr/>
          </p:nvSpPr>
          <p:spPr>
            <a:xfrm>
              <a:off x="6542236" y="1125022"/>
              <a:ext cx="2240915" cy="598805"/>
            </a:xfrm>
            <a:custGeom>
              <a:avLst/>
              <a:gdLst/>
              <a:ahLst/>
              <a:cxnLst/>
              <a:rect l="l" t="t" r="r" b="b"/>
              <a:pathLst>
                <a:path w="2240915" h="598805">
                  <a:moveTo>
                    <a:pt x="2161113" y="0"/>
                  </a:moveTo>
                  <a:lnTo>
                    <a:pt x="79353" y="0"/>
                  </a:lnTo>
                  <a:lnTo>
                    <a:pt x="48464" y="7840"/>
                  </a:lnTo>
                  <a:lnTo>
                    <a:pt x="23240" y="29223"/>
                  </a:lnTo>
                  <a:lnTo>
                    <a:pt x="6235" y="60940"/>
                  </a:lnTo>
                  <a:lnTo>
                    <a:pt x="0" y="99781"/>
                  </a:lnTo>
                  <a:lnTo>
                    <a:pt x="0" y="498618"/>
                  </a:lnTo>
                  <a:lnTo>
                    <a:pt x="6235" y="537375"/>
                  </a:lnTo>
                  <a:lnTo>
                    <a:pt x="23240" y="569049"/>
                  </a:lnTo>
                  <a:lnTo>
                    <a:pt x="48464" y="590416"/>
                  </a:lnTo>
                  <a:lnTo>
                    <a:pt x="79353" y="598254"/>
                  </a:lnTo>
                  <a:lnTo>
                    <a:pt x="2161113" y="598254"/>
                  </a:lnTo>
                  <a:lnTo>
                    <a:pt x="2192002" y="590416"/>
                  </a:lnTo>
                  <a:lnTo>
                    <a:pt x="2217226" y="569049"/>
                  </a:lnTo>
                  <a:lnTo>
                    <a:pt x="2234231" y="537375"/>
                  </a:lnTo>
                  <a:lnTo>
                    <a:pt x="2240467" y="498618"/>
                  </a:lnTo>
                  <a:lnTo>
                    <a:pt x="2240467" y="99781"/>
                  </a:lnTo>
                  <a:lnTo>
                    <a:pt x="2234231" y="60940"/>
                  </a:lnTo>
                  <a:lnTo>
                    <a:pt x="2217226" y="29223"/>
                  </a:lnTo>
                  <a:lnTo>
                    <a:pt x="2192002" y="7840"/>
                  </a:lnTo>
                  <a:lnTo>
                    <a:pt x="2161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42236" y="1125022"/>
              <a:ext cx="2240915" cy="598805"/>
            </a:xfrm>
            <a:custGeom>
              <a:avLst/>
              <a:gdLst/>
              <a:ahLst/>
              <a:cxnLst/>
              <a:rect l="l" t="t" r="r" b="b"/>
              <a:pathLst>
                <a:path w="2240915" h="598805">
                  <a:moveTo>
                    <a:pt x="0" y="99781"/>
                  </a:moveTo>
                  <a:lnTo>
                    <a:pt x="6235" y="60940"/>
                  </a:lnTo>
                  <a:lnTo>
                    <a:pt x="23240" y="29223"/>
                  </a:lnTo>
                  <a:lnTo>
                    <a:pt x="48464" y="7840"/>
                  </a:lnTo>
                  <a:lnTo>
                    <a:pt x="79353" y="0"/>
                  </a:lnTo>
                  <a:lnTo>
                    <a:pt x="2161113" y="0"/>
                  </a:lnTo>
                  <a:lnTo>
                    <a:pt x="2192002" y="7840"/>
                  </a:lnTo>
                  <a:lnTo>
                    <a:pt x="2217226" y="29223"/>
                  </a:lnTo>
                  <a:lnTo>
                    <a:pt x="2234231" y="60940"/>
                  </a:lnTo>
                  <a:lnTo>
                    <a:pt x="2240467" y="99781"/>
                  </a:lnTo>
                  <a:lnTo>
                    <a:pt x="2240467" y="498618"/>
                  </a:lnTo>
                  <a:lnTo>
                    <a:pt x="2234231" y="537375"/>
                  </a:lnTo>
                  <a:lnTo>
                    <a:pt x="2217226" y="569049"/>
                  </a:lnTo>
                  <a:lnTo>
                    <a:pt x="2192002" y="590416"/>
                  </a:lnTo>
                  <a:lnTo>
                    <a:pt x="2161113" y="598254"/>
                  </a:lnTo>
                  <a:lnTo>
                    <a:pt x="79353" y="598254"/>
                  </a:lnTo>
                  <a:lnTo>
                    <a:pt x="48464" y="590416"/>
                  </a:lnTo>
                  <a:lnTo>
                    <a:pt x="23240" y="569049"/>
                  </a:lnTo>
                  <a:lnTo>
                    <a:pt x="6235" y="537375"/>
                  </a:lnTo>
                  <a:lnTo>
                    <a:pt x="0" y="498618"/>
                  </a:lnTo>
                  <a:lnTo>
                    <a:pt x="0" y="99781"/>
                  </a:lnTo>
                  <a:close/>
                </a:path>
              </a:pathLst>
            </a:custGeom>
            <a:ln w="2861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299772" y="1220080"/>
            <a:ext cx="72771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45" dirty="0">
                <a:latin typeface="Calibri"/>
                <a:cs typeface="Calibri"/>
              </a:rPr>
              <a:t>Прием</a:t>
            </a:r>
            <a:r>
              <a:rPr sz="1250" spc="-110" dirty="0">
                <a:latin typeface="Calibri"/>
                <a:cs typeface="Calibri"/>
              </a:rPr>
              <a:t> </a:t>
            </a:r>
            <a:r>
              <a:rPr sz="1250" spc="-125" dirty="0">
                <a:latin typeface="Calibri"/>
                <a:cs typeface="Calibri"/>
              </a:rPr>
              <a:t>врача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15084" y="4873983"/>
            <a:ext cx="2745740" cy="671195"/>
            <a:chOff x="3215084" y="4873983"/>
            <a:chExt cx="2745740" cy="671195"/>
          </a:xfrm>
        </p:grpSpPr>
        <p:sp>
          <p:nvSpPr>
            <p:cNvPr id="42" name="object 42"/>
            <p:cNvSpPr/>
            <p:nvPr/>
          </p:nvSpPr>
          <p:spPr>
            <a:xfrm>
              <a:off x="3229689" y="4888588"/>
              <a:ext cx="2716530" cy="641985"/>
            </a:xfrm>
            <a:custGeom>
              <a:avLst/>
              <a:gdLst/>
              <a:ahLst/>
              <a:cxnLst/>
              <a:rect l="l" t="t" r="r" b="b"/>
              <a:pathLst>
                <a:path w="2716529" h="641985">
                  <a:moveTo>
                    <a:pt x="2631121" y="0"/>
                  </a:moveTo>
                  <a:lnTo>
                    <a:pt x="85120" y="0"/>
                  </a:lnTo>
                  <a:lnTo>
                    <a:pt x="51967" y="8402"/>
                  </a:lnTo>
                  <a:lnTo>
                    <a:pt x="24913" y="31326"/>
                  </a:lnTo>
                  <a:lnTo>
                    <a:pt x="6682" y="65345"/>
                  </a:lnTo>
                  <a:lnTo>
                    <a:pt x="0" y="107033"/>
                  </a:lnTo>
                  <a:lnTo>
                    <a:pt x="0" y="534803"/>
                  </a:lnTo>
                  <a:lnTo>
                    <a:pt x="6682" y="576436"/>
                  </a:lnTo>
                  <a:lnTo>
                    <a:pt x="24913" y="610435"/>
                  </a:lnTo>
                  <a:lnTo>
                    <a:pt x="51967" y="633358"/>
                  </a:lnTo>
                  <a:lnTo>
                    <a:pt x="85120" y="641764"/>
                  </a:lnTo>
                  <a:lnTo>
                    <a:pt x="2631121" y="641764"/>
                  </a:lnTo>
                  <a:lnTo>
                    <a:pt x="2664274" y="633358"/>
                  </a:lnTo>
                  <a:lnTo>
                    <a:pt x="2691328" y="610435"/>
                  </a:lnTo>
                  <a:lnTo>
                    <a:pt x="2709559" y="576436"/>
                  </a:lnTo>
                  <a:lnTo>
                    <a:pt x="2716241" y="534803"/>
                  </a:lnTo>
                  <a:lnTo>
                    <a:pt x="2716241" y="107033"/>
                  </a:lnTo>
                  <a:lnTo>
                    <a:pt x="2709559" y="65345"/>
                  </a:lnTo>
                  <a:lnTo>
                    <a:pt x="2691328" y="31326"/>
                  </a:lnTo>
                  <a:lnTo>
                    <a:pt x="2664274" y="8402"/>
                  </a:lnTo>
                  <a:lnTo>
                    <a:pt x="2631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9689" y="4888588"/>
              <a:ext cx="2716530" cy="641985"/>
            </a:xfrm>
            <a:custGeom>
              <a:avLst/>
              <a:gdLst/>
              <a:ahLst/>
              <a:cxnLst/>
              <a:rect l="l" t="t" r="r" b="b"/>
              <a:pathLst>
                <a:path w="2716529" h="641985">
                  <a:moveTo>
                    <a:pt x="0" y="107033"/>
                  </a:moveTo>
                  <a:lnTo>
                    <a:pt x="6682" y="65345"/>
                  </a:lnTo>
                  <a:lnTo>
                    <a:pt x="24913" y="31326"/>
                  </a:lnTo>
                  <a:lnTo>
                    <a:pt x="51967" y="8402"/>
                  </a:lnTo>
                  <a:lnTo>
                    <a:pt x="85120" y="0"/>
                  </a:lnTo>
                  <a:lnTo>
                    <a:pt x="2631121" y="0"/>
                  </a:lnTo>
                  <a:lnTo>
                    <a:pt x="2664274" y="8402"/>
                  </a:lnTo>
                  <a:lnTo>
                    <a:pt x="2691328" y="31326"/>
                  </a:lnTo>
                  <a:lnTo>
                    <a:pt x="2709559" y="65345"/>
                  </a:lnTo>
                  <a:lnTo>
                    <a:pt x="2716241" y="107033"/>
                  </a:lnTo>
                  <a:lnTo>
                    <a:pt x="2716241" y="534803"/>
                  </a:lnTo>
                  <a:lnTo>
                    <a:pt x="2709559" y="576436"/>
                  </a:lnTo>
                  <a:lnTo>
                    <a:pt x="2691328" y="610435"/>
                  </a:lnTo>
                  <a:lnTo>
                    <a:pt x="2664274" y="633358"/>
                  </a:lnTo>
                  <a:lnTo>
                    <a:pt x="2631121" y="641764"/>
                  </a:lnTo>
                  <a:lnTo>
                    <a:pt x="85120" y="641764"/>
                  </a:lnTo>
                  <a:lnTo>
                    <a:pt x="51967" y="633358"/>
                  </a:lnTo>
                  <a:lnTo>
                    <a:pt x="24913" y="610435"/>
                  </a:lnTo>
                  <a:lnTo>
                    <a:pt x="6682" y="576436"/>
                  </a:lnTo>
                  <a:lnTo>
                    <a:pt x="0" y="534803"/>
                  </a:lnTo>
                  <a:lnTo>
                    <a:pt x="0" y="107033"/>
                  </a:lnTo>
                  <a:close/>
                </a:path>
              </a:pathLst>
            </a:custGeom>
            <a:ln w="28692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444554" y="4930971"/>
            <a:ext cx="228854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6875" marR="5080" indent="-384810">
              <a:lnSpc>
                <a:spcPct val="118800"/>
              </a:lnSpc>
              <a:spcBef>
                <a:spcPts val="95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80" dirty="0">
                <a:latin typeface="Calibri"/>
                <a:cs typeface="Calibri"/>
              </a:rPr>
              <a:t>- </a:t>
            </a:r>
            <a:r>
              <a:rPr sz="1250" spc="-125" dirty="0">
                <a:latin typeface="Calibri"/>
                <a:cs typeface="Calibri"/>
              </a:rPr>
              <a:t>запись </a:t>
            </a:r>
            <a:r>
              <a:rPr sz="1250" spc="-120" dirty="0">
                <a:latin typeface="Calibri"/>
                <a:cs typeface="Calibri"/>
              </a:rPr>
              <a:t>в </a:t>
            </a:r>
            <a:r>
              <a:rPr sz="1250" spc="-145" dirty="0">
                <a:latin typeface="Calibri"/>
                <a:cs typeface="Calibri"/>
              </a:rPr>
              <a:t>Журнал </a:t>
            </a:r>
            <a:r>
              <a:rPr sz="1250" spc="-130" dirty="0">
                <a:latin typeface="Calibri"/>
                <a:cs typeface="Calibri"/>
              </a:rPr>
              <a:t>ожидания,  </a:t>
            </a:r>
            <a:r>
              <a:rPr sz="1250" spc="-140" dirty="0">
                <a:latin typeface="Calibri"/>
                <a:cs typeface="Calibri"/>
              </a:rPr>
              <a:t>информирование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spc="-130" dirty="0">
                <a:latin typeface="Calibri"/>
                <a:cs typeface="Calibri"/>
              </a:rPr>
              <a:t>пациента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571460" y="3971163"/>
            <a:ext cx="2330450" cy="802005"/>
            <a:chOff x="6571460" y="3971163"/>
            <a:chExt cx="2330450" cy="802005"/>
          </a:xfrm>
        </p:grpSpPr>
        <p:sp>
          <p:nvSpPr>
            <p:cNvPr id="46" name="object 46"/>
            <p:cNvSpPr/>
            <p:nvPr/>
          </p:nvSpPr>
          <p:spPr>
            <a:xfrm>
              <a:off x="6586065" y="3985768"/>
              <a:ext cx="2301240" cy="772795"/>
            </a:xfrm>
            <a:custGeom>
              <a:avLst/>
              <a:gdLst/>
              <a:ahLst/>
              <a:cxnLst/>
              <a:rect l="l" t="t" r="r" b="b"/>
              <a:pathLst>
                <a:path w="2301240" h="772795">
                  <a:moveTo>
                    <a:pt x="2198598" y="0"/>
                  </a:moveTo>
                  <a:lnTo>
                    <a:pt x="102421" y="0"/>
                  </a:lnTo>
                  <a:lnTo>
                    <a:pt x="62526" y="10109"/>
                  </a:lnTo>
                  <a:lnTo>
                    <a:pt x="29973" y="37690"/>
                  </a:lnTo>
                  <a:lnTo>
                    <a:pt x="8039" y="78622"/>
                  </a:lnTo>
                  <a:lnTo>
                    <a:pt x="0" y="128787"/>
                  </a:lnTo>
                  <a:lnTo>
                    <a:pt x="0" y="643649"/>
                  </a:lnTo>
                  <a:lnTo>
                    <a:pt x="8039" y="693730"/>
                  </a:lnTo>
                  <a:lnTo>
                    <a:pt x="29973" y="734620"/>
                  </a:lnTo>
                  <a:lnTo>
                    <a:pt x="62526" y="762185"/>
                  </a:lnTo>
                  <a:lnTo>
                    <a:pt x="102421" y="772292"/>
                  </a:lnTo>
                  <a:lnTo>
                    <a:pt x="2198598" y="772292"/>
                  </a:lnTo>
                  <a:lnTo>
                    <a:pt x="2238493" y="762185"/>
                  </a:lnTo>
                  <a:lnTo>
                    <a:pt x="2271046" y="734620"/>
                  </a:lnTo>
                  <a:lnTo>
                    <a:pt x="2292980" y="693730"/>
                  </a:lnTo>
                  <a:lnTo>
                    <a:pt x="2301020" y="643649"/>
                  </a:lnTo>
                  <a:lnTo>
                    <a:pt x="2301020" y="128787"/>
                  </a:lnTo>
                  <a:lnTo>
                    <a:pt x="2292980" y="78622"/>
                  </a:lnTo>
                  <a:lnTo>
                    <a:pt x="2271046" y="37690"/>
                  </a:lnTo>
                  <a:lnTo>
                    <a:pt x="2238493" y="10109"/>
                  </a:lnTo>
                  <a:lnTo>
                    <a:pt x="2198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86065" y="3985768"/>
              <a:ext cx="2301240" cy="772795"/>
            </a:xfrm>
            <a:custGeom>
              <a:avLst/>
              <a:gdLst/>
              <a:ahLst/>
              <a:cxnLst/>
              <a:rect l="l" t="t" r="r" b="b"/>
              <a:pathLst>
                <a:path w="2301240" h="772795">
                  <a:moveTo>
                    <a:pt x="0" y="128787"/>
                  </a:moveTo>
                  <a:lnTo>
                    <a:pt x="8039" y="78622"/>
                  </a:lnTo>
                  <a:lnTo>
                    <a:pt x="29973" y="37690"/>
                  </a:lnTo>
                  <a:lnTo>
                    <a:pt x="62526" y="10109"/>
                  </a:lnTo>
                  <a:lnTo>
                    <a:pt x="102421" y="0"/>
                  </a:lnTo>
                  <a:lnTo>
                    <a:pt x="2198598" y="0"/>
                  </a:lnTo>
                  <a:lnTo>
                    <a:pt x="2238493" y="10109"/>
                  </a:lnTo>
                  <a:lnTo>
                    <a:pt x="2271046" y="37690"/>
                  </a:lnTo>
                  <a:lnTo>
                    <a:pt x="2292980" y="78622"/>
                  </a:lnTo>
                  <a:lnTo>
                    <a:pt x="2301020" y="128787"/>
                  </a:lnTo>
                  <a:lnTo>
                    <a:pt x="2301020" y="643649"/>
                  </a:lnTo>
                  <a:lnTo>
                    <a:pt x="2292980" y="693730"/>
                  </a:lnTo>
                  <a:lnTo>
                    <a:pt x="2271046" y="734620"/>
                  </a:lnTo>
                  <a:lnTo>
                    <a:pt x="2238493" y="762185"/>
                  </a:lnTo>
                  <a:lnTo>
                    <a:pt x="2198598" y="772292"/>
                  </a:lnTo>
                  <a:lnTo>
                    <a:pt x="102421" y="772292"/>
                  </a:lnTo>
                  <a:lnTo>
                    <a:pt x="62526" y="762185"/>
                  </a:lnTo>
                  <a:lnTo>
                    <a:pt x="29973" y="734620"/>
                  </a:lnTo>
                  <a:lnTo>
                    <a:pt x="8039" y="693730"/>
                  </a:lnTo>
                  <a:lnTo>
                    <a:pt x="0" y="643649"/>
                  </a:lnTo>
                  <a:lnTo>
                    <a:pt x="0" y="128787"/>
                  </a:lnTo>
                  <a:close/>
                </a:path>
              </a:pathLst>
            </a:custGeom>
            <a:ln w="2840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885703" y="4169440"/>
            <a:ext cx="170307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30" dirty="0">
                <a:latin typeface="Calibri"/>
                <a:cs typeface="Calibri"/>
              </a:rPr>
              <a:t>Кабинет доврачебного</a:t>
            </a:r>
            <a:r>
              <a:rPr sz="1250" spc="-155" dirty="0">
                <a:latin typeface="Calibri"/>
                <a:cs typeface="Calibri"/>
              </a:rPr>
              <a:t> </a:t>
            </a:r>
            <a:r>
              <a:rPr sz="1250" spc="-140" dirty="0">
                <a:latin typeface="Calibri"/>
                <a:cs typeface="Calibri"/>
              </a:rPr>
              <a:t>приема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08532" y="642691"/>
            <a:ext cx="2330450" cy="802005"/>
            <a:chOff x="308532" y="642691"/>
            <a:chExt cx="2330450" cy="802005"/>
          </a:xfrm>
        </p:grpSpPr>
        <p:sp>
          <p:nvSpPr>
            <p:cNvPr id="50" name="object 50"/>
            <p:cNvSpPr/>
            <p:nvPr/>
          </p:nvSpPr>
          <p:spPr>
            <a:xfrm>
              <a:off x="323137" y="657296"/>
              <a:ext cx="2301240" cy="772795"/>
            </a:xfrm>
            <a:custGeom>
              <a:avLst/>
              <a:gdLst/>
              <a:ahLst/>
              <a:cxnLst/>
              <a:rect l="l" t="t" r="r" b="b"/>
              <a:pathLst>
                <a:path w="2301240" h="772794">
                  <a:moveTo>
                    <a:pt x="2198598" y="0"/>
                  </a:moveTo>
                  <a:lnTo>
                    <a:pt x="102363" y="0"/>
                  </a:lnTo>
                  <a:lnTo>
                    <a:pt x="62519" y="10109"/>
                  </a:lnTo>
                  <a:lnTo>
                    <a:pt x="29982" y="37690"/>
                  </a:lnTo>
                  <a:lnTo>
                    <a:pt x="8044" y="78622"/>
                  </a:lnTo>
                  <a:lnTo>
                    <a:pt x="0" y="128787"/>
                  </a:lnTo>
                  <a:lnTo>
                    <a:pt x="0" y="643649"/>
                  </a:lnTo>
                  <a:lnTo>
                    <a:pt x="8044" y="693730"/>
                  </a:lnTo>
                  <a:lnTo>
                    <a:pt x="29982" y="734620"/>
                  </a:lnTo>
                  <a:lnTo>
                    <a:pt x="62519" y="762185"/>
                  </a:lnTo>
                  <a:lnTo>
                    <a:pt x="102363" y="772292"/>
                  </a:lnTo>
                  <a:lnTo>
                    <a:pt x="2198598" y="772292"/>
                  </a:lnTo>
                  <a:lnTo>
                    <a:pt x="2238493" y="762185"/>
                  </a:lnTo>
                  <a:lnTo>
                    <a:pt x="2271046" y="734620"/>
                  </a:lnTo>
                  <a:lnTo>
                    <a:pt x="2292980" y="693730"/>
                  </a:lnTo>
                  <a:lnTo>
                    <a:pt x="2301020" y="643649"/>
                  </a:lnTo>
                  <a:lnTo>
                    <a:pt x="2301020" y="128787"/>
                  </a:lnTo>
                  <a:lnTo>
                    <a:pt x="2292980" y="78622"/>
                  </a:lnTo>
                  <a:lnTo>
                    <a:pt x="2271046" y="37690"/>
                  </a:lnTo>
                  <a:lnTo>
                    <a:pt x="2238493" y="10109"/>
                  </a:lnTo>
                  <a:lnTo>
                    <a:pt x="2198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3137" y="657296"/>
              <a:ext cx="2301240" cy="772795"/>
            </a:xfrm>
            <a:custGeom>
              <a:avLst/>
              <a:gdLst/>
              <a:ahLst/>
              <a:cxnLst/>
              <a:rect l="l" t="t" r="r" b="b"/>
              <a:pathLst>
                <a:path w="2301240" h="772794">
                  <a:moveTo>
                    <a:pt x="0" y="128787"/>
                  </a:moveTo>
                  <a:lnTo>
                    <a:pt x="8044" y="78622"/>
                  </a:lnTo>
                  <a:lnTo>
                    <a:pt x="29982" y="37690"/>
                  </a:lnTo>
                  <a:lnTo>
                    <a:pt x="62519" y="10109"/>
                  </a:lnTo>
                  <a:lnTo>
                    <a:pt x="102363" y="0"/>
                  </a:lnTo>
                  <a:lnTo>
                    <a:pt x="2198598" y="0"/>
                  </a:lnTo>
                  <a:lnTo>
                    <a:pt x="2238493" y="10109"/>
                  </a:lnTo>
                  <a:lnTo>
                    <a:pt x="2271046" y="37690"/>
                  </a:lnTo>
                  <a:lnTo>
                    <a:pt x="2292980" y="78622"/>
                  </a:lnTo>
                  <a:lnTo>
                    <a:pt x="2301020" y="128787"/>
                  </a:lnTo>
                  <a:lnTo>
                    <a:pt x="2301020" y="643649"/>
                  </a:lnTo>
                  <a:lnTo>
                    <a:pt x="2292980" y="693730"/>
                  </a:lnTo>
                  <a:lnTo>
                    <a:pt x="2271046" y="734620"/>
                  </a:lnTo>
                  <a:lnTo>
                    <a:pt x="2238493" y="762185"/>
                  </a:lnTo>
                  <a:lnTo>
                    <a:pt x="2198598" y="772292"/>
                  </a:lnTo>
                  <a:lnTo>
                    <a:pt x="102363" y="772292"/>
                  </a:lnTo>
                  <a:lnTo>
                    <a:pt x="62519" y="762185"/>
                  </a:lnTo>
                  <a:lnTo>
                    <a:pt x="29982" y="734620"/>
                  </a:lnTo>
                  <a:lnTo>
                    <a:pt x="8044" y="693730"/>
                  </a:lnTo>
                  <a:lnTo>
                    <a:pt x="0" y="643649"/>
                  </a:lnTo>
                  <a:lnTo>
                    <a:pt x="0" y="128787"/>
                  </a:lnTo>
                  <a:close/>
                </a:path>
              </a:pathLst>
            </a:custGeom>
            <a:ln w="2840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23584" y="838938"/>
            <a:ext cx="170180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35" dirty="0">
                <a:latin typeface="Calibri"/>
                <a:cs typeface="Calibri"/>
              </a:rPr>
              <a:t>Пациент </a:t>
            </a:r>
            <a:r>
              <a:rPr sz="1250" spc="-80" dirty="0">
                <a:latin typeface="Calibri"/>
                <a:cs typeface="Calibri"/>
              </a:rPr>
              <a:t>- </a:t>
            </a:r>
            <a:r>
              <a:rPr sz="1250" spc="-120" dirty="0">
                <a:latin typeface="Calibri"/>
                <a:cs typeface="Calibri"/>
              </a:rPr>
              <a:t>записаться </a:t>
            </a:r>
            <a:r>
              <a:rPr sz="1250" spc="-130" dirty="0">
                <a:latin typeface="Calibri"/>
                <a:cs typeface="Calibri"/>
              </a:rPr>
              <a:t>на</a:t>
            </a:r>
            <a:r>
              <a:rPr sz="1250" spc="-70" dirty="0">
                <a:latin typeface="Calibri"/>
                <a:cs typeface="Calibri"/>
              </a:rPr>
              <a:t> </a:t>
            </a:r>
            <a:r>
              <a:rPr sz="1250" spc="-140" dirty="0">
                <a:latin typeface="Calibri"/>
                <a:cs typeface="Calibri"/>
              </a:rPr>
              <a:t>прием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999458" y="643326"/>
            <a:ext cx="1516380" cy="1094105"/>
            <a:chOff x="2999458" y="643326"/>
            <a:chExt cx="1516380" cy="1094105"/>
          </a:xfrm>
        </p:grpSpPr>
        <p:sp>
          <p:nvSpPr>
            <p:cNvPr id="54" name="object 54"/>
            <p:cNvSpPr/>
            <p:nvPr/>
          </p:nvSpPr>
          <p:spPr>
            <a:xfrm>
              <a:off x="3013428" y="657296"/>
              <a:ext cx="1488440" cy="1066165"/>
            </a:xfrm>
            <a:custGeom>
              <a:avLst/>
              <a:gdLst/>
              <a:ahLst/>
              <a:cxnLst/>
              <a:rect l="l" t="t" r="r" b="b"/>
              <a:pathLst>
                <a:path w="1488439" h="1066164">
                  <a:moveTo>
                    <a:pt x="1346587" y="0"/>
                  </a:moveTo>
                  <a:lnTo>
                    <a:pt x="141290" y="0"/>
                  </a:lnTo>
                  <a:lnTo>
                    <a:pt x="96611" y="9065"/>
                  </a:lnTo>
                  <a:lnTo>
                    <a:pt x="57823" y="34301"/>
                  </a:lnTo>
                  <a:lnTo>
                    <a:pt x="27245" y="72772"/>
                  </a:lnTo>
                  <a:lnTo>
                    <a:pt x="7198" y="121538"/>
                  </a:lnTo>
                  <a:lnTo>
                    <a:pt x="0" y="177663"/>
                  </a:lnTo>
                  <a:lnTo>
                    <a:pt x="0" y="888317"/>
                  </a:lnTo>
                  <a:lnTo>
                    <a:pt x="7198" y="944498"/>
                  </a:lnTo>
                  <a:lnTo>
                    <a:pt x="27245" y="993271"/>
                  </a:lnTo>
                  <a:lnTo>
                    <a:pt x="57823" y="1031721"/>
                  </a:lnTo>
                  <a:lnTo>
                    <a:pt x="96611" y="1056930"/>
                  </a:lnTo>
                  <a:lnTo>
                    <a:pt x="141290" y="1065981"/>
                  </a:lnTo>
                  <a:lnTo>
                    <a:pt x="1346587" y="1065981"/>
                  </a:lnTo>
                  <a:lnTo>
                    <a:pt x="1391265" y="1056930"/>
                  </a:lnTo>
                  <a:lnTo>
                    <a:pt x="1430053" y="1031721"/>
                  </a:lnTo>
                  <a:lnTo>
                    <a:pt x="1460631" y="993271"/>
                  </a:lnTo>
                  <a:lnTo>
                    <a:pt x="1480679" y="944498"/>
                  </a:lnTo>
                  <a:lnTo>
                    <a:pt x="1487877" y="888317"/>
                  </a:lnTo>
                  <a:lnTo>
                    <a:pt x="1487877" y="177663"/>
                  </a:lnTo>
                  <a:lnTo>
                    <a:pt x="1480679" y="121538"/>
                  </a:lnTo>
                  <a:lnTo>
                    <a:pt x="1460631" y="72772"/>
                  </a:lnTo>
                  <a:lnTo>
                    <a:pt x="1430053" y="34301"/>
                  </a:lnTo>
                  <a:lnTo>
                    <a:pt x="1391265" y="9065"/>
                  </a:lnTo>
                  <a:lnTo>
                    <a:pt x="1346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13428" y="657296"/>
              <a:ext cx="1488440" cy="1066165"/>
            </a:xfrm>
            <a:custGeom>
              <a:avLst/>
              <a:gdLst/>
              <a:ahLst/>
              <a:cxnLst/>
              <a:rect l="l" t="t" r="r" b="b"/>
              <a:pathLst>
                <a:path w="1488439" h="1066164">
                  <a:moveTo>
                    <a:pt x="0" y="177663"/>
                  </a:moveTo>
                  <a:lnTo>
                    <a:pt x="7198" y="121538"/>
                  </a:lnTo>
                  <a:lnTo>
                    <a:pt x="27245" y="72772"/>
                  </a:lnTo>
                  <a:lnTo>
                    <a:pt x="57823" y="34301"/>
                  </a:lnTo>
                  <a:lnTo>
                    <a:pt x="96611" y="9065"/>
                  </a:lnTo>
                  <a:lnTo>
                    <a:pt x="141290" y="0"/>
                  </a:lnTo>
                  <a:lnTo>
                    <a:pt x="1346587" y="0"/>
                  </a:lnTo>
                  <a:lnTo>
                    <a:pt x="1391265" y="9065"/>
                  </a:lnTo>
                  <a:lnTo>
                    <a:pt x="1430053" y="34301"/>
                  </a:lnTo>
                  <a:lnTo>
                    <a:pt x="1460631" y="72772"/>
                  </a:lnTo>
                  <a:lnTo>
                    <a:pt x="1480679" y="121538"/>
                  </a:lnTo>
                  <a:lnTo>
                    <a:pt x="1487877" y="177663"/>
                  </a:lnTo>
                  <a:lnTo>
                    <a:pt x="1487877" y="888317"/>
                  </a:lnTo>
                  <a:lnTo>
                    <a:pt x="1480679" y="944498"/>
                  </a:lnTo>
                  <a:lnTo>
                    <a:pt x="1460631" y="993271"/>
                  </a:lnTo>
                  <a:lnTo>
                    <a:pt x="1430053" y="1031721"/>
                  </a:lnTo>
                  <a:lnTo>
                    <a:pt x="1391265" y="1056930"/>
                  </a:lnTo>
                  <a:lnTo>
                    <a:pt x="1346587" y="1065981"/>
                  </a:lnTo>
                  <a:lnTo>
                    <a:pt x="141290" y="1065981"/>
                  </a:lnTo>
                  <a:lnTo>
                    <a:pt x="96611" y="1056930"/>
                  </a:lnTo>
                  <a:lnTo>
                    <a:pt x="57823" y="1031721"/>
                  </a:lnTo>
                  <a:lnTo>
                    <a:pt x="27245" y="993271"/>
                  </a:lnTo>
                  <a:lnTo>
                    <a:pt x="7198" y="944498"/>
                  </a:lnTo>
                  <a:lnTo>
                    <a:pt x="0" y="888317"/>
                  </a:lnTo>
                  <a:lnTo>
                    <a:pt x="0" y="177663"/>
                  </a:lnTo>
                  <a:close/>
                </a:path>
              </a:pathLst>
            </a:custGeom>
            <a:ln w="26992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170507" y="726509"/>
            <a:ext cx="1174115" cy="701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95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80" dirty="0">
                <a:latin typeface="Calibri"/>
                <a:cs typeface="Calibri"/>
              </a:rPr>
              <a:t>- </a:t>
            </a:r>
            <a:r>
              <a:rPr sz="1250" spc="-125" dirty="0">
                <a:latin typeface="Calibri"/>
                <a:cs typeface="Calibri"/>
              </a:rPr>
              <a:t>Запись  пациента </a:t>
            </a:r>
            <a:r>
              <a:rPr sz="1250" spc="-114" dirty="0">
                <a:latin typeface="Calibri"/>
                <a:cs typeface="Calibri"/>
              </a:rPr>
              <a:t>к </a:t>
            </a:r>
            <a:r>
              <a:rPr sz="1250" spc="-125" dirty="0">
                <a:latin typeface="Calibri"/>
                <a:cs typeface="Calibri"/>
              </a:rPr>
              <a:t>врачу </a:t>
            </a:r>
            <a:r>
              <a:rPr sz="1250" spc="-120" dirty="0">
                <a:latin typeface="Calibri"/>
                <a:cs typeface="Calibri"/>
              </a:rPr>
              <a:t>в</a:t>
            </a:r>
            <a:endParaRPr sz="12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lang="ru-RU" sz="1250" spc="-150" dirty="0" smtClean="0">
                <a:latin typeface="Calibri"/>
                <a:cs typeface="Calibri"/>
              </a:rPr>
              <a:t>ЕГИЗ</a:t>
            </a:r>
            <a:endParaRPr sz="1250" dirty="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043345" y="3211017"/>
            <a:ext cx="1333500" cy="1430020"/>
            <a:chOff x="3043345" y="3211017"/>
            <a:chExt cx="1333500" cy="1430020"/>
          </a:xfrm>
        </p:grpSpPr>
        <p:sp>
          <p:nvSpPr>
            <p:cNvPr id="58" name="object 58"/>
            <p:cNvSpPr/>
            <p:nvPr/>
          </p:nvSpPr>
          <p:spPr>
            <a:xfrm>
              <a:off x="3056680" y="3224352"/>
              <a:ext cx="1306830" cy="1403350"/>
            </a:xfrm>
            <a:custGeom>
              <a:avLst/>
              <a:gdLst/>
              <a:ahLst/>
              <a:cxnLst/>
              <a:rect l="l" t="t" r="r" b="b"/>
              <a:pathLst>
                <a:path w="1306829" h="1403350">
                  <a:moveTo>
                    <a:pt x="1120175" y="0"/>
                  </a:moveTo>
                  <a:lnTo>
                    <a:pt x="186042" y="0"/>
                  </a:lnTo>
                  <a:lnTo>
                    <a:pt x="143378" y="6177"/>
                  </a:lnTo>
                  <a:lnTo>
                    <a:pt x="104217" y="23773"/>
                  </a:lnTo>
                  <a:lnTo>
                    <a:pt x="69674" y="51385"/>
                  </a:lnTo>
                  <a:lnTo>
                    <a:pt x="40865" y="87610"/>
                  </a:lnTo>
                  <a:lnTo>
                    <a:pt x="18906" y="131046"/>
                  </a:lnTo>
                  <a:lnTo>
                    <a:pt x="4912" y="180288"/>
                  </a:lnTo>
                  <a:lnTo>
                    <a:pt x="0" y="233935"/>
                  </a:lnTo>
                  <a:lnTo>
                    <a:pt x="0" y="1169388"/>
                  </a:lnTo>
                  <a:lnTo>
                    <a:pt x="4912" y="1222981"/>
                  </a:lnTo>
                  <a:lnTo>
                    <a:pt x="18906" y="1272185"/>
                  </a:lnTo>
                  <a:lnTo>
                    <a:pt x="40865" y="1315595"/>
                  </a:lnTo>
                  <a:lnTo>
                    <a:pt x="69674" y="1351805"/>
                  </a:lnTo>
                  <a:lnTo>
                    <a:pt x="104217" y="1379409"/>
                  </a:lnTo>
                  <a:lnTo>
                    <a:pt x="143378" y="1397002"/>
                  </a:lnTo>
                  <a:lnTo>
                    <a:pt x="186042" y="1403179"/>
                  </a:lnTo>
                  <a:lnTo>
                    <a:pt x="1120175" y="1403179"/>
                  </a:lnTo>
                  <a:lnTo>
                    <a:pt x="1162839" y="1397002"/>
                  </a:lnTo>
                  <a:lnTo>
                    <a:pt x="1202000" y="1379409"/>
                  </a:lnTo>
                  <a:lnTo>
                    <a:pt x="1236543" y="1351805"/>
                  </a:lnTo>
                  <a:lnTo>
                    <a:pt x="1265352" y="1315595"/>
                  </a:lnTo>
                  <a:lnTo>
                    <a:pt x="1287312" y="1272185"/>
                  </a:lnTo>
                  <a:lnTo>
                    <a:pt x="1301305" y="1222981"/>
                  </a:lnTo>
                  <a:lnTo>
                    <a:pt x="1306218" y="1169388"/>
                  </a:lnTo>
                  <a:lnTo>
                    <a:pt x="1306218" y="233935"/>
                  </a:lnTo>
                  <a:lnTo>
                    <a:pt x="1301305" y="180288"/>
                  </a:lnTo>
                  <a:lnTo>
                    <a:pt x="1287312" y="131046"/>
                  </a:lnTo>
                  <a:lnTo>
                    <a:pt x="1265352" y="87610"/>
                  </a:lnTo>
                  <a:lnTo>
                    <a:pt x="1236543" y="51385"/>
                  </a:lnTo>
                  <a:lnTo>
                    <a:pt x="1202000" y="23773"/>
                  </a:lnTo>
                  <a:lnTo>
                    <a:pt x="1162839" y="6177"/>
                  </a:lnTo>
                  <a:lnTo>
                    <a:pt x="1120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56680" y="3224352"/>
              <a:ext cx="1306830" cy="1403350"/>
            </a:xfrm>
            <a:custGeom>
              <a:avLst/>
              <a:gdLst/>
              <a:ahLst/>
              <a:cxnLst/>
              <a:rect l="l" t="t" r="r" b="b"/>
              <a:pathLst>
                <a:path w="1306829" h="1403350">
                  <a:moveTo>
                    <a:pt x="0" y="233935"/>
                  </a:moveTo>
                  <a:lnTo>
                    <a:pt x="4912" y="180288"/>
                  </a:lnTo>
                  <a:lnTo>
                    <a:pt x="18906" y="131046"/>
                  </a:lnTo>
                  <a:lnTo>
                    <a:pt x="40865" y="87610"/>
                  </a:lnTo>
                  <a:lnTo>
                    <a:pt x="69674" y="51385"/>
                  </a:lnTo>
                  <a:lnTo>
                    <a:pt x="104217" y="23773"/>
                  </a:lnTo>
                  <a:lnTo>
                    <a:pt x="143378" y="6177"/>
                  </a:lnTo>
                  <a:lnTo>
                    <a:pt x="186042" y="0"/>
                  </a:lnTo>
                  <a:lnTo>
                    <a:pt x="1120175" y="0"/>
                  </a:lnTo>
                  <a:lnTo>
                    <a:pt x="1162839" y="6177"/>
                  </a:lnTo>
                  <a:lnTo>
                    <a:pt x="1202000" y="23773"/>
                  </a:lnTo>
                  <a:lnTo>
                    <a:pt x="1236543" y="51385"/>
                  </a:lnTo>
                  <a:lnTo>
                    <a:pt x="1265352" y="87610"/>
                  </a:lnTo>
                  <a:lnTo>
                    <a:pt x="1287312" y="131046"/>
                  </a:lnTo>
                  <a:lnTo>
                    <a:pt x="1301305" y="180288"/>
                  </a:lnTo>
                  <a:lnTo>
                    <a:pt x="1306218" y="233935"/>
                  </a:lnTo>
                  <a:lnTo>
                    <a:pt x="1306218" y="1169388"/>
                  </a:lnTo>
                  <a:lnTo>
                    <a:pt x="1301305" y="1222981"/>
                  </a:lnTo>
                  <a:lnTo>
                    <a:pt x="1287312" y="1272185"/>
                  </a:lnTo>
                  <a:lnTo>
                    <a:pt x="1265352" y="1315595"/>
                  </a:lnTo>
                  <a:lnTo>
                    <a:pt x="1236543" y="1351805"/>
                  </a:lnTo>
                  <a:lnTo>
                    <a:pt x="1202000" y="1379409"/>
                  </a:lnTo>
                  <a:lnTo>
                    <a:pt x="1162839" y="1397002"/>
                  </a:lnTo>
                  <a:lnTo>
                    <a:pt x="1120175" y="1403179"/>
                  </a:lnTo>
                  <a:lnTo>
                    <a:pt x="186042" y="1403179"/>
                  </a:lnTo>
                  <a:lnTo>
                    <a:pt x="143378" y="1397002"/>
                  </a:lnTo>
                  <a:lnTo>
                    <a:pt x="104217" y="1379409"/>
                  </a:lnTo>
                  <a:lnTo>
                    <a:pt x="69674" y="1351805"/>
                  </a:lnTo>
                  <a:lnTo>
                    <a:pt x="40865" y="1315595"/>
                  </a:lnTo>
                  <a:lnTo>
                    <a:pt x="18906" y="1272185"/>
                  </a:lnTo>
                  <a:lnTo>
                    <a:pt x="4912" y="1222981"/>
                  </a:lnTo>
                  <a:lnTo>
                    <a:pt x="0" y="1169388"/>
                  </a:lnTo>
                  <a:lnTo>
                    <a:pt x="0" y="233935"/>
                  </a:lnTo>
                  <a:close/>
                </a:path>
              </a:pathLst>
            </a:custGeom>
            <a:ln w="2582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245247" y="3305151"/>
            <a:ext cx="929005" cy="11464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17900"/>
              </a:lnSpc>
              <a:spcBef>
                <a:spcPts val="90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80" dirty="0">
                <a:latin typeface="Calibri"/>
                <a:cs typeface="Calibri"/>
              </a:rPr>
              <a:t>-  </a:t>
            </a:r>
            <a:r>
              <a:rPr sz="1250" spc="-125" dirty="0">
                <a:latin typeface="Calibri"/>
                <a:cs typeface="Calibri"/>
              </a:rPr>
              <a:t>Запись </a:t>
            </a:r>
            <a:r>
              <a:rPr sz="1250" spc="-130" dirty="0" err="1">
                <a:latin typeface="Calibri"/>
                <a:cs typeface="Calibri"/>
              </a:rPr>
              <a:t>пациента</a:t>
            </a:r>
            <a:r>
              <a:rPr sz="1250" spc="-130" dirty="0">
                <a:latin typeface="Calibri"/>
                <a:cs typeface="Calibri"/>
              </a:rPr>
              <a:t>  </a:t>
            </a:r>
            <a:r>
              <a:rPr sz="1250" spc="-130" dirty="0" err="1" smtClean="0">
                <a:latin typeface="Calibri"/>
                <a:cs typeface="Calibri"/>
              </a:rPr>
              <a:t>на</a:t>
            </a:r>
            <a:r>
              <a:rPr sz="1250" spc="-130" dirty="0" smtClean="0">
                <a:latin typeface="Calibri"/>
                <a:cs typeface="Calibri"/>
              </a:rPr>
              <a:t> </a:t>
            </a:r>
            <a:r>
              <a:rPr sz="1250" spc="-140" dirty="0" err="1" smtClean="0">
                <a:latin typeface="Calibri"/>
                <a:cs typeface="Calibri"/>
              </a:rPr>
              <a:t>прием</a:t>
            </a:r>
            <a:r>
              <a:rPr sz="1250" spc="-140" dirty="0" smtClean="0">
                <a:latin typeface="Calibri"/>
                <a:cs typeface="Calibri"/>
              </a:rPr>
              <a:t> </a:t>
            </a:r>
            <a:r>
              <a:rPr sz="1250" spc="-120" dirty="0">
                <a:latin typeface="Calibri"/>
                <a:cs typeface="Calibri"/>
              </a:rPr>
              <a:t>в </a:t>
            </a:r>
            <a:r>
              <a:rPr lang="ru-RU" sz="1250" spc="-120" dirty="0" smtClean="0">
                <a:latin typeface="Calibri"/>
                <a:cs typeface="Calibri"/>
              </a:rPr>
              <a:t> ЕГИЗ</a:t>
            </a:r>
            <a:r>
              <a:rPr lang="ru-RU" sz="1250" spc="-130" dirty="0" smtClean="0">
                <a:latin typeface="Calibri"/>
                <a:cs typeface="Calibri"/>
              </a:rPr>
              <a:t> </a:t>
            </a:r>
            <a:r>
              <a:rPr lang="ru-RU" sz="1250" spc="-130" dirty="0" err="1" smtClean="0">
                <a:latin typeface="Calibri"/>
                <a:cs typeface="Calibri"/>
              </a:rPr>
              <a:t>н</a:t>
            </a:r>
            <a:r>
              <a:rPr sz="1250" spc="-130" dirty="0" smtClean="0">
                <a:latin typeface="Calibri"/>
                <a:cs typeface="Calibri"/>
              </a:rPr>
              <a:t>а </a:t>
            </a:r>
            <a:r>
              <a:rPr sz="1250" spc="-130" dirty="0">
                <a:latin typeface="Calibri"/>
                <a:cs typeface="Calibri"/>
              </a:rPr>
              <a:t>текущее  </a:t>
            </a:r>
            <a:r>
              <a:rPr sz="1250" spc="-135" dirty="0">
                <a:latin typeface="Calibri"/>
                <a:cs typeface="Calibri"/>
              </a:rPr>
              <a:t>время</a:t>
            </a:r>
            <a:endParaRPr sz="1250" dirty="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215084" y="5744172"/>
            <a:ext cx="2728595" cy="704215"/>
            <a:chOff x="3215084" y="5744172"/>
            <a:chExt cx="2728595" cy="704215"/>
          </a:xfrm>
        </p:grpSpPr>
        <p:sp>
          <p:nvSpPr>
            <p:cNvPr id="62" name="object 62"/>
            <p:cNvSpPr/>
            <p:nvPr/>
          </p:nvSpPr>
          <p:spPr>
            <a:xfrm>
              <a:off x="3229689" y="5758777"/>
              <a:ext cx="2699385" cy="675005"/>
            </a:xfrm>
            <a:custGeom>
              <a:avLst/>
              <a:gdLst/>
              <a:ahLst/>
              <a:cxnLst/>
              <a:rect l="l" t="t" r="r" b="b"/>
              <a:pathLst>
                <a:path w="2699385" h="675004">
                  <a:moveTo>
                    <a:pt x="2609553" y="0"/>
                  </a:moveTo>
                  <a:lnTo>
                    <a:pt x="89388" y="0"/>
                  </a:lnTo>
                  <a:lnTo>
                    <a:pt x="54595" y="8833"/>
                  </a:lnTo>
                  <a:lnTo>
                    <a:pt x="26182" y="32923"/>
                  </a:lnTo>
                  <a:lnTo>
                    <a:pt x="7024" y="68655"/>
                  </a:lnTo>
                  <a:lnTo>
                    <a:pt x="0" y="112413"/>
                  </a:lnTo>
                  <a:lnTo>
                    <a:pt x="0" y="561996"/>
                  </a:lnTo>
                  <a:lnTo>
                    <a:pt x="7024" y="605752"/>
                  </a:lnTo>
                  <a:lnTo>
                    <a:pt x="26182" y="641479"/>
                  </a:lnTo>
                  <a:lnTo>
                    <a:pt x="54595" y="665564"/>
                  </a:lnTo>
                  <a:lnTo>
                    <a:pt x="89388" y="674396"/>
                  </a:lnTo>
                  <a:lnTo>
                    <a:pt x="2609553" y="674396"/>
                  </a:lnTo>
                  <a:lnTo>
                    <a:pt x="2644345" y="665564"/>
                  </a:lnTo>
                  <a:lnTo>
                    <a:pt x="2672758" y="641479"/>
                  </a:lnTo>
                  <a:lnTo>
                    <a:pt x="2691916" y="605752"/>
                  </a:lnTo>
                  <a:lnTo>
                    <a:pt x="2698941" y="561996"/>
                  </a:lnTo>
                  <a:lnTo>
                    <a:pt x="2698941" y="112413"/>
                  </a:lnTo>
                  <a:lnTo>
                    <a:pt x="2691916" y="68655"/>
                  </a:lnTo>
                  <a:lnTo>
                    <a:pt x="2672758" y="32923"/>
                  </a:lnTo>
                  <a:lnTo>
                    <a:pt x="2644345" y="8833"/>
                  </a:lnTo>
                  <a:lnTo>
                    <a:pt x="2609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29689" y="5758777"/>
              <a:ext cx="2699385" cy="675005"/>
            </a:xfrm>
            <a:custGeom>
              <a:avLst/>
              <a:gdLst/>
              <a:ahLst/>
              <a:cxnLst/>
              <a:rect l="l" t="t" r="r" b="b"/>
              <a:pathLst>
                <a:path w="2699385" h="675004">
                  <a:moveTo>
                    <a:pt x="0" y="112413"/>
                  </a:moveTo>
                  <a:lnTo>
                    <a:pt x="7024" y="68655"/>
                  </a:lnTo>
                  <a:lnTo>
                    <a:pt x="26182" y="32923"/>
                  </a:lnTo>
                  <a:lnTo>
                    <a:pt x="54595" y="8833"/>
                  </a:lnTo>
                  <a:lnTo>
                    <a:pt x="89388" y="0"/>
                  </a:lnTo>
                  <a:lnTo>
                    <a:pt x="2609553" y="0"/>
                  </a:lnTo>
                  <a:lnTo>
                    <a:pt x="2644345" y="8833"/>
                  </a:lnTo>
                  <a:lnTo>
                    <a:pt x="2672758" y="32923"/>
                  </a:lnTo>
                  <a:lnTo>
                    <a:pt x="2691916" y="68655"/>
                  </a:lnTo>
                  <a:lnTo>
                    <a:pt x="2698941" y="112413"/>
                  </a:lnTo>
                  <a:lnTo>
                    <a:pt x="2698941" y="561996"/>
                  </a:lnTo>
                  <a:lnTo>
                    <a:pt x="2691916" y="605752"/>
                  </a:lnTo>
                  <a:lnTo>
                    <a:pt x="2672758" y="641479"/>
                  </a:lnTo>
                  <a:lnTo>
                    <a:pt x="2644345" y="665564"/>
                  </a:lnTo>
                  <a:lnTo>
                    <a:pt x="2609553" y="674396"/>
                  </a:lnTo>
                  <a:lnTo>
                    <a:pt x="89388" y="674396"/>
                  </a:lnTo>
                  <a:lnTo>
                    <a:pt x="54595" y="665564"/>
                  </a:lnTo>
                  <a:lnTo>
                    <a:pt x="26182" y="641479"/>
                  </a:lnTo>
                  <a:lnTo>
                    <a:pt x="7024" y="605752"/>
                  </a:lnTo>
                  <a:lnTo>
                    <a:pt x="0" y="561996"/>
                  </a:lnTo>
                  <a:lnTo>
                    <a:pt x="0" y="112413"/>
                  </a:lnTo>
                  <a:close/>
                </a:path>
              </a:pathLst>
            </a:custGeom>
            <a:ln w="2865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386423" y="5803248"/>
            <a:ext cx="238633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7040" marR="5080" indent="-434975">
              <a:lnSpc>
                <a:spcPct val="118800"/>
              </a:lnSpc>
              <a:spcBef>
                <a:spcPts val="95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125" dirty="0">
                <a:latin typeface="Calibri"/>
                <a:cs typeface="Calibri"/>
              </a:rPr>
              <a:t>– </a:t>
            </a:r>
            <a:r>
              <a:rPr sz="1250" spc="-114" dirty="0">
                <a:latin typeface="Calibri"/>
                <a:cs typeface="Calibri"/>
              </a:rPr>
              <a:t>ответ </a:t>
            </a:r>
            <a:r>
              <a:rPr sz="1250" spc="-130" dirty="0">
                <a:latin typeface="Calibri"/>
                <a:cs typeface="Calibri"/>
              </a:rPr>
              <a:t>на </a:t>
            </a:r>
            <a:r>
              <a:rPr sz="1250" spc="-135" dirty="0">
                <a:latin typeface="Calibri"/>
                <a:cs typeface="Calibri"/>
              </a:rPr>
              <a:t>телефонный </a:t>
            </a:r>
            <a:r>
              <a:rPr sz="1250" spc="-120" dirty="0">
                <a:latin typeface="Calibri"/>
                <a:cs typeface="Calibri"/>
              </a:rPr>
              <a:t>звонок,  </a:t>
            </a:r>
            <a:r>
              <a:rPr sz="1250" spc="-140" dirty="0">
                <a:latin typeface="Calibri"/>
                <a:cs typeface="Calibri"/>
              </a:rPr>
              <a:t>информирование</a:t>
            </a:r>
            <a:r>
              <a:rPr sz="1250" spc="-60" dirty="0">
                <a:latin typeface="Calibri"/>
                <a:cs typeface="Calibri"/>
              </a:rPr>
              <a:t> </a:t>
            </a:r>
            <a:r>
              <a:rPr sz="1250" spc="-130" dirty="0">
                <a:latin typeface="Calibri"/>
                <a:cs typeface="Calibri"/>
              </a:rPr>
              <a:t>пациента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52012" y="643643"/>
            <a:ext cx="1368425" cy="1093470"/>
            <a:chOff x="4652012" y="643643"/>
            <a:chExt cx="1368425" cy="1093470"/>
          </a:xfrm>
        </p:grpSpPr>
        <p:sp>
          <p:nvSpPr>
            <p:cNvPr id="66" name="object 66"/>
            <p:cNvSpPr/>
            <p:nvPr/>
          </p:nvSpPr>
          <p:spPr>
            <a:xfrm>
              <a:off x="4665664" y="657296"/>
              <a:ext cx="1341120" cy="1066165"/>
            </a:xfrm>
            <a:custGeom>
              <a:avLst/>
              <a:gdLst/>
              <a:ahLst/>
              <a:cxnLst/>
              <a:rect l="l" t="t" r="r" b="b"/>
              <a:pathLst>
                <a:path w="1341120" h="1066164">
                  <a:moveTo>
                    <a:pt x="1199529" y="0"/>
                  </a:moveTo>
                  <a:lnTo>
                    <a:pt x="141290" y="0"/>
                  </a:lnTo>
                  <a:lnTo>
                    <a:pt x="96611" y="9065"/>
                  </a:lnTo>
                  <a:lnTo>
                    <a:pt x="57823" y="34301"/>
                  </a:lnTo>
                  <a:lnTo>
                    <a:pt x="27245" y="72772"/>
                  </a:lnTo>
                  <a:lnTo>
                    <a:pt x="7198" y="121538"/>
                  </a:lnTo>
                  <a:lnTo>
                    <a:pt x="0" y="177663"/>
                  </a:lnTo>
                  <a:lnTo>
                    <a:pt x="0" y="888317"/>
                  </a:lnTo>
                  <a:lnTo>
                    <a:pt x="7198" y="944498"/>
                  </a:lnTo>
                  <a:lnTo>
                    <a:pt x="27245" y="993271"/>
                  </a:lnTo>
                  <a:lnTo>
                    <a:pt x="57823" y="1031721"/>
                  </a:lnTo>
                  <a:lnTo>
                    <a:pt x="96611" y="1056930"/>
                  </a:lnTo>
                  <a:lnTo>
                    <a:pt x="141290" y="1065981"/>
                  </a:lnTo>
                  <a:lnTo>
                    <a:pt x="1199529" y="1065981"/>
                  </a:lnTo>
                  <a:lnTo>
                    <a:pt x="1244208" y="1056930"/>
                  </a:lnTo>
                  <a:lnTo>
                    <a:pt x="1282996" y="1031721"/>
                  </a:lnTo>
                  <a:lnTo>
                    <a:pt x="1313574" y="993271"/>
                  </a:lnTo>
                  <a:lnTo>
                    <a:pt x="1333621" y="944498"/>
                  </a:lnTo>
                  <a:lnTo>
                    <a:pt x="1340820" y="888317"/>
                  </a:lnTo>
                  <a:lnTo>
                    <a:pt x="1340820" y="177663"/>
                  </a:lnTo>
                  <a:lnTo>
                    <a:pt x="1333621" y="121538"/>
                  </a:lnTo>
                  <a:lnTo>
                    <a:pt x="1313574" y="72772"/>
                  </a:lnTo>
                  <a:lnTo>
                    <a:pt x="1282996" y="34301"/>
                  </a:lnTo>
                  <a:lnTo>
                    <a:pt x="1244208" y="9065"/>
                  </a:lnTo>
                  <a:lnTo>
                    <a:pt x="1199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65664" y="657296"/>
              <a:ext cx="1341120" cy="1066165"/>
            </a:xfrm>
            <a:custGeom>
              <a:avLst/>
              <a:gdLst/>
              <a:ahLst/>
              <a:cxnLst/>
              <a:rect l="l" t="t" r="r" b="b"/>
              <a:pathLst>
                <a:path w="1341120" h="1066164">
                  <a:moveTo>
                    <a:pt x="0" y="177663"/>
                  </a:moveTo>
                  <a:lnTo>
                    <a:pt x="7198" y="121538"/>
                  </a:lnTo>
                  <a:lnTo>
                    <a:pt x="27245" y="72772"/>
                  </a:lnTo>
                  <a:lnTo>
                    <a:pt x="57823" y="34301"/>
                  </a:lnTo>
                  <a:lnTo>
                    <a:pt x="96611" y="9065"/>
                  </a:lnTo>
                  <a:lnTo>
                    <a:pt x="141290" y="0"/>
                  </a:lnTo>
                  <a:lnTo>
                    <a:pt x="1199529" y="0"/>
                  </a:lnTo>
                  <a:lnTo>
                    <a:pt x="1244208" y="9065"/>
                  </a:lnTo>
                  <a:lnTo>
                    <a:pt x="1282996" y="34301"/>
                  </a:lnTo>
                  <a:lnTo>
                    <a:pt x="1313574" y="72772"/>
                  </a:lnTo>
                  <a:lnTo>
                    <a:pt x="1333621" y="121538"/>
                  </a:lnTo>
                  <a:lnTo>
                    <a:pt x="1340820" y="177663"/>
                  </a:lnTo>
                  <a:lnTo>
                    <a:pt x="1340820" y="888317"/>
                  </a:lnTo>
                  <a:lnTo>
                    <a:pt x="1333621" y="944498"/>
                  </a:lnTo>
                  <a:lnTo>
                    <a:pt x="1313574" y="993271"/>
                  </a:lnTo>
                  <a:lnTo>
                    <a:pt x="1282996" y="1031721"/>
                  </a:lnTo>
                  <a:lnTo>
                    <a:pt x="1244208" y="1056930"/>
                  </a:lnTo>
                  <a:lnTo>
                    <a:pt x="1199529" y="1065981"/>
                  </a:lnTo>
                  <a:lnTo>
                    <a:pt x="141290" y="1065981"/>
                  </a:lnTo>
                  <a:lnTo>
                    <a:pt x="96611" y="1056930"/>
                  </a:lnTo>
                  <a:lnTo>
                    <a:pt x="57823" y="1031721"/>
                  </a:lnTo>
                  <a:lnTo>
                    <a:pt x="27245" y="993271"/>
                  </a:lnTo>
                  <a:lnTo>
                    <a:pt x="7198" y="944498"/>
                  </a:lnTo>
                  <a:lnTo>
                    <a:pt x="0" y="888317"/>
                  </a:lnTo>
                  <a:lnTo>
                    <a:pt x="0" y="177663"/>
                  </a:lnTo>
                  <a:close/>
                </a:path>
              </a:pathLst>
            </a:custGeom>
            <a:ln w="2670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885719" y="721288"/>
            <a:ext cx="903605" cy="923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70">
              <a:lnSpc>
                <a:spcPct val="117900"/>
              </a:lnSpc>
              <a:spcBef>
                <a:spcPts val="95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80" dirty="0">
                <a:latin typeface="Calibri"/>
                <a:cs typeface="Calibri"/>
              </a:rPr>
              <a:t>-  </a:t>
            </a:r>
            <a:r>
              <a:rPr sz="1250" spc="-135" dirty="0">
                <a:latin typeface="Calibri"/>
                <a:cs typeface="Calibri"/>
              </a:rPr>
              <a:t>подбор </a:t>
            </a:r>
            <a:r>
              <a:rPr sz="1250" spc="-130" dirty="0">
                <a:latin typeface="Calibri"/>
                <a:cs typeface="Calibri"/>
              </a:rPr>
              <a:t>карты </a:t>
            </a:r>
            <a:r>
              <a:rPr sz="1250" spc="-135" dirty="0">
                <a:latin typeface="Calibri"/>
                <a:cs typeface="Calibri"/>
              </a:rPr>
              <a:t>и  </a:t>
            </a:r>
            <a:r>
              <a:rPr sz="1250" spc="-120" dirty="0">
                <a:latin typeface="Calibri"/>
                <a:cs typeface="Calibri"/>
              </a:rPr>
              <a:t>доставка </a:t>
            </a:r>
            <a:r>
              <a:rPr sz="1250" spc="-125" dirty="0">
                <a:latin typeface="Calibri"/>
                <a:cs typeface="Calibri"/>
              </a:rPr>
              <a:t>ее </a:t>
            </a:r>
            <a:r>
              <a:rPr sz="1250" spc="-120" dirty="0">
                <a:latin typeface="Calibri"/>
                <a:cs typeface="Calibri"/>
              </a:rPr>
              <a:t>в  </a:t>
            </a:r>
            <a:r>
              <a:rPr sz="1250" spc="-125" dirty="0">
                <a:latin typeface="Calibri"/>
                <a:cs typeface="Calibri"/>
              </a:rPr>
              <a:t>кабинет</a:t>
            </a:r>
            <a:r>
              <a:rPr sz="1250" spc="-135" dirty="0">
                <a:latin typeface="Calibri"/>
                <a:cs typeface="Calibri"/>
              </a:rPr>
              <a:t> приема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08850" y="5624839"/>
            <a:ext cx="2329815" cy="844550"/>
            <a:chOff x="308850" y="5624839"/>
            <a:chExt cx="2329815" cy="844550"/>
          </a:xfrm>
        </p:grpSpPr>
        <p:sp>
          <p:nvSpPr>
            <p:cNvPr id="70" name="object 70"/>
            <p:cNvSpPr/>
            <p:nvPr/>
          </p:nvSpPr>
          <p:spPr>
            <a:xfrm>
              <a:off x="323137" y="5639126"/>
              <a:ext cx="2301240" cy="815975"/>
            </a:xfrm>
            <a:custGeom>
              <a:avLst/>
              <a:gdLst/>
              <a:ahLst/>
              <a:cxnLst/>
              <a:rect l="l" t="t" r="r" b="b"/>
              <a:pathLst>
                <a:path w="2301240" h="815975">
                  <a:moveTo>
                    <a:pt x="2192831" y="0"/>
                  </a:moveTo>
                  <a:lnTo>
                    <a:pt x="108130" y="0"/>
                  </a:lnTo>
                  <a:lnTo>
                    <a:pt x="66041" y="10686"/>
                  </a:lnTo>
                  <a:lnTo>
                    <a:pt x="31671" y="39829"/>
                  </a:lnTo>
                  <a:lnTo>
                    <a:pt x="8497" y="83052"/>
                  </a:lnTo>
                  <a:lnTo>
                    <a:pt x="0" y="135981"/>
                  </a:lnTo>
                  <a:lnTo>
                    <a:pt x="0" y="679834"/>
                  </a:lnTo>
                  <a:lnTo>
                    <a:pt x="8497" y="732761"/>
                  </a:lnTo>
                  <a:lnTo>
                    <a:pt x="31671" y="775979"/>
                  </a:lnTo>
                  <a:lnTo>
                    <a:pt x="66041" y="805117"/>
                  </a:lnTo>
                  <a:lnTo>
                    <a:pt x="108130" y="815801"/>
                  </a:lnTo>
                  <a:lnTo>
                    <a:pt x="2192831" y="815801"/>
                  </a:lnTo>
                  <a:lnTo>
                    <a:pt x="2234941" y="805117"/>
                  </a:lnTo>
                  <a:lnTo>
                    <a:pt x="2269330" y="775979"/>
                  </a:lnTo>
                  <a:lnTo>
                    <a:pt x="2292517" y="732761"/>
                  </a:lnTo>
                  <a:lnTo>
                    <a:pt x="2301020" y="679834"/>
                  </a:lnTo>
                  <a:lnTo>
                    <a:pt x="2301020" y="135981"/>
                  </a:lnTo>
                  <a:lnTo>
                    <a:pt x="2292517" y="83052"/>
                  </a:lnTo>
                  <a:lnTo>
                    <a:pt x="2269330" y="39829"/>
                  </a:lnTo>
                  <a:lnTo>
                    <a:pt x="2234941" y="10686"/>
                  </a:lnTo>
                  <a:lnTo>
                    <a:pt x="21928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3137" y="5639126"/>
              <a:ext cx="2301240" cy="815975"/>
            </a:xfrm>
            <a:custGeom>
              <a:avLst/>
              <a:gdLst/>
              <a:ahLst/>
              <a:cxnLst/>
              <a:rect l="l" t="t" r="r" b="b"/>
              <a:pathLst>
                <a:path w="2301240" h="815975">
                  <a:moveTo>
                    <a:pt x="0" y="135981"/>
                  </a:moveTo>
                  <a:lnTo>
                    <a:pt x="8497" y="83052"/>
                  </a:lnTo>
                  <a:lnTo>
                    <a:pt x="31671" y="39829"/>
                  </a:lnTo>
                  <a:lnTo>
                    <a:pt x="66041" y="10686"/>
                  </a:lnTo>
                  <a:lnTo>
                    <a:pt x="108130" y="0"/>
                  </a:lnTo>
                  <a:lnTo>
                    <a:pt x="2192831" y="0"/>
                  </a:lnTo>
                  <a:lnTo>
                    <a:pt x="2234941" y="10686"/>
                  </a:lnTo>
                  <a:lnTo>
                    <a:pt x="2269330" y="39829"/>
                  </a:lnTo>
                  <a:lnTo>
                    <a:pt x="2292517" y="83052"/>
                  </a:lnTo>
                  <a:lnTo>
                    <a:pt x="2301020" y="135981"/>
                  </a:lnTo>
                  <a:lnTo>
                    <a:pt x="2301020" y="679834"/>
                  </a:lnTo>
                  <a:lnTo>
                    <a:pt x="2292517" y="732761"/>
                  </a:lnTo>
                  <a:lnTo>
                    <a:pt x="2269330" y="775979"/>
                  </a:lnTo>
                  <a:lnTo>
                    <a:pt x="2234941" y="805117"/>
                  </a:lnTo>
                  <a:lnTo>
                    <a:pt x="2192831" y="815801"/>
                  </a:lnTo>
                  <a:lnTo>
                    <a:pt x="108130" y="815801"/>
                  </a:lnTo>
                  <a:lnTo>
                    <a:pt x="66041" y="805117"/>
                  </a:lnTo>
                  <a:lnTo>
                    <a:pt x="31671" y="775979"/>
                  </a:lnTo>
                  <a:lnTo>
                    <a:pt x="8497" y="732761"/>
                  </a:lnTo>
                  <a:lnTo>
                    <a:pt x="0" y="679834"/>
                  </a:lnTo>
                  <a:lnTo>
                    <a:pt x="0" y="135981"/>
                  </a:lnTo>
                  <a:close/>
                </a:path>
              </a:pathLst>
            </a:custGeom>
            <a:ln w="2834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14242" y="5691864"/>
            <a:ext cx="1920239" cy="701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905" algn="ctr">
              <a:lnSpc>
                <a:spcPct val="118300"/>
              </a:lnSpc>
              <a:spcBef>
                <a:spcPts val="90"/>
              </a:spcBef>
            </a:pPr>
            <a:r>
              <a:rPr sz="1250" spc="-135" dirty="0">
                <a:latin typeface="Calibri"/>
                <a:cs typeface="Calibri"/>
              </a:rPr>
              <a:t>Пациент </a:t>
            </a:r>
            <a:r>
              <a:rPr sz="1250" spc="-125" dirty="0">
                <a:latin typeface="Calibri"/>
                <a:cs typeface="Calibri"/>
              </a:rPr>
              <a:t>– звонит </a:t>
            </a:r>
            <a:r>
              <a:rPr sz="1250" spc="-135" dirty="0">
                <a:latin typeface="Calibri"/>
                <a:cs typeface="Calibri"/>
              </a:rPr>
              <a:t>по </a:t>
            </a:r>
            <a:r>
              <a:rPr sz="1250" spc="-130" dirty="0">
                <a:latin typeface="Calibri"/>
                <a:cs typeface="Calibri"/>
              </a:rPr>
              <a:t>телефону  </a:t>
            </a:r>
            <a:r>
              <a:rPr sz="1250" spc="-125" dirty="0">
                <a:latin typeface="Calibri"/>
                <a:cs typeface="Calibri"/>
              </a:rPr>
              <a:t>(справочная </a:t>
            </a:r>
            <a:r>
              <a:rPr sz="1250" spc="-135" dirty="0">
                <a:latin typeface="Calibri"/>
                <a:cs typeface="Calibri"/>
              </a:rPr>
              <a:t>информация, </a:t>
            </a:r>
            <a:r>
              <a:rPr sz="1250" spc="-120" dirty="0">
                <a:latin typeface="Calibri"/>
                <a:cs typeface="Calibri"/>
              </a:rPr>
              <a:t>запись </a:t>
            </a:r>
            <a:r>
              <a:rPr sz="1250" spc="-114" dirty="0">
                <a:latin typeface="Calibri"/>
                <a:cs typeface="Calibri"/>
              </a:rPr>
              <a:t>к  врачу)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528207" y="2850795"/>
            <a:ext cx="2330450" cy="736600"/>
            <a:chOff x="6528207" y="2850795"/>
            <a:chExt cx="2330450" cy="736600"/>
          </a:xfrm>
        </p:grpSpPr>
        <p:sp>
          <p:nvSpPr>
            <p:cNvPr id="74" name="object 74"/>
            <p:cNvSpPr/>
            <p:nvPr/>
          </p:nvSpPr>
          <p:spPr>
            <a:xfrm>
              <a:off x="6542812" y="2865400"/>
              <a:ext cx="2301240" cy="707390"/>
            </a:xfrm>
            <a:custGeom>
              <a:avLst/>
              <a:gdLst/>
              <a:ahLst/>
              <a:cxnLst/>
              <a:rect l="l" t="t" r="r" b="b"/>
              <a:pathLst>
                <a:path w="2301240" h="707389">
                  <a:moveTo>
                    <a:pt x="2207249" y="0"/>
                  </a:moveTo>
                  <a:lnTo>
                    <a:pt x="93770" y="0"/>
                  </a:lnTo>
                  <a:lnTo>
                    <a:pt x="57271" y="9266"/>
                  </a:lnTo>
                  <a:lnTo>
                    <a:pt x="27465" y="34535"/>
                  </a:lnTo>
                  <a:lnTo>
                    <a:pt x="7369" y="72014"/>
                  </a:lnTo>
                  <a:lnTo>
                    <a:pt x="0" y="117910"/>
                  </a:lnTo>
                  <a:lnTo>
                    <a:pt x="0" y="589262"/>
                  </a:lnTo>
                  <a:lnTo>
                    <a:pt x="7369" y="635074"/>
                  </a:lnTo>
                  <a:lnTo>
                    <a:pt x="27465" y="672510"/>
                  </a:lnTo>
                  <a:lnTo>
                    <a:pt x="57271" y="697764"/>
                  </a:lnTo>
                  <a:lnTo>
                    <a:pt x="93770" y="707028"/>
                  </a:lnTo>
                  <a:lnTo>
                    <a:pt x="2207249" y="707028"/>
                  </a:lnTo>
                  <a:lnTo>
                    <a:pt x="2243748" y="697764"/>
                  </a:lnTo>
                  <a:lnTo>
                    <a:pt x="2273555" y="672510"/>
                  </a:lnTo>
                  <a:lnTo>
                    <a:pt x="2293651" y="635074"/>
                  </a:lnTo>
                  <a:lnTo>
                    <a:pt x="2301020" y="589262"/>
                  </a:lnTo>
                  <a:lnTo>
                    <a:pt x="2301020" y="117910"/>
                  </a:lnTo>
                  <a:lnTo>
                    <a:pt x="2293651" y="72014"/>
                  </a:lnTo>
                  <a:lnTo>
                    <a:pt x="2273555" y="34535"/>
                  </a:lnTo>
                  <a:lnTo>
                    <a:pt x="2243748" y="9266"/>
                  </a:lnTo>
                  <a:lnTo>
                    <a:pt x="2207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42812" y="2865400"/>
              <a:ext cx="2301240" cy="707390"/>
            </a:xfrm>
            <a:custGeom>
              <a:avLst/>
              <a:gdLst/>
              <a:ahLst/>
              <a:cxnLst/>
              <a:rect l="l" t="t" r="r" b="b"/>
              <a:pathLst>
                <a:path w="2301240" h="707389">
                  <a:moveTo>
                    <a:pt x="0" y="117910"/>
                  </a:moveTo>
                  <a:lnTo>
                    <a:pt x="7369" y="72014"/>
                  </a:lnTo>
                  <a:lnTo>
                    <a:pt x="27465" y="34535"/>
                  </a:lnTo>
                  <a:lnTo>
                    <a:pt x="57271" y="9266"/>
                  </a:lnTo>
                  <a:lnTo>
                    <a:pt x="93770" y="0"/>
                  </a:lnTo>
                  <a:lnTo>
                    <a:pt x="2207249" y="0"/>
                  </a:lnTo>
                  <a:lnTo>
                    <a:pt x="2243748" y="9266"/>
                  </a:lnTo>
                  <a:lnTo>
                    <a:pt x="2273555" y="34535"/>
                  </a:lnTo>
                  <a:lnTo>
                    <a:pt x="2293651" y="72014"/>
                  </a:lnTo>
                  <a:lnTo>
                    <a:pt x="2301020" y="117910"/>
                  </a:lnTo>
                  <a:lnTo>
                    <a:pt x="2301020" y="589262"/>
                  </a:lnTo>
                  <a:lnTo>
                    <a:pt x="2293651" y="635074"/>
                  </a:lnTo>
                  <a:lnTo>
                    <a:pt x="2273555" y="672510"/>
                  </a:lnTo>
                  <a:lnTo>
                    <a:pt x="2243748" y="697764"/>
                  </a:lnTo>
                  <a:lnTo>
                    <a:pt x="2207249" y="707028"/>
                  </a:lnTo>
                  <a:lnTo>
                    <a:pt x="93770" y="707028"/>
                  </a:lnTo>
                  <a:lnTo>
                    <a:pt x="57271" y="697764"/>
                  </a:lnTo>
                  <a:lnTo>
                    <a:pt x="27465" y="672510"/>
                  </a:lnTo>
                  <a:lnTo>
                    <a:pt x="7369" y="635074"/>
                  </a:lnTo>
                  <a:lnTo>
                    <a:pt x="0" y="589262"/>
                  </a:lnTo>
                  <a:lnTo>
                    <a:pt x="0" y="117910"/>
                  </a:lnTo>
                  <a:close/>
                </a:path>
              </a:pathLst>
            </a:custGeom>
            <a:ln w="2849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870479" y="3015135"/>
            <a:ext cx="164846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spc="-130" dirty="0">
                <a:latin typeface="Calibri"/>
                <a:cs typeface="Calibri"/>
              </a:rPr>
              <a:t>Кабинет </a:t>
            </a:r>
            <a:r>
              <a:rPr sz="1250" spc="-140" dirty="0">
                <a:latin typeface="Calibri"/>
                <a:cs typeface="Calibri"/>
              </a:rPr>
              <a:t>неотложной</a:t>
            </a:r>
            <a:r>
              <a:rPr sz="1250" spc="-135" dirty="0">
                <a:latin typeface="Calibri"/>
                <a:cs typeface="Calibri"/>
              </a:rPr>
              <a:t> </a:t>
            </a:r>
            <a:r>
              <a:rPr sz="1250" spc="-155" dirty="0">
                <a:latin typeface="Calibri"/>
                <a:cs typeface="Calibri"/>
              </a:rPr>
              <a:t>помощи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652329" y="3210292"/>
            <a:ext cx="1367790" cy="1430020"/>
            <a:chOff x="4652329" y="3210292"/>
            <a:chExt cx="1367790" cy="1430020"/>
          </a:xfrm>
        </p:grpSpPr>
        <p:sp>
          <p:nvSpPr>
            <p:cNvPr id="78" name="object 78"/>
            <p:cNvSpPr/>
            <p:nvPr/>
          </p:nvSpPr>
          <p:spPr>
            <a:xfrm>
              <a:off x="4665664" y="3223627"/>
              <a:ext cx="1341120" cy="1403350"/>
            </a:xfrm>
            <a:custGeom>
              <a:avLst/>
              <a:gdLst/>
              <a:ahLst/>
              <a:cxnLst/>
              <a:rect l="l" t="t" r="r" b="b"/>
              <a:pathLst>
                <a:path w="1341120" h="1403350">
                  <a:moveTo>
                    <a:pt x="1154777" y="0"/>
                  </a:moveTo>
                  <a:lnTo>
                    <a:pt x="186042" y="0"/>
                  </a:lnTo>
                  <a:lnTo>
                    <a:pt x="143378" y="6177"/>
                  </a:lnTo>
                  <a:lnTo>
                    <a:pt x="104217" y="23773"/>
                  </a:lnTo>
                  <a:lnTo>
                    <a:pt x="69674" y="51385"/>
                  </a:lnTo>
                  <a:lnTo>
                    <a:pt x="40865" y="87610"/>
                  </a:lnTo>
                  <a:lnTo>
                    <a:pt x="18906" y="131046"/>
                  </a:lnTo>
                  <a:lnTo>
                    <a:pt x="4912" y="180288"/>
                  </a:lnTo>
                  <a:lnTo>
                    <a:pt x="0" y="233935"/>
                  </a:lnTo>
                  <a:lnTo>
                    <a:pt x="0" y="1169388"/>
                  </a:lnTo>
                  <a:lnTo>
                    <a:pt x="4912" y="1222981"/>
                  </a:lnTo>
                  <a:lnTo>
                    <a:pt x="18906" y="1272185"/>
                  </a:lnTo>
                  <a:lnTo>
                    <a:pt x="40865" y="1315595"/>
                  </a:lnTo>
                  <a:lnTo>
                    <a:pt x="69674" y="1351805"/>
                  </a:lnTo>
                  <a:lnTo>
                    <a:pt x="104217" y="1379409"/>
                  </a:lnTo>
                  <a:lnTo>
                    <a:pt x="143378" y="1397002"/>
                  </a:lnTo>
                  <a:lnTo>
                    <a:pt x="186042" y="1403179"/>
                  </a:lnTo>
                  <a:lnTo>
                    <a:pt x="1154777" y="1403179"/>
                  </a:lnTo>
                  <a:lnTo>
                    <a:pt x="1197441" y="1397002"/>
                  </a:lnTo>
                  <a:lnTo>
                    <a:pt x="1236602" y="1379409"/>
                  </a:lnTo>
                  <a:lnTo>
                    <a:pt x="1271145" y="1351805"/>
                  </a:lnTo>
                  <a:lnTo>
                    <a:pt x="1299954" y="1315595"/>
                  </a:lnTo>
                  <a:lnTo>
                    <a:pt x="1321913" y="1272185"/>
                  </a:lnTo>
                  <a:lnTo>
                    <a:pt x="1335907" y="1222981"/>
                  </a:lnTo>
                  <a:lnTo>
                    <a:pt x="1340820" y="1169388"/>
                  </a:lnTo>
                  <a:lnTo>
                    <a:pt x="1340820" y="233935"/>
                  </a:lnTo>
                  <a:lnTo>
                    <a:pt x="1335907" y="180288"/>
                  </a:lnTo>
                  <a:lnTo>
                    <a:pt x="1321913" y="131046"/>
                  </a:lnTo>
                  <a:lnTo>
                    <a:pt x="1299954" y="87610"/>
                  </a:lnTo>
                  <a:lnTo>
                    <a:pt x="1271145" y="51385"/>
                  </a:lnTo>
                  <a:lnTo>
                    <a:pt x="1236602" y="23773"/>
                  </a:lnTo>
                  <a:lnTo>
                    <a:pt x="1197441" y="6177"/>
                  </a:lnTo>
                  <a:lnTo>
                    <a:pt x="1154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65664" y="3223627"/>
              <a:ext cx="1341120" cy="1403350"/>
            </a:xfrm>
            <a:custGeom>
              <a:avLst/>
              <a:gdLst/>
              <a:ahLst/>
              <a:cxnLst/>
              <a:rect l="l" t="t" r="r" b="b"/>
              <a:pathLst>
                <a:path w="1341120" h="1403350">
                  <a:moveTo>
                    <a:pt x="0" y="233935"/>
                  </a:moveTo>
                  <a:lnTo>
                    <a:pt x="4912" y="180288"/>
                  </a:lnTo>
                  <a:lnTo>
                    <a:pt x="18906" y="131046"/>
                  </a:lnTo>
                  <a:lnTo>
                    <a:pt x="40865" y="87610"/>
                  </a:lnTo>
                  <a:lnTo>
                    <a:pt x="69674" y="51385"/>
                  </a:lnTo>
                  <a:lnTo>
                    <a:pt x="104217" y="23773"/>
                  </a:lnTo>
                  <a:lnTo>
                    <a:pt x="143378" y="6177"/>
                  </a:lnTo>
                  <a:lnTo>
                    <a:pt x="186042" y="0"/>
                  </a:lnTo>
                  <a:lnTo>
                    <a:pt x="1154777" y="0"/>
                  </a:lnTo>
                  <a:lnTo>
                    <a:pt x="1197441" y="6177"/>
                  </a:lnTo>
                  <a:lnTo>
                    <a:pt x="1236602" y="23773"/>
                  </a:lnTo>
                  <a:lnTo>
                    <a:pt x="1271145" y="51385"/>
                  </a:lnTo>
                  <a:lnTo>
                    <a:pt x="1299954" y="87610"/>
                  </a:lnTo>
                  <a:lnTo>
                    <a:pt x="1321913" y="131046"/>
                  </a:lnTo>
                  <a:lnTo>
                    <a:pt x="1335907" y="180288"/>
                  </a:lnTo>
                  <a:lnTo>
                    <a:pt x="1340820" y="233935"/>
                  </a:lnTo>
                  <a:lnTo>
                    <a:pt x="1340820" y="1169388"/>
                  </a:lnTo>
                  <a:lnTo>
                    <a:pt x="1335907" y="1222981"/>
                  </a:lnTo>
                  <a:lnTo>
                    <a:pt x="1321913" y="1272185"/>
                  </a:lnTo>
                  <a:lnTo>
                    <a:pt x="1299954" y="1315595"/>
                  </a:lnTo>
                  <a:lnTo>
                    <a:pt x="1271145" y="1351805"/>
                  </a:lnTo>
                  <a:lnTo>
                    <a:pt x="1236602" y="1379409"/>
                  </a:lnTo>
                  <a:lnTo>
                    <a:pt x="1197441" y="1397002"/>
                  </a:lnTo>
                  <a:lnTo>
                    <a:pt x="1154777" y="1403179"/>
                  </a:lnTo>
                  <a:lnTo>
                    <a:pt x="186042" y="1403179"/>
                  </a:lnTo>
                  <a:lnTo>
                    <a:pt x="143378" y="1397002"/>
                  </a:lnTo>
                  <a:lnTo>
                    <a:pt x="104217" y="1379409"/>
                  </a:lnTo>
                  <a:lnTo>
                    <a:pt x="69674" y="1351805"/>
                  </a:lnTo>
                  <a:lnTo>
                    <a:pt x="40865" y="1315595"/>
                  </a:lnTo>
                  <a:lnTo>
                    <a:pt x="18906" y="1272185"/>
                  </a:lnTo>
                  <a:lnTo>
                    <a:pt x="4912" y="1222981"/>
                  </a:lnTo>
                  <a:lnTo>
                    <a:pt x="0" y="1169388"/>
                  </a:lnTo>
                  <a:lnTo>
                    <a:pt x="0" y="233935"/>
                  </a:lnTo>
                  <a:close/>
                </a:path>
              </a:pathLst>
            </a:custGeom>
            <a:ln w="25902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885719" y="3349548"/>
            <a:ext cx="90360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17900"/>
              </a:lnSpc>
              <a:spcBef>
                <a:spcPts val="100"/>
              </a:spcBef>
            </a:pPr>
            <a:r>
              <a:rPr sz="1250" spc="-120" dirty="0">
                <a:latin typeface="Calibri"/>
                <a:cs typeface="Calibri"/>
              </a:rPr>
              <a:t>Регистратор </a:t>
            </a:r>
            <a:r>
              <a:rPr sz="1250" spc="-80" dirty="0">
                <a:latin typeface="Calibri"/>
                <a:cs typeface="Calibri"/>
              </a:rPr>
              <a:t>-  </a:t>
            </a:r>
            <a:r>
              <a:rPr sz="1250" spc="-135" dirty="0">
                <a:latin typeface="Calibri"/>
                <a:cs typeface="Calibri"/>
              </a:rPr>
              <a:t>подбор </a:t>
            </a:r>
            <a:r>
              <a:rPr sz="1250" spc="-130" dirty="0">
                <a:latin typeface="Calibri"/>
                <a:cs typeface="Calibri"/>
              </a:rPr>
              <a:t>карты </a:t>
            </a:r>
            <a:r>
              <a:rPr sz="1250" spc="-135" dirty="0">
                <a:latin typeface="Calibri"/>
                <a:cs typeface="Calibri"/>
              </a:rPr>
              <a:t>и  </a:t>
            </a:r>
            <a:r>
              <a:rPr sz="1250" spc="-120" dirty="0">
                <a:latin typeface="Calibri"/>
                <a:cs typeface="Calibri"/>
              </a:rPr>
              <a:t>доставка </a:t>
            </a:r>
            <a:r>
              <a:rPr sz="1250" spc="-125" dirty="0">
                <a:latin typeface="Calibri"/>
                <a:cs typeface="Calibri"/>
              </a:rPr>
              <a:t>ее </a:t>
            </a:r>
            <a:r>
              <a:rPr sz="1250" spc="-120" dirty="0">
                <a:latin typeface="Calibri"/>
                <a:cs typeface="Calibri"/>
              </a:rPr>
              <a:t>в  </a:t>
            </a:r>
            <a:r>
              <a:rPr sz="1250" spc="-125" dirty="0">
                <a:latin typeface="Calibri"/>
                <a:cs typeface="Calibri"/>
              </a:rPr>
              <a:t>кабинет</a:t>
            </a:r>
            <a:r>
              <a:rPr sz="1250" spc="-135" dirty="0">
                <a:latin typeface="Calibri"/>
                <a:cs typeface="Calibri"/>
              </a:rPr>
              <a:t> приема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624157" y="589314"/>
            <a:ext cx="3919220" cy="2155825"/>
            <a:chOff x="2624157" y="589314"/>
            <a:chExt cx="3919220" cy="2155825"/>
          </a:xfrm>
        </p:grpSpPr>
        <p:sp>
          <p:nvSpPr>
            <p:cNvPr id="82" name="object 82"/>
            <p:cNvSpPr/>
            <p:nvPr/>
          </p:nvSpPr>
          <p:spPr>
            <a:xfrm>
              <a:off x="6004522" y="1042364"/>
              <a:ext cx="538480" cy="1196975"/>
            </a:xfrm>
            <a:custGeom>
              <a:avLst/>
              <a:gdLst/>
              <a:ahLst/>
              <a:cxnLst/>
              <a:rect l="l" t="t" r="r" b="b"/>
              <a:pathLst>
                <a:path w="538479" h="1196975">
                  <a:moveTo>
                    <a:pt x="537133" y="495998"/>
                  </a:moveTo>
                  <a:lnTo>
                    <a:pt x="448551" y="532549"/>
                  </a:lnTo>
                  <a:lnTo>
                    <a:pt x="446938" y="536613"/>
                  </a:lnTo>
                  <a:lnTo>
                    <a:pt x="447979" y="540385"/>
                  </a:lnTo>
                  <a:lnTo>
                    <a:pt x="448894" y="544156"/>
                  </a:lnTo>
                  <a:lnTo>
                    <a:pt x="452247" y="546328"/>
                  </a:lnTo>
                  <a:lnTo>
                    <a:pt x="455244" y="545020"/>
                  </a:lnTo>
                  <a:lnTo>
                    <a:pt x="511060" y="522046"/>
                  </a:lnTo>
                  <a:lnTo>
                    <a:pt x="41516" y="1187373"/>
                  </a:lnTo>
                  <a:lnTo>
                    <a:pt x="50050" y="1196936"/>
                  </a:lnTo>
                  <a:lnTo>
                    <a:pt x="519671" y="531672"/>
                  </a:lnTo>
                  <a:lnTo>
                    <a:pt x="508177" y="604050"/>
                  </a:lnTo>
                  <a:lnTo>
                    <a:pt x="507492" y="607961"/>
                  </a:lnTo>
                  <a:lnTo>
                    <a:pt x="509562" y="611886"/>
                  </a:lnTo>
                  <a:lnTo>
                    <a:pt x="512673" y="612609"/>
                  </a:lnTo>
                  <a:lnTo>
                    <a:pt x="515797" y="613473"/>
                  </a:lnTo>
                  <a:lnTo>
                    <a:pt x="518795" y="610870"/>
                  </a:lnTo>
                  <a:lnTo>
                    <a:pt x="519480" y="606958"/>
                  </a:lnTo>
                  <a:lnTo>
                    <a:pt x="536181" y="501954"/>
                  </a:lnTo>
                  <a:lnTo>
                    <a:pt x="537133" y="495998"/>
                  </a:lnTo>
                  <a:close/>
                </a:path>
                <a:path w="538479" h="1196975">
                  <a:moveTo>
                    <a:pt x="538289" y="332841"/>
                  </a:moveTo>
                  <a:lnTo>
                    <a:pt x="488111" y="238861"/>
                  </a:lnTo>
                  <a:lnTo>
                    <a:pt x="486384" y="235673"/>
                  </a:lnTo>
                  <a:lnTo>
                    <a:pt x="482803" y="234657"/>
                  </a:lnTo>
                  <a:lnTo>
                    <a:pt x="480148" y="236982"/>
                  </a:lnTo>
                  <a:lnTo>
                    <a:pt x="477494" y="239153"/>
                  </a:lnTo>
                  <a:lnTo>
                    <a:pt x="476808" y="243649"/>
                  </a:lnTo>
                  <a:lnTo>
                    <a:pt x="478536" y="246989"/>
                  </a:lnTo>
                  <a:lnTo>
                    <a:pt x="511251" y="308330"/>
                  </a:lnTo>
                  <a:lnTo>
                    <a:pt x="5067" y="0"/>
                  </a:lnTo>
                  <a:lnTo>
                    <a:pt x="0" y="13042"/>
                  </a:lnTo>
                  <a:lnTo>
                    <a:pt x="506234" y="321411"/>
                  </a:lnTo>
                  <a:lnTo>
                    <a:pt x="447624" y="327037"/>
                  </a:lnTo>
                  <a:lnTo>
                    <a:pt x="444512" y="327482"/>
                  </a:lnTo>
                  <a:lnTo>
                    <a:pt x="442290" y="330669"/>
                  </a:lnTo>
                  <a:lnTo>
                    <a:pt x="442201" y="332841"/>
                  </a:lnTo>
                  <a:lnTo>
                    <a:pt x="442328" y="334873"/>
                  </a:lnTo>
                  <a:lnTo>
                    <a:pt x="442671" y="338937"/>
                  </a:lnTo>
                  <a:lnTo>
                    <a:pt x="445439" y="341833"/>
                  </a:lnTo>
                  <a:lnTo>
                    <a:pt x="535292" y="333133"/>
                  </a:lnTo>
                  <a:lnTo>
                    <a:pt x="538289" y="33284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7325" y="619877"/>
              <a:ext cx="1447739" cy="118693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4664511" y="602909"/>
              <a:ext cx="1342390" cy="1120775"/>
            </a:xfrm>
            <a:custGeom>
              <a:avLst/>
              <a:gdLst/>
              <a:ahLst/>
              <a:cxnLst/>
              <a:rect l="l" t="t" r="r" b="b"/>
              <a:pathLst>
                <a:path w="1342389" h="1120775">
                  <a:moveTo>
                    <a:pt x="1341973" y="0"/>
                  </a:moveTo>
                  <a:lnTo>
                    <a:pt x="0" y="1120367"/>
                  </a:lnTo>
                </a:path>
              </a:pathLst>
            </a:custGeom>
            <a:ln w="2656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624157" y="2208117"/>
              <a:ext cx="518795" cy="118110"/>
            </a:xfrm>
            <a:custGeom>
              <a:avLst/>
              <a:gdLst/>
              <a:ahLst/>
              <a:cxnLst/>
              <a:rect l="l" t="t" r="r" b="b"/>
              <a:pathLst>
                <a:path w="518794" h="118110">
                  <a:moveTo>
                    <a:pt x="495646" y="59027"/>
                  </a:moveTo>
                  <a:lnTo>
                    <a:pt x="432176" y="105582"/>
                  </a:lnTo>
                  <a:lnTo>
                    <a:pt x="431253" y="109933"/>
                  </a:lnTo>
                  <a:lnTo>
                    <a:pt x="434483" y="116895"/>
                  </a:lnTo>
                  <a:lnTo>
                    <a:pt x="437943" y="118055"/>
                  </a:lnTo>
                  <a:lnTo>
                    <a:pt x="508560" y="66279"/>
                  </a:lnTo>
                  <a:lnTo>
                    <a:pt x="507031" y="66279"/>
                  </a:lnTo>
                  <a:lnTo>
                    <a:pt x="507031" y="65264"/>
                  </a:lnTo>
                  <a:lnTo>
                    <a:pt x="504148" y="65264"/>
                  </a:lnTo>
                  <a:lnTo>
                    <a:pt x="495646" y="59027"/>
                  </a:lnTo>
                  <a:close/>
                </a:path>
                <a:path w="518794" h="118110">
                  <a:moveTo>
                    <a:pt x="485759" y="51776"/>
                  </a:moveTo>
                  <a:lnTo>
                    <a:pt x="0" y="51776"/>
                  </a:lnTo>
                  <a:lnTo>
                    <a:pt x="0" y="66279"/>
                  </a:lnTo>
                  <a:lnTo>
                    <a:pt x="485759" y="66279"/>
                  </a:lnTo>
                  <a:lnTo>
                    <a:pt x="495646" y="59027"/>
                  </a:lnTo>
                  <a:lnTo>
                    <a:pt x="485759" y="51776"/>
                  </a:lnTo>
                  <a:close/>
                </a:path>
                <a:path w="518794" h="118110">
                  <a:moveTo>
                    <a:pt x="508559" y="51776"/>
                  </a:moveTo>
                  <a:lnTo>
                    <a:pt x="507031" y="51776"/>
                  </a:lnTo>
                  <a:lnTo>
                    <a:pt x="507031" y="66279"/>
                  </a:lnTo>
                  <a:lnTo>
                    <a:pt x="508560" y="66279"/>
                  </a:lnTo>
                  <a:lnTo>
                    <a:pt x="518450" y="59027"/>
                  </a:lnTo>
                  <a:lnTo>
                    <a:pt x="508559" y="51776"/>
                  </a:lnTo>
                  <a:close/>
                </a:path>
                <a:path w="518794" h="118110">
                  <a:moveTo>
                    <a:pt x="504148" y="52791"/>
                  </a:moveTo>
                  <a:lnTo>
                    <a:pt x="495646" y="59027"/>
                  </a:lnTo>
                  <a:lnTo>
                    <a:pt x="504148" y="65264"/>
                  </a:lnTo>
                  <a:lnTo>
                    <a:pt x="504148" y="52791"/>
                  </a:lnTo>
                  <a:close/>
                </a:path>
                <a:path w="518794" h="118110">
                  <a:moveTo>
                    <a:pt x="507031" y="52791"/>
                  </a:moveTo>
                  <a:lnTo>
                    <a:pt x="504148" y="52791"/>
                  </a:lnTo>
                  <a:lnTo>
                    <a:pt x="504148" y="65264"/>
                  </a:lnTo>
                  <a:lnTo>
                    <a:pt x="507031" y="65264"/>
                  </a:lnTo>
                  <a:lnTo>
                    <a:pt x="507031" y="52791"/>
                  </a:lnTo>
                  <a:close/>
                </a:path>
                <a:path w="518794" h="118110">
                  <a:moveTo>
                    <a:pt x="437943" y="0"/>
                  </a:moveTo>
                  <a:lnTo>
                    <a:pt x="434483" y="1160"/>
                  </a:lnTo>
                  <a:lnTo>
                    <a:pt x="431253" y="8121"/>
                  </a:lnTo>
                  <a:lnTo>
                    <a:pt x="432176" y="12472"/>
                  </a:lnTo>
                  <a:lnTo>
                    <a:pt x="495646" y="59027"/>
                  </a:lnTo>
                  <a:lnTo>
                    <a:pt x="504148" y="52791"/>
                  </a:lnTo>
                  <a:lnTo>
                    <a:pt x="507031" y="52791"/>
                  </a:lnTo>
                  <a:lnTo>
                    <a:pt x="507031" y="51776"/>
                  </a:lnTo>
                  <a:lnTo>
                    <a:pt x="508559" y="51776"/>
                  </a:lnTo>
                  <a:lnTo>
                    <a:pt x="43794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504" y="1791151"/>
              <a:ext cx="3195823" cy="95372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624157" y="989853"/>
              <a:ext cx="380365" cy="118110"/>
            </a:xfrm>
            <a:custGeom>
              <a:avLst/>
              <a:gdLst/>
              <a:ahLst/>
              <a:cxnLst/>
              <a:rect l="l" t="t" r="r" b="b"/>
              <a:pathLst>
                <a:path w="380364" h="118109">
                  <a:moveTo>
                    <a:pt x="357238" y="59027"/>
                  </a:moveTo>
                  <a:lnTo>
                    <a:pt x="293769" y="105582"/>
                  </a:lnTo>
                  <a:lnTo>
                    <a:pt x="292846" y="109933"/>
                  </a:lnTo>
                  <a:lnTo>
                    <a:pt x="296076" y="116895"/>
                  </a:lnTo>
                  <a:lnTo>
                    <a:pt x="299536" y="118055"/>
                  </a:lnTo>
                  <a:lnTo>
                    <a:pt x="370152" y="66279"/>
                  </a:lnTo>
                  <a:lnTo>
                    <a:pt x="368624" y="66279"/>
                  </a:lnTo>
                  <a:lnTo>
                    <a:pt x="368624" y="65264"/>
                  </a:lnTo>
                  <a:lnTo>
                    <a:pt x="365741" y="65264"/>
                  </a:lnTo>
                  <a:lnTo>
                    <a:pt x="357238" y="59027"/>
                  </a:lnTo>
                  <a:close/>
                </a:path>
                <a:path w="380364" h="118109">
                  <a:moveTo>
                    <a:pt x="347352" y="51776"/>
                  </a:moveTo>
                  <a:lnTo>
                    <a:pt x="0" y="51776"/>
                  </a:lnTo>
                  <a:lnTo>
                    <a:pt x="0" y="66279"/>
                  </a:lnTo>
                  <a:lnTo>
                    <a:pt x="347352" y="66279"/>
                  </a:lnTo>
                  <a:lnTo>
                    <a:pt x="357238" y="59027"/>
                  </a:lnTo>
                  <a:lnTo>
                    <a:pt x="347352" y="51776"/>
                  </a:lnTo>
                  <a:close/>
                </a:path>
                <a:path w="380364" h="118109">
                  <a:moveTo>
                    <a:pt x="370152" y="51776"/>
                  </a:moveTo>
                  <a:lnTo>
                    <a:pt x="368624" y="51776"/>
                  </a:lnTo>
                  <a:lnTo>
                    <a:pt x="368624" y="66279"/>
                  </a:lnTo>
                  <a:lnTo>
                    <a:pt x="370152" y="66279"/>
                  </a:lnTo>
                  <a:lnTo>
                    <a:pt x="380043" y="59027"/>
                  </a:lnTo>
                  <a:lnTo>
                    <a:pt x="370152" y="51776"/>
                  </a:lnTo>
                  <a:close/>
                </a:path>
                <a:path w="380364" h="118109">
                  <a:moveTo>
                    <a:pt x="365741" y="52791"/>
                  </a:moveTo>
                  <a:lnTo>
                    <a:pt x="357238" y="59027"/>
                  </a:lnTo>
                  <a:lnTo>
                    <a:pt x="365741" y="65264"/>
                  </a:lnTo>
                  <a:lnTo>
                    <a:pt x="365741" y="52791"/>
                  </a:lnTo>
                  <a:close/>
                </a:path>
                <a:path w="380364" h="118109">
                  <a:moveTo>
                    <a:pt x="368624" y="52791"/>
                  </a:moveTo>
                  <a:lnTo>
                    <a:pt x="365741" y="52791"/>
                  </a:lnTo>
                  <a:lnTo>
                    <a:pt x="365741" y="65264"/>
                  </a:lnTo>
                  <a:lnTo>
                    <a:pt x="368624" y="65264"/>
                  </a:lnTo>
                  <a:lnTo>
                    <a:pt x="368624" y="52791"/>
                  </a:lnTo>
                  <a:close/>
                </a:path>
                <a:path w="380364" h="118109">
                  <a:moveTo>
                    <a:pt x="299536" y="0"/>
                  </a:moveTo>
                  <a:lnTo>
                    <a:pt x="296076" y="1160"/>
                  </a:lnTo>
                  <a:lnTo>
                    <a:pt x="292846" y="8121"/>
                  </a:lnTo>
                  <a:lnTo>
                    <a:pt x="293769" y="12472"/>
                  </a:lnTo>
                  <a:lnTo>
                    <a:pt x="357238" y="59027"/>
                  </a:lnTo>
                  <a:lnTo>
                    <a:pt x="365741" y="52791"/>
                  </a:lnTo>
                  <a:lnTo>
                    <a:pt x="368624" y="52791"/>
                  </a:lnTo>
                  <a:lnTo>
                    <a:pt x="368624" y="51776"/>
                  </a:lnTo>
                  <a:lnTo>
                    <a:pt x="370152" y="51776"/>
                  </a:lnTo>
                  <a:lnTo>
                    <a:pt x="299536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56680" y="1832051"/>
              <a:ext cx="3114675" cy="826769"/>
            </a:xfrm>
            <a:custGeom>
              <a:avLst/>
              <a:gdLst/>
              <a:ahLst/>
              <a:cxnLst/>
              <a:rect l="l" t="t" r="r" b="b"/>
              <a:pathLst>
                <a:path w="3114675" h="826769">
                  <a:moveTo>
                    <a:pt x="0" y="0"/>
                  </a:moveTo>
                  <a:lnTo>
                    <a:pt x="3114162" y="826679"/>
                  </a:lnTo>
                </a:path>
              </a:pathLst>
            </a:custGeom>
            <a:ln w="2861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1316" y="1791151"/>
              <a:ext cx="3042190" cy="953726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3143184" y="1832051"/>
              <a:ext cx="2958465" cy="826769"/>
            </a:xfrm>
            <a:custGeom>
              <a:avLst/>
              <a:gdLst/>
              <a:ahLst/>
              <a:cxnLst/>
              <a:rect l="l" t="t" r="r" b="b"/>
              <a:pathLst>
                <a:path w="2958465" h="826769">
                  <a:moveTo>
                    <a:pt x="0" y="826679"/>
                  </a:moveTo>
                  <a:lnTo>
                    <a:pt x="2958454" y="0"/>
                  </a:lnTo>
                </a:path>
              </a:pathLst>
            </a:custGeom>
            <a:ln w="2857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2667000" y="609600"/>
            <a:ext cx="3472815" cy="4688205"/>
            <a:chOff x="2624157" y="564185"/>
            <a:chExt cx="3472815" cy="4688205"/>
          </a:xfrm>
        </p:grpSpPr>
        <p:pic>
          <p:nvPicPr>
            <p:cNvPr id="92" name="object 9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3232" y="989853"/>
              <a:ext cx="171855" cy="11805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624157" y="5134126"/>
              <a:ext cx="605790" cy="118110"/>
            </a:xfrm>
            <a:custGeom>
              <a:avLst/>
              <a:gdLst/>
              <a:ahLst/>
              <a:cxnLst/>
              <a:rect l="l" t="t" r="r" b="b"/>
              <a:pathLst>
                <a:path w="605789" h="118110">
                  <a:moveTo>
                    <a:pt x="582690" y="59026"/>
                  </a:moveTo>
                  <a:lnTo>
                    <a:pt x="519257" y="105553"/>
                  </a:lnTo>
                  <a:lnTo>
                    <a:pt x="518335" y="109991"/>
                  </a:lnTo>
                  <a:lnTo>
                    <a:pt x="521564" y="116909"/>
                  </a:lnTo>
                  <a:lnTo>
                    <a:pt x="525024" y="118070"/>
                  </a:lnTo>
                  <a:lnTo>
                    <a:pt x="595646" y="66279"/>
                  </a:lnTo>
                  <a:lnTo>
                    <a:pt x="594113" y="66279"/>
                  </a:lnTo>
                  <a:lnTo>
                    <a:pt x="594113" y="65293"/>
                  </a:lnTo>
                  <a:lnTo>
                    <a:pt x="591229" y="65293"/>
                  </a:lnTo>
                  <a:lnTo>
                    <a:pt x="582690" y="59026"/>
                  </a:lnTo>
                  <a:close/>
                </a:path>
                <a:path w="605789" h="118110">
                  <a:moveTo>
                    <a:pt x="572811" y="51776"/>
                  </a:moveTo>
                  <a:lnTo>
                    <a:pt x="0" y="51776"/>
                  </a:lnTo>
                  <a:lnTo>
                    <a:pt x="0" y="66279"/>
                  </a:lnTo>
                  <a:lnTo>
                    <a:pt x="572801" y="66279"/>
                  </a:lnTo>
                  <a:lnTo>
                    <a:pt x="582690" y="59026"/>
                  </a:lnTo>
                  <a:lnTo>
                    <a:pt x="572811" y="51776"/>
                  </a:lnTo>
                  <a:close/>
                </a:path>
                <a:path w="605789" h="118110">
                  <a:moveTo>
                    <a:pt x="595641" y="51776"/>
                  </a:moveTo>
                  <a:lnTo>
                    <a:pt x="594113" y="51776"/>
                  </a:lnTo>
                  <a:lnTo>
                    <a:pt x="594113" y="66279"/>
                  </a:lnTo>
                  <a:lnTo>
                    <a:pt x="595646" y="66279"/>
                  </a:lnTo>
                  <a:lnTo>
                    <a:pt x="605531" y="59027"/>
                  </a:lnTo>
                  <a:lnTo>
                    <a:pt x="595641" y="51776"/>
                  </a:lnTo>
                  <a:close/>
                </a:path>
                <a:path w="605789" h="118110">
                  <a:moveTo>
                    <a:pt x="591229" y="52762"/>
                  </a:moveTo>
                  <a:lnTo>
                    <a:pt x="582690" y="59026"/>
                  </a:lnTo>
                  <a:lnTo>
                    <a:pt x="591229" y="65293"/>
                  </a:lnTo>
                  <a:lnTo>
                    <a:pt x="591229" y="52762"/>
                  </a:lnTo>
                  <a:close/>
                </a:path>
                <a:path w="605789" h="118110">
                  <a:moveTo>
                    <a:pt x="594113" y="52762"/>
                  </a:moveTo>
                  <a:lnTo>
                    <a:pt x="591229" y="52762"/>
                  </a:lnTo>
                  <a:lnTo>
                    <a:pt x="591229" y="65293"/>
                  </a:lnTo>
                  <a:lnTo>
                    <a:pt x="594113" y="65293"/>
                  </a:lnTo>
                  <a:lnTo>
                    <a:pt x="594113" y="52762"/>
                  </a:lnTo>
                  <a:close/>
                </a:path>
                <a:path w="605789" h="118110">
                  <a:moveTo>
                    <a:pt x="525024" y="0"/>
                  </a:moveTo>
                  <a:lnTo>
                    <a:pt x="521564" y="1160"/>
                  </a:lnTo>
                  <a:lnTo>
                    <a:pt x="518335" y="8121"/>
                  </a:lnTo>
                  <a:lnTo>
                    <a:pt x="519257" y="12472"/>
                  </a:lnTo>
                  <a:lnTo>
                    <a:pt x="582690" y="59026"/>
                  </a:lnTo>
                  <a:lnTo>
                    <a:pt x="591229" y="52762"/>
                  </a:lnTo>
                  <a:lnTo>
                    <a:pt x="594113" y="52762"/>
                  </a:lnTo>
                  <a:lnTo>
                    <a:pt x="594113" y="51776"/>
                  </a:lnTo>
                  <a:lnTo>
                    <a:pt x="595641" y="51776"/>
                  </a:lnTo>
                  <a:lnTo>
                    <a:pt x="525024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9644" y="564185"/>
              <a:ext cx="1444917" cy="124262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5773" y="3089473"/>
              <a:ext cx="1530676" cy="1686425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2624157" y="5599104"/>
            <a:ext cx="3423920" cy="1028700"/>
            <a:chOff x="2624157" y="5599104"/>
            <a:chExt cx="3423920" cy="1028700"/>
          </a:xfrm>
        </p:grpSpPr>
        <p:sp>
          <p:nvSpPr>
            <p:cNvPr id="106" name="object 106"/>
            <p:cNvSpPr/>
            <p:nvPr/>
          </p:nvSpPr>
          <p:spPr>
            <a:xfrm>
              <a:off x="2624157" y="6004301"/>
              <a:ext cx="605790" cy="118110"/>
            </a:xfrm>
            <a:custGeom>
              <a:avLst/>
              <a:gdLst/>
              <a:ahLst/>
              <a:cxnLst/>
              <a:rect l="l" t="t" r="r" b="b"/>
              <a:pathLst>
                <a:path w="605789" h="118110">
                  <a:moveTo>
                    <a:pt x="582686" y="59043"/>
                  </a:moveTo>
                  <a:lnTo>
                    <a:pt x="519257" y="105568"/>
                  </a:lnTo>
                  <a:lnTo>
                    <a:pt x="518335" y="110006"/>
                  </a:lnTo>
                  <a:lnTo>
                    <a:pt x="521564" y="116924"/>
                  </a:lnTo>
                  <a:lnTo>
                    <a:pt x="525024" y="118084"/>
                  </a:lnTo>
                  <a:lnTo>
                    <a:pt x="595646" y="66293"/>
                  </a:lnTo>
                  <a:lnTo>
                    <a:pt x="594113" y="66293"/>
                  </a:lnTo>
                  <a:lnTo>
                    <a:pt x="594113" y="65307"/>
                  </a:lnTo>
                  <a:lnTo>
                    <a:pt x="591229" y="65307"/>
                  </a:lnTo>
                  <a:lnTo>
                    <a:pt x="582686" y="59043"/>
                  </a:lnTo>
                  <a:close/>
                </a:path>
                <a:path w="605789" h="118110">
                  <a:moveTo>
                    <a:pt x="572796" y="51790"/>
                  </a:moveTo>
                  <a:lnTo>
                    <a:pt x="0" y="51790"/>
                  </a:lnTo>
                  <a:lnTo>
                    <a:pt x="0" y="66293"/>
                  </a:lnTo>
                  <a:lnTo>
                    <a:pt x="572801" y="66293"/>
                  </a:lnTo>
                  <a:lnTo>
                    <a:pt x="582686" y="59043"/>
                  </a:lnTo>
                  <a:lnTo>
                    <a:pt x="572796" y="51790"/>
                  </a:lnTo>
                  <a:close/>
                </a:path>
                <a:path w="605789" h="118110">
                  <a:moveTo>
                    <a:pt x="595643" y="51790"/>
                  </a:moveTo>
                  <a:lnTo>
                    <a:pt x="594113" y="51790"/>
                  </a:lnTo>
                  <a:lnTo>
                    <a:pt x="594113" y="66293"/>
                  </a:lnTo>
                  <a:lnTo>
                    <a:pt x="595646" y="66293"/>
                  </a:lnTo>
                  <a:lnTo>
                    <a:pt x="605531" y="59042"/>
                  </a:lnTo>
                  <a:lnTo>
                    <a:pt x="595643" y="51790"/>
                  </a:lnTo>
                  <a:close/>
                </a:path>
                <a:path w="605789" h="118110">
                  <a:moveTo>
                    <a:pt x="591229" y="52776"/>
                  </a:moveTo>
                  <a:lnTo>
                    <a:pt x="582686" y="59043"/>
                  </a:lnTo>
                  <a:lnTo>
                    <a:pt x="591229" y="65307"/>
                  </a:lnTo>
                  <a:lnTo>
                    <a:pt x="591229" y="52776"/>
                  </a:lnTo>
                  <a:close/>
                </a:path>
                <a:path w="605789" h="118110">
                  <a:moveTo>
                    <a:pt x="594113" y="52776"/>
                  </a:moveTo>
                  <a:lnTo>
                    <a:pt x="591229" y="52776"/>
                  </a:lnTo>
                  <a:lnTo>
                    <a:pt x="591229" y="65307"/>
                  </a:lnTo>
                  <a:lnTo>
                    <a:pt x="594113" y="65307"/>
                  </a:lnTo>
                  <a:lnTo>
                    <a:pt x="594113" y="52776"/>
                  </a:lnTo>
                  <a:close/>
                </a:path>
                <a:path w="605789" h="118110">
                  <a:moveTo>
                    <a:pt x="525024" y="0"/>
                  </a:moveTo>
                  <a:lnTo>
                    <a:pt x="521564" y="1174"/>
                  </a:lnTo>
                  <a:lnTo>
                    <a:pt x="518335" y="8092"/>
                  </a:lnTo>
                  <a:lnTo>
                    <a:pt x="519257" y="12530"/>
                  </a:lnTo>
                  <a:lnTo>
                    <a:pt x="582687" y="59042"/>
                  </a:lnTo>
                  <a:lnTo>
                    <a:pt x="591229" y="52776"/>
                  </a:lnTo>
                  <a:lnTo>
                    <a:pt x="594113" y="52776"/>
                  </a:lnTo>
                  <a:lnTo>
                    <a:pt x="594113" y="51790"/>
                  </a:lnTo>
                  <a:lnTo>
                    <a:pt x="595643" y="51790"/>
                  </a:lnTo>
                  <a:lnTo>
                    <a:pt x="525024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1316" y="5599104"/>
              <a:ext cx="2946689" cy="1028563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3143184" y="5639126"/>
              <a:ext cx="2863850" cy="902335"/>
            </a:xfrm>
            <a:custGeom>
              <a:avLst/>
              <a:gdLst/>
              <a:ahLst/>
              <a:cxnLst/>
              <a:rect l="l" t="t" r="r" b="b"/>
              <a:pathLst>
                <a:path w="2863850" h="902334">
                  <a:moveTo>
                    <a:pt x="0" y="0"/>
                  </a:moveTo>
                  <a:lnTo>
                    <a:pt x="2863299" y="902101"/>
                  </a:lnTo>
                </a:path>
              </a:pathLst>
            </a:custGeom>
            <a:ln w="2847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1316" y="5719190"/>
              <a:ext cx="2946689" cy="90847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3143184" y="5758777"/>
              <a:ext cx="2863850" cy="782955"/>
            </a:xfrm>
            <a:custGeom>
              <a:avLst/>
              <a:gdLst/>
              <a:ahLst/>
              <a:cxnLst/>
              <a:rect l="l" t="t" r="r" b="b"/>
              <a:pathLst>
                <a:path w="2863850" h="782954">
                  <a:moveTo>
                    <a:pt x="0" y="782450"/>
                  </a:moveTo>
                  <a:lnTo>
                    <a:pt x="2863299" y="0"/>
                  </a:lnTo>
                </a:path>
              </a:pathLst>
            </a:custGeom>
            <a:ln w="28593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100" name="Прямая соединительная линия 99"/>
          <p:cNvCxnSpPr/>
          <p:nvPr/>
        </p:nvCxnSpPr>
        <p:spPr>
          <a:xfrm>
            <a:off x="4648200" y="3124200"/>
            <a:ext cx="1371600" cy="16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26696" y="248370"/>
            <a:ext cx="2790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70" dirty="0">
                <a:solidFill>
                  <a:srgbClr val="000000"/>
                </a:solidFill>
                <a:latin typeface="Calibri"/>
                <a:cs typeface="Calibri"/>
              </a:rPr>
              <a:t>Карта целевого</a:t>
            </a:r>
            <a:r>
              <a:rPr sz="21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-70" dirty="0">
                <a:solidFill>
                  <a:srgbClr val="000000"/>
                </a:solidFill>
                <a:latin typeface="Calibri"/>
                <a:cs typeface="Calibri"/>
              </a:rPr>
              <a:t>состояния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683" y="5917246"/>
            <a:ext cx="4828540" cy="748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350" spc="-60" dirty="0">
                <a:latin typeface="Calibri"/>
                <a:cs typeface="Calibri"/>
              </a:rPr>
              <a:t>Время </a:t>
            </a:r>
            <a:r>
              <a:rPr sz="1350" spc="-55" dirty="0">
                <a:latin typeface="Calibri"/>
                <a:cs typeface="Calibri"/>
              </a:rPr>
              <a:t>получения </a:t>
            </a:r>
            <a:r>
              <a:rPr sz="1350" spc="-50" dirty="0">
                <a:latin typeface="Calibri"/>
                <a:cs typeface="Calibri"/>
              </a:rPr>
              <a:t>услуги </a:t>
            </a:r>
            <a:r>
              <a:rPr sz="1350" spc="-55" dirty="0">
                <a:latin typeface="Calibri"/>
                <a:cs typeface="Calibri"/>
              </a:rPr>
              <a:t>целевое </a:t>
            </a:r>
            <a:r>
              <a:rPr sz="1350" spc="-35" dirty="0">
                <a:latin typeface="Calibri"/>
                <a:cs typeface="Calibri"/>
              </a:rPr>
              <a:t>- </a:t>
            </a:r>
            <a:r>
              <a:rPr sz="1350" spc="-55" dirty="0">
                <a:latin typeface="Calibri"/>
                <a:cs typeface="Calibri"/>
              </a:rPr>
              <a:t>400</a:t>
            </a:r>
            <a:r>
              <a:rPr sz="1350" spc="60" dirty="0">
                <a:latin typeface="Calibri"/>
                <a:cs typeface="Calibri"/>
              </a:rPr>
              <a:t> </a:t>
            </a:r>
            <a:r>
              <a:rPr sz="1350" spc="-45" dirty="0">
                <a:latin typeface="Calibri"/>
                <a:cs typeface="Calibri"/>
              </a:rPr>
              <a:t>сек.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350" spc="-60" dirty="0">
                <a:latin typeface="Calibri"/>
                <a:cs typeface="Calibri"/>
              </a:rPr>
              <a:t>Лимитирующая </a:t>
            </a:r>
            <a:r>
              <a:rPr sz="1350" spc="-55" dirty="0">
                <a:latin typeface="Calibri"/>
                <a:cs typeface="Calibri"/>
              </a:rPr>
              <a:t>операция </a:t>
            </a:r>
            <a:r>
              <a:rPr sz="1350" spc="-35" dirty="0">
                <a:latin typeface="Calibri"/>
                <a:cs typeface="Calibri"/>
              </a:rPr>
              <a:t>- </a:t>
            </a:r>
            <a:r>
              <a:rPr sz="1350" spc="-55" dirty="0">
                <a:latin typeface="Calibri"/>
                <a:cs typeface="Calibri"/>
              </a:rPr>
              <a:t>работа </a:t>
            </a:r>
            <a:r>
              <a:rPr sz="1350" spc="-50" dirty="0">
                <a:latin typeface="Calibri"/>
                <a:cs typeface="Calibri"/>
              </a:rPr>
              <a:t>регистратора </a:t>
            </a:r>
            <a:r>
              <a:rPr sz="1350" spc="-45" dirty="0">
                <a:latin typeface="Calibri"/>
                <a:cs typeface="Calibri"/>
              </a:rPr>
              <a:t>с </a:t>
            </a:r>
            <a:r>
              <a:rPr sz="1350" spc="-55" dirty="0">
                <a:latin typeface="Calibri"/>
                <a:cs typeface="Calibri"/>
              </a:rPr>
              <a:t>пациентом </a:t>
            </a:r>
            <a:r>
              <a:rPr sz="1350" spc="-35" dirty="0">
                <a:latin typeface="Calibri"/>
                <a:cs typeface="Calibri"/>
              </a:rPr>
              <a:t>- </a:t>
            </a:r>
            <a:r>
              <a:rPr sz="1350" spc="-55" dirty="0">
                <a:latin typeface="Calibri"/>
                <a:cs typeface="Calibri"/>
              </a:rPr>
              <a:t>110</a:t>
            </a:r>
            <a:r>
              <a:rPr sz="1350" spc="120" dirty="0">
                <a:latin typeface="Calibri"/>
                <a:cs typeface="Calibri"/>
              </a:rPr>
              <a:t> </a:t>
            </a:r>
            <a:r>
              <a:rPr sz="1350" spc="-45" dirty="0">
                <a:latin typeface="Calibri"/>
                <a:cs typeface="Calibri"/>
              </a:rPr>
              <a:t>сек.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350" spc="-60" dirty="0">
                <a:latin typeface="Calibri"/>
                <a:cs typeface="Calibri"/>
              </a:rPr>
              <a:t>Перемещений </a:t>
            </a:r>
            <a:r>
              <a:rPr sz="1350" spc="-55" dirty="0">
                <a:latin typeface="Calibri"/>
                <a:cs typeface="Calibri"/>
              </a:rPr>
              <a:t>регистратора </a:t>
            </a:r>
            <a:r>
              <a:rPr sz="1350" spc="-50" dirty="0">
                <a:latin typeface="Calibri"/>
                <a:cs typeface="Calibri"/>
              </a:rPr>
              <a:t>в </a:t>
            </a:r>
            <a:r>
              <a:rPr sz="1350" spc="-55" dirty="0">
                <a:latin typeface="Calibri"/>
                <a:cs typeface="Calibri"/>
              </a:rPr>
              <a:t>смену (целевое значение) </a:t>
            </a:r>
            <a:r>
              <a:rPr sz="1350" spc="-50" dirty="0">
                <a:latin typeface="Calibri"/>
                <a:cs typeface="Calibri"/>
              </a:rPr>
              <a:t>– </a:t>
            </a:r>
            <a:r>
              <a:rPr sz="1350" spc="-55" dirty="0">
                <a:latin typeface="Calibri"/>
                <a:cs typeface="Calibri"/>
              </a:rPr>
              <a:t>0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60" dirty="0">
                <a:latin typeface="Calibri"/>
                <a:cs typeface="Calibri"/>
              </a:rPr>
              <a:t>метров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8084" y="1461995"/>
            <a:ext cx="2282825" cy="653415"/>
            <a:chOff x="408084" y="1461995"/>
            <a:chExt cx="2282825" cy="653415"/>
          </a:xfrm>
        </p:grpSpPr>
        <p:sp>
          <p:nvSpPr>
            <p:cNvPr id="19" name="object 19"/>
            <p:cNvSpPr/>
            <p:nvPr/>
          </p:nvSpPr>
          <p:spPr>
            <a:xfrm>
              <a:off x="420467" y="1474377"/>
              <a:ext cx="2258060" cy="628650"/>
            </a:xfrm>
            <a:custGeom>
              <a:avLst/>
              <a:gdLst/>
              <a:ahLst/>
              <a:cxnLst/>
              <a:rect l="l" t="t" r="r" b="b"/>
              <a:pathLst>
                <a:path w="2258060" h="628650">
                  <a:moveTo>
                    <a:pt x="2160271" y="0"/>
                  </a:moveTo>
                  <a:lnTo>
                    <a:pt x="97617" y="0"/>
                  </a:lnTo>
                  <a:lnTo>
                    <a:pt x="59622" y="8227"/>
                  </a:lnTo>
                  <a:lnTo>
                    <a:pt x="28593" y="30672"/>
                  </a:lnTo>
                  <a:lnTo>
                    <a:pt x="7672" y="63976"/>
                  </a:lnTo>
                  <a:lnTo>
                    <a:pt x="0" y="104781"/>
                  </a:lnTo>
                  <a:lnTo>
                    <a:pt x="0" y="523666"/>
                  </a:lnTo>
                  <a:lnTo>
                    <a:pt x="7672" y="564400"/>
                  </a:lnTo>
                  <a:lnTo>
                    <a:pt x="28593" y="597668"/>
                  </a:lnTo>
                  <a:lnTo>
                    <a:pt x="59622" y="620100"/>
                  </a:lnTo>
                  <a:lnTo>
                    <a:pt x="97617" y="628326"/>
                  </a:lnTo>
                  <a:lnTo>
                    <a:pt x="2160271" y="628326"/>
                  </a:lnTo>
                  <a:lnTo>
                    <a:pt x="2198309" y="620100"/>
                  </a:lnTo>
                  <a:lnTo>
                    <a:pt x="2229354" y="597668"/>
                  </a:lnTo>
                  <a:lnTo>
                    <a:pt x="2250276" y="564400"/>
                  </a:lnTo>
                  <a:lnTo>
                    <a:pt x="2257946" y="523666"/>
                  </a:lnTo>
                  <a:lnTo>
                    <a:pt x="2257946" y="104781"/>
                  </a:lnTo>
                  <a:lnTo>
                    <a:pt x="2250276" y="63976"/>
                  </a:lnTo>
                  <a:lnTo>
                    <a:pt x="2229354" y="30672"/>
                  </a:lnTo>
                  <a:lnTo>
                    <a:pt x="2198309" y="8227"/>
                  </a:lnTo>
                  <a:lnTo>
                    <a:pt x="2160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467" y="1474377"/>
              <a:ext cx="2258060" cy="628650"/>
            </a:xfrm>
            <a:custGeom>
              <a:avLst/>
              <a:gdLst/>
              <a:ahLst/>
              <a:cxnLst/>
              <a:rect l="l" t="t" r="r" b="b"/>
              <a:pathLst>
                <a:path w="2258060" h="628650">
                  <a:moveTo>
                    <a:pt x="0" y="104781"/>
                  </a:moveTo>
                  <a:lnTo>
                    <a:pt x="7672" y="63976"/>
                  </a:lnTo>
                  <a:lnTo>
                    <a:pt x="28593" y="30672"/>
                  </a:lnTo>
                  <a:lnTo>
                    <a:pt x="59622" y="8227"/>
                  </a:lnTo>
                  <a:lnTo>
                    <a:pt x="97617" y="0"/>
                  </a:lnTo>
                  <a:lnTo>
                    <a:pt x="2160271" y="0"/>
                  </a:lnTo>
                  <a:lnTo>
                    <a:pt x="2198309" y="8227"/>
                  </a:lnTo>
                  <a:lnTo>
                    <a:pt x="2229354" y="30672"/>
                  </a:lnTo>
                  <a:lnTo>
                    <a:pt x="2250276" y="63976"/>
                  </a:lnTo>
                  <a:lnTo>
                    <a:pt x="2257946" y="104781"/>
                  </a:lnTo>
                  <a:lnTo>
                    <a:pt x="2257946" y="523666"/>
                  </a:lnTo>
                  <a:lnTo>
                    <a:pt x="2250276" y="564400"/>
                  </a:lnTo>
                  <a:lnTo>
                    <a:pt x="2229354" y="597668"/>
                  </a:lnTo>
                  <a:lnTo>
                    <a:pt x="2198309" y="620100"/>
                  </a:lnTo>
                  <a:lnTo>
                    <a:pt x="2160271" y="628326"/>
                  </a:lnTo>
                  <a:lnTo>
                    <a:pt x="97617" y="628326"/>
                  </a:lnTo>
                  <a:lnTo>
                    <a:pt x="59622" y="620100"/>
                  </a:lnTo>
                  <a:lnTo>
                    <a:pt x="28593" y="597668"/>
                  </a:lnTo>
                  <a:lnTo>
                    <a:pt x="7672" y="564400"/>
                  </a:lnTo>
                  <a:lnTo>
                    <a:pt x="0" y="523666"/>
                  </a:lnTo>
                  <a:lnTo>
                    <a:pt x="0" y="104781"/>
                  </a:lnTo>
                  <a:close/>
                </a:path>
              </a:pathLst>
            </a:custGeom>
            <a:ln w="2416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43058" y="1511069"/>
            <a:ext cx="141224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555" marR="5080" indent="-110489">
              <a:lnSpc>
                <a:spcPct val="118400"/>
              </a:lnSpc>
              <a:spcBef>
                <a:spcPts val="95"/>
              </a:spcBef>
            </a:pPr>
            <a:r>
              <a:rPr sz="1050" spc="-35" dirty="0">
                <a:latin typeface="Calibri"/>
                <a:cs typeface="Calibri"/>
              </a:rPr>
              <a:t>Пациент, </a:t>
            </a:r>
            <a:r>
              <a:rPr sz="1050" spc="-40" dirty="0">
                <a:latin typeface="Calibri"/>
                <a:cs typeface="Calibri"/>
              </a:rPr>
              <a:t>предварительно  записанный </a:t>
            </a:r>
            <a:r>
              <a:rPr sz="1050" spc="-35" dirty="0">
                <a:latin typeface="Calibri"/>
                <a:cs typeface="Calibri"/>
              </a:rPr>
              <a:t>на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40" dirty="0">
                <a:latin typeface="Calibri"/>
                <a:cs typeface="Calibri"/>
              </a:rPr>
              <a:t>прием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0844" y="3065000"/>
            <a:ext cx="2282190" cy="898525"/>
            <a:chOff x="450844" y="3065000"/>
            <a:chExt cx="2282190" cy="898525"/>
          </a:xfrm>
        </p:grpSpPr>
        <p:sp>
          <p:nvSpPr>
            <p:cNvPr id="23" name="object 23"/>
            <p:cNvSpPr/>
            <p:nvPr/>
          </p:nvSpPr>
          <p:spPr>
            <a:xfrm>
              <a:off x="462909" y="3077065"/>
              <a:ext cx="2258060" cy="874394"/>
            </a:xfrm>
            <a:custGeom>
              <a:avLst/>
              <a:gdLst/>
              <a:ahLst/>
              <a:cxnLst/>
              <a:rect l="l" t="t" r="r" b="b"/>
              <a:pathLst>
                <a:path w="2258060" h="874395">
                  <a:moveTo>
                    <a:pt x="2122129" y="0"/>
                  </a:moveTo>
                  <a:lnTo>
                    <a:pt x="135816" y="0"/>
                  </a:lnTo>
                  <a:lnTo>
                    <a:pt x="92889" y="7424"/>
                  </a:lnTo>
                  <a:lnTo>
                    <a:pt x="55607" y="28102"/>
                  </a:lnTo>
                  <a:lnTo>
                    <a:pt x="26206" y="59637"/>
                  </a:lnTo>
                  <a:lnTo>
                    <a:pt x="6924" y="99634"/>
                  </a:lnTo>
                  <a:lnTo>
                    <a:pt x="0" y="145698"/>
                  </a:lnTo>
                  <a:lnTo>
                    <a:pt x="0" y="728494"/>
                  </a:lnTo>
                  <a:lnTo>
                    <a:pt x="6924" y="774558"/>
                  </a:lnTo>
                  <a:lnTo>
                    <a:pt x="26206" y="814555"/>
                  </a:lnTo>
                  <a:lnTo>
                    <a:pt x="55607" y="846090"/>
                  </a:lnTo>
                  <a:lnTo>
                    <a:pt x="92889" y="866768"/>
                  </a:lnTo>
                  <a:lnTo>
                    <a:pt x="135816" y="874193"/>
                  </a:lnTo>
                  <a:lnTo>
                    <a:pt x="2122129" y="874193"/>
                  </a:lnTo>
                  <a:lnTo>
                    <a:pt x="2165069" y="866768"/>
                  </a:lnTo>
                  <a:lnTo>
                    <a:pt x="2202353" y="846090"/>
                  </a:lnTo>
                  <a:lnTo>
                    <a:pt x="2231750" y="814555"/>
                  </a:lnTo>
                  <a:lnTo>
                    <a:pt x="2251025" y="774558"/>
                  </a:lnTo>
                  <a:lnTo>
                    <a:pt x="2257946" y="728494"/>
                  </a:lnTo>
                  <a:lnTo>
                    <a:pt x="2257946" y="145698"/>
                  </a:lnTo>
                  <a:lnTo>
                    <a:pt x="2251025" y="99634"/>
                  </a:lnTo>
                  <a:lnTo>
                    <a:pt x="2231750" y="59637"/>
                  </a:lnTo>
                  <a:lnTo>
                    <a:pt x="2202353" y="28102"/>
                  </a:lnTo>
                  <a:lnTo>
                    <a:pt x="2165069" y="7424"/>
                  </a:lnTo>
                  <a:lnTo>
                    <a:pt x="2122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909" y="3077065"/>
              <a:ext cx="2258060" cy="874394"/>
            </a:xfrm>
            <a:custGeom>
              <a:avLst/>
              <a:gdLst/>
              <a:ahLst/>
              <a:cxnLst/>
              <a:rect l="l" t="t" r="r" b="b"/>
              <a:pathLst>
                <a:path w="2258060" h="874395">
                  <a:moveTo>
                    <a:pt x="0" y="145698"/>
                  </a:moveTo>
                  <a:lnTo>
                    <a:pt x="6924" y="99634"/>
                  </a:lnTo>
                  <a:lnTo>
                    <a:pt x="26206" y="59637"/>
                  </a:lnTo>
                  <a:lnTo>
                    <a:pt x="55607" y="28102"/>
                  </a:lnTo>
                  <a:lnTo>
                    <a:pt x="92889" y="7424"/>
                  </a:lnTo>
                  <a:lnTo>
                    <a:pt x="135816" y="0"/>
                  </a:lnTo>
                  <a:lnTo>
                    <a:pt x="2122129" y="0"/>
                  </a:lnTo>
                  <a:lnTo>
                    <a:pt x="2165069" y="7424"/>
                  </a:lnTo>
                  <a:lnTo>
                    <a:pt x="2202353" y="28102"/>
                  </a:lnTo>
                  <a:lnTo>
                    <a:pt x="2231750" y="59637"/>
                  </a:lnTo>
                  <a:lnTo>
                    <a:pt x="2251025" y="99634"/>
                  </a:lnTo>
                  <a:lnTo>
                    <a:pt x="2257946" y="145698"/>
                  </a:lnTo>
                  <a:lnTo>
                    <a:pt x="2257946" y="728494"/>
                  </a:lnTo>
                  <a:lnTo>
                    <a:pt x="2251025" y="774558"/>
                  </a:lnTo>
                  <a:lnTo>
                    <a:pt x="2231750" y="814555"/>
                  </a:lnTo>
                  <a:lnTo>
                    <a:pt x="2202353" y="846090"/>
                  </a:lnTo>
                  <a:lnTo>
                    <a:pt x="2165069" y="866768"/>
                  </a:lnTo>
                  <a:lnTo>
                    <a:pt x="2122129" y="874193"/>
                  </a:lnTo>
                  <a:lnTo>
                    <a:pt x="135816" y="874193"/>
                  </a:lnTo>
                  <a:lnTo>
                    <a:pt x="92889" y="866768"/>
                  </a:lnTo>
                  <a:lnTo>
                    <a:pt x="55607" y="846090"/>
                  </a:lnTo>
                  <a:lnTo>
                    <a:pt x="26206" y="814555"/>
                  </a:lnTo>
                  <a:lnTo>
                    <a:pt x="6924" y="774558"/>
                  </a:lnTo>
                  <a:lnTo>
                    <a:pt x="0" y="728494"/>
                  </a:lnTo>
                  <a:lnTo>
                    <a:pt x="0" y="145698"/>
                  </a:lnTo>
                  <a:close/>
                </a:path>
              </a:pathLst>
            </a:custGeom>
            <a:ln w="2406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6628" y="3126870"/>
            <a:ext cx="1691639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90"/>
              </a:spcBef>
            </a:pPr>
            <a:r>
              <a:rPr sz="1050" spc="-40" dirty="0">
                <a:latin typeface="Calibri"/>
                <a:cs typeface="Calibri"/>
              </a:rPr>
              <a:t>Пациент </a:t>
            </a:r>
            <a:r>
              <a:rPr sz="1050" spc="-25" dirty="0">
                <a:latin typeface="Calibri"/>
                <a:cs typeface="Calibri"/>
              </a:rPr>
              <a:t>- </a:t>
            </a:r>
            <a:r>
              <a:rPr sz="1050" spc="-35" dirty="0">
                <a:latin typeface="Calibri"/>
                <a:cs typeface="Calibri"/>
              </a:rPr>
              <a:t>сдать </a:t>
            </a:r>
            <a:r>
              <a:rPr sz="1050" spc="-40" dirty="0">
                <a:latin typeface="Calibri"/>
                <a:cs typeface="Calibri"/>
              </a:rPr>
              <a:t>анализы </a:t>
            </a:r>
            <a:r>
              <a:rPr sz="1050" spc="-35" dirty="0">
                <a:latin typeface="Calibri"/>
                <a:cs typeface="Calibri"/>
              </a:rPr>
              <a:t>перед  операцией, получить </a:t>
            </a:r>
            <a:r>
              <a:rPr sz="1050" spc="-40" dirty="0">
                <a:latin typeface="Calibri"/>
                <a:cs typeface="Calibri"/>
              </a:rPr>
              <a:t>справку </a:t>
            </a:r>
            <a:r>
              <a:rPr sz="1050" spc="-35" dirty="0">
                <a:latin typeface="Calibri"/>
                <a:cs typeface="Calibri"/>
              </a:rPr>
              <a:t>в  бассейн, сделать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40" dirty="0">
                <a:latin typeface="Calibri"/>
                <a:cs typeface="Calibri"/>
              </a:rPr>
              <a:t>прививку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50527" y="2381719"/>
            <a:ext cx="2282825" cy="535305"/>
            <a:chOff x="450527" y="2381719"/>
            <a:chExt cx="2282825" cy="535305"/>
          </a:xfrm>
        </p:grpSpPr>
        <p:sp>
          <p:nvSpPr>
            <p:cNvPr id="27" name="object 27"/>
            <p:cNvSpPr/>
            <p:nvPr/>
          </p:nvSpPr>
          <p:spPr>
            <a:xfrm>
              <a:off x="462909" y="2394102"/>
              <a:ext cx="2258060" cy="510540"/>
            </a:xfrm>
            <a:custGeom>
              <a:avLst/>
              <a:gdLst/>
              <a:ahLst/>
              <a:cxnLst/>
              <a:rect l="l" t="t" r="r" b="b"/>
              <a:pathLst>
                <a:path w="2258060" h="510539">
                  <a:moveTo>
                    <a:pt x="2178720" y="0"/>
                  </a:moveTo>
                  <a:lnTo>
                    <a:pt x="79226" y="0"/>
                  </a:lnTo>
                  <a:lnTo>
                    <a:pt x="48387" y="6689"/>
                  </a:lnTo>
                  <a:lnTo>
                    <a:pt x="23204" y="24920"/>
                  </a:lnTo>
                  <a:lnTo>
                    <a:pt x="6225" y="51939"/>
                  </a:lnTo>
                  <a:lnTo>
                    <a:pt x="0" y="84991"/>
                  </a:lnTo>
                  <a:lnTo>
                    <a:pt x="0" y="424955"/>
                  </a:lnTo>
                  <a:lnTo>
                    <a:pt x="6225" y="458057"/>
                  </a:lnTo>
                  <a:lnTo>
                    <a:pt x="23204" y="485070"/>
                  </a:lnTo>
                  <a:lnTo>
                    <a:pt x="48387" y="503273"/>
                  </a:lnTo>
                  <a:lnTo>
                    <a:pt x="79226" y="509946"/>
                  </a:lnTo>
                  <a:lnTo>
                    <a:pt x="2178720" y="509946"/>
                  </a:lnTo>
                  <a:lnTo>
                    <a:pt x="2209577" y="503273"/>
                  </a:lnTo>
                  <a:lnTo>
                    <a:pt x="2234758" y="485070"/>
                  </a:lnTo>
                  <a:lnTo>
                    <a:pt x="2251726" y="458057"/>
                  </a:lnTo>
                  <a:lnTo>
                    <a:pt x="2257946" y="424955"/>
                  </a:lnTo>
                  <a:lnTo>
                    <a:pt x="2257946" y="84991"/>
                  </a:lnTo>
                  <a:lnTo>
                    <a:pt x="2251726" y="51939"/>
                  </a:lnTo>
                  <a:lnTo>
                    <a:pt x="2234758" y="24920"/>
                  </a:lnTo>
                  <a:lnTo>
                    <a:pt x="2209577" y="6689"/>
                  </a:lnTo>
                  <a:lnTo>
                    <a:pt x="217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62909" y="2394102"/>
              <a:ext cx="2258060" cy="510540"/>
            </a:xfrm>
            <a:custGeom>
              <a:avLst/>
              <a:gdLst/>
              <a:ahLst/>
              <a:cxnLst/>
              <a:rect l="l" t="t" r="r" b="b"/>
              <a:pathLst>
                <a:path w="2258060" h="510539">
                  <a:moveTo>
                    <a:pt x="0" y="84991"/>
                  </a:moveTo>
                  <a:lnTo>
                    <a:pt x="6225" y="51939"/>
                  </a:lnTo>
                  <a:lnTo>
                    <a:pt x="23204" y="24920"/>
                  </a:lnTo>
                  <a:lnTo>
                    <a:pt x="48387" y="6689"/>
                  </a:lnTo>
                  <a:lnTo>
                    <a:pt x="79226" y="0"/>
                  </a:lnTo>
                  <a:lnTo>
                    <a:pt x="2178720" y="0"/>
                  </a:lnTo>
                  <a:lnTo>
                    <a:pt x="2209577" y="6689"/>
                  </a:lnTo>
                  <a:lnTo>
                    <a:pt x="2234758" y="24920"/>
                  </a:lnTo>
                  <a:lnTo>
                    <a:pt x="2251726" y="51939"/>
                  </a:lnTo>
                  <a:lnTo>
                    <a:pt x="2257946" y="84991"/>
                  </a:lnTo>
                  <a:lnTo>
                    <a:pt x="2257946" y="424955"/>
                  </a:lnTo>
                  <a:lnTo>
                    <a:pt x="2251726" y="458057"/>
                  </a:lnTo>
                  <a:lnTo>
                    <a:pt x="2234758" y="485070"/>
                  </a:lnTo>
                  <a:lnTo>
                    <a:pt x="2209577" y="503273"/>
                  </a:lnTo>
                  <a:lnTo>
                    <a:pt x="2178720" y="509946"/>
                  </a:lnTo>
                  <a:lnTo>
                    <a:pt x="79226" y="509946"/>
                  </a:lnTo>
                  <a:lnTo>
                    <a:pt x="48387" y="503273"/>
                  </a:lnTo>
                  <a:lnTo>
                    <a:pt x="23204" y="485070"/>
                  </a:lnTo>
                  <a:lnTo>
                    <a:pt x="6225" y="458057"/>
                  </a:lnTo>
                  <a:lnTo>
                    <a:pt x="0" y="424955"/>
                  </a:lnTo>
                  <a:lnTo>
                    <a:pt x="0" y="84991"/>
                  </a:lnTo>
                  <a:close/>
                </a:path>
              </a:pathLst>
            </a:custGeom>
            <a:ln w="2420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28468" y="2475013"/>
            <a:ext cx="19278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0" dirty="0">
                <a:latin typeface="Calibri"/>
                <a:cs typeface="Calibri"/>
              </a:rPr>
              <a:t>Пациент </a:t>
            </a:r>
            <a:r>
              <a:rPr sz="1050" spc="-30" dirty="0">
                <a:latin typeface="Calibri"/>
                <a:cs typeface="Calibri"/>
              </a:rPr>
              <a:t>с </a:t>
            </a:r>
            <a:r>
              <a:rPr sz="1050" spc="-45" dirty="0">
                <a:latin typeface="Calibri"/>
                <a:cs typeface="Calibri"/>
              </a:rPr>
              <a:t>неотложным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40" dirty="0">
                <a:latin typeface="Calibri"/>
                <a:cs typeface="Calibri"/>
              </a:rPr>
              <a:t>состоянием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50527" y="4157424"/>
            <a:ext cx="2282825" cy="508000"/>
            <a:chOff x="450527" y="4157424"/>
            <a:chExt cx="2282825" cy="508000"/>
          </a:xfrm>
        </p:grpSpPr>
        <p:sp>
          <p:nvSpPr>
            <p:cNvPr id="31" name="object 31"/>
            <p:cNvSpPr/>
            <p:nvPr/>
          </p:nvSpPr>
          <p:spPr>
            <a:xfrm>
              <a:off x="462909" y="4169807"/>
              <a:ext cx="2258060" cy="483234"/>
            </a:xfrm>
            <a:custGeom>
              <a:avLst/>
              <a:gdLst/>
              <a:ahLst/>
              <a:cxnLst/>
              <a:rect l="l" t="t" r="r" b="b"/>
              <a:pathLst>
                <a:path w="2258060" h="483235">
                  <a:moveTo>
                    <a:pt x="2182907" y="0"/>
                  </a:moveTo>
                  <a:lnTo>
                    <a:pt x="74981" y="0"/>
                  </a:lnTo>
                  <a:lnTo>
                    <a:pt x="45795" y="6328"/>
                  </a:lnTo>
                  <a:lnTo>
                    <a:pt x="21961" y="23585"/>
                  </a:lnTo>
                  <a:lnTo>
                    <a:pt x="5892" y="49173"/>
                  </a:lnTo>
                  <a:lnTo>
                    <a:pt x="0" y="80498"/>
                  </a:lnTo>
                  <a:lnTo>
                    <a:pt x="0" y="402250"/>
                  </a:lnTo>
                  <a:lnTo>
                    <a:pt x="5892" y="433556"/>
                  </a:lnTo>
                  <a:lnTo>
                    <a:pt x="21961" y="459103"/>
                  </a:lnTo>
                  <a:lnTo>
                    <a:pt x="45795" y="476317"/>
                  </a:lnTo>
                  <a:lnTo>
                    <a:pt x="74981" y="482627"/>
                  </a:lnTo>
                  <a:lnTo>
                    <a:pt x="2182907" y="482627"/>
                  </a:lnTo>
                  <a:lnTo>
                    <a:pt x="2212108" y="476317"/>
                  </a:lnTo>
                  <a:lnTo>
                    <a:pt x="2235961" y="459103"/>
                  </a:lnTo>
                  <a:lnTo>
                    <a:pt x="2252046" y="433556"/>
                  </a:lnTo>
                  <a:lnTo>
                    <a:pt x="2257946" y="402250"/>
                  </a:lnTo>
                  <a:lnTo>
                    <a:pt x="2257946" y="80498"/>
                  </a:lnTo>
                  <a:lnTo>
                    <a:pt x="2252046" y="49173"/>
                  </a:lnTo>
                  <a:lnTo>
                    <a:pt x="2235961" y="23585"/>
                  </a:lnTo>
                  <a:lnTo>
                    <a:pt x="2212108" y="6328"/>
                  </a:lnTo>
                  <a:lnTo>
                    <a:pt x="2182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909" y="4169807"/>
              <a:ext cx="2258060" cy="483234"/>
            </a:xfrm>
            <a:custGeom>
              <a:avLst/>
              <a:gdLst/>
              <a:ahLst/>
              <a:cxnLst/>
              <a:rect l="l" t="t" r="r" b="b"/>
              <a:pathLst>
                <a:path w="2258060" h="483235">
                  <a:moveTo>
                    <a:pt x="0" y="80498"/>
                  </a:moveTo>
                  <a:lnTo>
                    <a:pt x="5892" y="49173"/>
                  </a:lnTo>
                  <a:lnTo>
                    <a:pt x="21961" y="23585"/>
                  </a:lnTo>
                  <a:lnTo>
                    <a:pt x="45795" y="6328"/>
                  </a:lnTo>
                  <a:lnTo>
                    <a:pt x="74981" y="0"/>
                  </a:lnTo>
                  <a:lnTo>
                    <a:pt x="2182907" y="0"/>
                  </a:lnTo>
                  <a:lnTo>
                    <a:pt x="2212108" y="6328"/>
                  </a:lnTo>
                  <a:lnTo>
                    <a:pt x="2235961" y="23585"/>
                  </a:lnTo>
                  <a:lnTo>
                    <a:pt x="2252046" y="49173"/>
                  </a:lnTo>
                  <a:lnTo>
                    <a:pt x="2257946" y="80498"/>
                  </a:lnTo>
                  <a:lnTo>
                    <a:pt x="2257946" y="402250"/>
                  </a:lnTo>
                  <a:lnTo>
                    <a:pt x="2252046" y="433556"/>
                  </a:lnTo>
                  <a:lnTo>
                    <a:pt x="2235961" y="459103"/>
                  </a:lnTo>
                  <a:lnTo>
                    <a:pt x="2212108" y="476317"/>
                  </a:lnTo>
                  <a:lnTo>
                    <a:pt x="2182907" y="482627"/>
                  </a:lnTo>
                  <a:lnTo>
                    <a:pt x="74981" y="482627"/>
                  </a:lnTo>
                  <a:lnTo>
                    <a:pt x="45795" y="476317"/>
                  </a:lnTo>
                  <a:lnTo>
                    <a:pt x="21961" y="459103"/>
                  </a:lnTo>
                  <a:lnTo>
                    <a:pt x="5892" y="433556"/>
                  </a:lnTo>
                  <a:lnTo>
                    <a:pt x="0" y="402250"/>
                  </a:lnTo>
                  <a:lnTo>
                    <a:pt x="0" y="80498"/>
                  </a:lnTo>
                  <a:close/>
                </a:path>
              </a:pathLst>
            </a:custGeom>
            <a:ln w="2421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9597" y="4199456"/>
            <a:ext cx="1583055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700" marR="5080" indent="-508634">
              <a:lnSpc>
                <a:spcPct val="118400"/>
              </a:lnSpc>
              <a:spcBef>
                <a:spcPts val="95"/>
              </a:spcBef>
            </a:pPr>
            <a:r>
              <a:rPr sz="1050" spc="-40" dirty="0">
                <a:latin typeface="Calibri"/>
                <a:cs typeface="Calibri"/>
              </a:rPr>
              <a:t>Пациент </a:t>
            </a:r>
            <a:r>
              <a:rPr sz="1050" spc="-35" dirty="0">
                <a:latin typeface="Calibri"/>
                <a:cs typeface="Calibri"/>
              </a:rPr>
              <a:t>– записать в </a:t>
            </a:r>
            <a:r>
              <a:rPr sz="1050" spc="-40" dirty="0">
                <a:latin typeface="Calibri"/>
                <a:cs typeface="Calibri"/>
              </a:rPr>
              <a:t>Журнал  ожидания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53206" y="1006686"/>
            <a:ext cx="2223770" cy="525780"/>
            <a:chOff x="6553206" y="1006686"/>
            <a:chExt cx="2223770" cy="525780"/>
          </a:xfrm>
        </p:grpSpPr>
        <p:sp>
          <p:nvSpPr>
            <p:cNvPr id="35" name="object 35"/>
            <p:cNvSpPr/>
            <p:nvPr/>
          </p:nvSpPr>
          <p:spPr>
            <a:xfrm>
              <a:off x="6565589" y="1019069"/>
              <a:ext cx="2199005" cy="501015"/>
            </a:xfrm>
            <a:custGeom>
              <a:avLst/>
              <a:gdLst/>
              <a:ahLst/>
              <a:cxnLst/>
              <a:rect l="l" t="t" r="r" b="b"/>
              <a:pathLst>
                <a:path w="2199004" h="501015">
                  <a:moveTo>
                    <a:pt x="2120658" y="0"/>
                  </a:moveTo>
                  <a:lnTo>
                    <a:pt x="77754" y="0"/>
                  </a:lnTo>
                  <a:lnTo>
                    <a:pt x="47509" y="6564"/>
                  </a:lnTo>
                  <a:lnTo>
                    <a:pt x="22791" y="24465"/>
                  </a:lnTo>
                  <a:lnTo>
                    <a:pt x="6117" y="51017"/>
                  </a:lnTo>
                  <a:lnTo>
                    <a:pt x="0" y="83534"/>
                  </a:lnTo>
                  <a:lnTo>
                    <a:pt x="0" y="417427"/>
                  </a:lnTo>
                  <a:lnTo>
                    <a:pt x="6117" y="449873"/>
                  </a:lnTo>
                  <a:lnTo>
                    <a:pt x="22791" y="476389"/>
                  </a:lnTo>
                  <a:lnTo>
                    <a:pt x="47509" y="494277"/>
                  </a:lnTo>
                  <a:lnTo>
                    <a:pt x="77754" y="500839"/>
                  </a:lnTo>
                  <a:lnTo>
                    <a:pt x="2120658" y="500839"/>
                  </a:lnTo>
                  <a:lnTo>
                    <a:pt x="2150969" y="494277"/>
                  </a:lnTo>
                  <a:lnTo>
                    <a:pt x="2175720" y="476389"/>
                  </a:lnTo>
                  <a:lnTo>
                    <a:pt x="2192407" y="449873"/>
                  </a:lnTo>
                  <a:lnTo>
                    <a:pt x="2198526" y="417427"/>
                  </a:lnTo>
                  <a:lnTo>
                    <a:pt x="2198526" y="83534"/>
                  </a:lnTo>
                  <a:lnTo>
                    <a:pt x="2192407" y="51017"/>
                  </a:lnTo>
                  <a:lnTo>
                    <a:pt x="2175720" y="24465"/>
                  </a:lnTo>
                  <a:lnTo>
                    <a:pt x="2150969" y="6564"/>
                  </a:lnTo>
                  <a:lnTo>
                    <a:pt x="21206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65589" y="1019069"/>
              <a:ext cx="2199005" cy="501015"/>
            </a:xfrm>
            <a:custGeom>
              <a:avLst/>
              <a:gdLst/>
              <a:ahLst/>
              <a:cxnLst/>
              <a:rect l="l" t="t" r="r" b="b"/>
              <a:pathLst>
                <a:path w="2199004" h="501015">
                  <a:moveTo>
                    <a:pt x="0" y="83534"/>
                  </a:moveTo>
                  <a:lnTo>
                    <a:pt x="6117" y="51017"/>
                  </a:lnTo>
                  <a:lnTo>
                    <a:pt x="22791" y="24465"/>
                  </a:lnTo>
                  <a:lnTo>
                    <a:pt x="47509" y="6564"/>
                  </a:lnTo>
                  <a:lnTo>
                    <a:pt x="77754" y="0"/>
                  </a:lnTo>
                  <a:lnTo>
                    <a:pt x="2120658" y="0"/>
                  </a:lnTo>
                  <a:lnTo>
                    <a:pt x="2150969" y="6564"/>
                  </a:lnTo>
                  <a:lnTo>
                    <a:pt x="2175720" y="24465"/>
                  </a:lnTo>
                  <a:lnTo>
                    <a:pt x="2192407" y="51017"/>
                  </a:lnTo>
                  <a:lnTo>
                    <a:pt x="2198526" y="83534"/>
                  </a:lnTo>
                  <a:lnTo>
                    <a:pt x="2198526" y="417427"/>
                  </a:lnTo>
                  <a:lnTo>
                    <a:pt x="2192407" y="449873"/>
                  </a:lnTo>
                  <a:lnTo>
                    <a:pt x="2175720" y="476389"/>
                  </a:lnTo>
                  <a:lnTo>
                    <a:pt x="2150969" y="494277"/>
                  </a:lnTo>
                  <a:lnTo>
                    <a:pt x="2120658" y="500839"/>
                  </a:lnTo>
                  <a:lnTo>
                    <a:pt x="77754" y="500839"/>
                  </a:lnTo>
                  <a:lnTo>
                    <a:pt x="47509" y="494277"/>
                  </a:lnTo>
                  <a:lnTo>
                    <a:pt x="22791" y="476389"/>
                  </a:lnTo>
                  <a:lnTo>
                    <a:pt x="6117" y="449873"/>
                  </a:lnTo>
                  <a:lnTo>
                    <a:pt x="0" y="417427"/>
                  </a:lnTo>
                  <a:lnTo>
                    <a:pt x="0" y="83534"/>
                  </a:lnTo>
                  <a:close/>
                </a:path>
              </a:pathLst>
            </a:custGeom>
            <a:ln w="2420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309499" y="1096338"/>
            <a:ext cx="7143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0" dirty="0">
                <a:latin typeface="Calibri"/>
                <a:cs typeface="Calibri"/>
              </a:rPr>
              <a:t>Прием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spc="-35" dirty="0">
                <a:latin typeface="Calibri"/>
                <a:cs typeface="Calibri"/>
              </a:rPr>
              <a:t>врача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404532" y="4093681"/>
            <a:ext cx="2936875" cy="598805"/>
            <a:chOff x="3404532" y="4093681"/>
            <a:chExt cx="2936875" cy="598805"/>
          </a:xfrm>
        </p:grpSpPr>
        <p:sp>
          <p:nvSpPr>
            <p:cNvPr id="39" name="object 39"/>
            <p:cNvSpPr/>
            <p:nvPr/>
          </p:nvSpPr>
          <p:spPr>
            <a:xfrm>
              <a:off x="3416914" y="4106063"/>
              <a:ext cx="2912110" cy="574040"/>
            </a:xfrm>
            <a:custGeom>
              <a:avLst/>
              <a:gdLst/>
              <a:ahLst/>
              <a:cxnLst/>
              <a:rect l="l" t="t" r="r" b="b"/>
              <a:pathLst>
                <a:path w="2912110" h="574039">
                  <a:moveTo>
                    <a:pt x="2822376" y="0"/>
                  </a:moveTo>
                  <a:lnTo>
                    <a:pt x="89186" y="0"/>
                  </a:lnTo>
                  <a:lnTo>
                    <a:pt x="54480" y="7522"/>
                  </a:lnTo>
                  <a:lnTo>
                    <a:pt x="26130" y="28031"/>
                  </a:lnTo>
                  <a:lnTo>
                    <a:pt x="7011" y="58444"/>
                  </a:lnTo>
                  <a:lnTo>
                    <a:pt x="0" y="95675"/>
                  </a:lnTo>
                  <a:lnTo>
                    <a:pt x="0" y="478135"/>
                  </a:lnTo>
                  <a:lnTo>
                    <a:pt x="7011" y="515347"/>
                  </a:lnTo>
                  <a:lnTo>
                    <a:pt x="26130" y="545718"/>
                  </a:lnTo>
                  <a:lnTo>
                    <a:pt x="54480" y="566186"/>
                  </a:lnTo>
                  <a:lnTo>
                    <a:pt x="89186" y="573689"/>
                  </a:lnTo>
                  <a:lnTo>
                    <a:pt x="2822376" y="573689"/>
                  </a:lnTo>
                  <a:lnTo>
                    <a:pt x="2857081" y="566186"/>
                  </a:lnTo>
                  <a:lnTo>
                    <a:pt x="2885431" y="545718"/>
                  </a:lnTo>
                  <a:lnTo>
                    <a:pt x="2904550" y="515347"/>
                  </a:lnTo>
                  <a:lnTo>
                    <a:pt x="2911562" y="478135"/>
                  </a:lnTo>
                  <a:lnTo>
                    <a:pt x="2911562" y="95675"/>
                  </a:lnTo>
                  <a:lnTo>
                    <a:pt x="2904550" y="58444"/>
                  </a:lnTo>
                  <a:lnTo>
                    <a:pt x="2885431" y="28031"/>
                  </a:lnTo>
                  <a:lnTo>
                    <a:pt x="2857081" y="7522"/>
                  </a:lnTo>
                  <a:lnTo>
                    <a:pt x="2822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16914" y="4106063"/>
              <a:ext cx="2912110" cy="574040"/>
            </a:xfrm>
            <a:custGeom>
              <a:avLst/>
              <a:gdLst/>
              <a:ahLst/>
              <a:cxnLst/>
              <a:rect l="l" t="t" r="r" b="b"/>
              <a:pathLst>
                <a:path w="2912110" h="574039">
                  <a:moveTo>
                    <a:pt x="0" y="95675"/>
                  </a:moveTo>
                  <a:lnTo>
                    <a:pt x="7011" y="58444"/>
                  </a:lnTo>
                  <a:lnTo>
                    <a:pt x="26130" y="28031"/>
                  </a:lnTo>
                  <a:lnTo>
                    <a:pt x="54480" y="7522"/>
                  </a:lnTo>
                  <a:lnTo>
                    <a:pt x="89186" y="0"/>
                  </a:lnTo>
                  <a:lnTo>
                    <a:pt x="2822376" y="0"/>
                  </a:lnTo>
                  <a:lnTo>
                    <a:pt x="2857081" y="7522"/>
                  </a:lnTo>
                  <a:lnTo>
                    <a:pt x="2885431" y="28031"/>
                  </a:lnTo>
                  <a:lnTo>
                    <a:pt x="2904550" y="58444"/>
                  </a:lnTo>
                  <a:lnTo>
                    <a:pt x="2911562" y="95675"/>
                  </a:lnTo>
                  <a:lnTo>
                    <a:pt x="2911562" y="478135"/>
                  </a:lnTo>
                  <a:lnTo>
                    <a:pt x="2904550" y="515347"/>
                  </a:lnTo>
                  <a:lnTo>
                    <a:pt x="2885431" y="545718"/>
                  </a:lnTo>
                  <a:lnTo>
                    <a:pt x="2857081" y="566186"/>
                  </a:lnTo>
                  <a:lnTo>
                    <a:pt x="2822376" y="573689"/>
                  </a:lnTo>
                  <a:lnTo>
                    <a:pt x="89186" y="573689"/>
                  </a:lnTo>
                  <a:lnTo>
                    <a:pt x="54480" y="566186"/>
                  </a:lnTo>
                  <a:lnTo>
                    <a:pt x="26130" y="545718"/>
                  </a:lnTo>
                  <a:lnTo>
                    <a:pt x="7011" y="515347"/>
                  </a:lnTo>
                  <a:lnTo>
                    <a:pt x="0" y="478135"/>
                  </a:lnTo>
                  <a:lnTo>
                    <a:pt x="0" y="95675"/>
                  </a:lnTo>
                  <a:close/>
                </a:path>
              </a:pathLst>
            </a:custGeom>
            <a:ln w="2422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750319" y="4139720"/>
            <a:ext cx="2246630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 marR="5080" indent="-377825">
              <a:lnSpc>
                <a:spcPct val="118400"/>
              </a:lnSpc>
              <a:spcBef>
                <a:spcPts val="95"/>
              </a:spcBef>
            </a:pPr>
            <a:r>
              <a:rPr sz="1050" spc="-35" dirty="0">
                <a:latin typeface="Calibri"/>
                <a:cs typeface="Calibri"/>
              </a:rPr>
              <a:t>Регистратор </a:t>
            </a:r>
            <a:r>
              <a:rPr sz="1050" spc="-25" dirty="0">
                <a:latin typeface="Calibri"/>
                <a:cs typeface="Calibri"/>
              </a:rPr>
              <a:t>- </a:t>
            </a:r>
            <a:r>
              <a:rPr sz="1050" spc="-35" dirty="0">
                <a:latin typeface="Calibri"/>
                <a:cs typeface="Calibri"/>
              </a:rPr>
              <a:t>запись в </a:t>
            </a:r>
            <a:r>
              <a:rPr sz="1050" spc="-45" dirty="0">
                <a:latin typeface="Calibri"/>
                <a:cs typeface="Calibri"/>
              </a:rPr>
              <a:t>Журнал </a:t>
            </a:r>
            <a:r>
              <a:rPr sz="1050" spc="-40" dirty="0">
                <a:latin typeface="Calibri"/>
                <a:cs typeface="Calibri"/>
              </a:rPr>
              <a:t>ожидания,  информирование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40" dirty="0">
                <a:latin typeface="Calibri"/>
                <a:cs typeface="Calibri"/>
              </a:rPr>
              <a:t>пациента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596215" y="3237700"/>
            <a:ext cx="2282825" cy="535305"/>
            <a:chOff x="6596215" y="3237700"/>
            <a:chExt cx="2282825" cy="535305"/>
          </a:xfrm>
        </p:grpSpPr>
        <p:sp>
          <p:nvSpPr>
            <p:cNvPr id="43" name="object 43"/>
            <p:cNvSpPr/>
            <p:nvPr/>
          </p:nvSpPr>
          <p:spPr>
            <a:xfrm>
              <a:off x="6608598" y="3250082"/>
              <a:ext cx="2258060" cy="510540"/>
            </a:xfrm>
            <a:custGeom>
              <a:avLst/>
              <a:gdLst/>
              <a:ahLst/>
              <a:cxnLst/>
              <a:rect l="l" t="t" r="r" b="b"/>
              <a:pathLst>
                <a:path w="2258059" h="510539">
                  <a:moveTo>
                    <a:pt x="2178720" y="0"/>
                  </a:moveTo>
                  <a:lnTo>
                    <a:pt x="79226" y="0"/>
                  </a:lnTo>
                  <a:lnTo>
                    <a:pt x="48368" y="6689"/>
                  </a:lnTo>
                  <a:lnTo>
                    <a:pt x="23187" y="24920"/>
                  </a:lnTo>
                  <a:lnTo>
                    <a:pt x="6219" y="51939"/>
                  </a:lnTo>
                  <a:lnTo>
                    <a:pt x="0" y="84991"/>
                  </a:lnTo>
                  <a:lnTo>
                    <a:pt x="0" y="424955"/>
                  </a:lnTo>
                  <a:lnTo>
                    <a:pt x="6219" y="458057"/>
                  </a:lnTo>
                  <a:lnTo>
                    <a:pt x="23187" y="485070"/>
                  </a:lnTo>
                  <a:lnTo>
                    <a:pt x="48368" y="503273"/>
                  </a:lnTo>
                  <a:lnTo>
                    <a:pt x="79226" y="509946"/>
                  </a:lnTo>
                  <a:lnTo>
                    <a:pt x="2178720" y="509946"/>
                  </a:lnTo>
                  <a:lnTo>
                    <a:pt x="2209577" y="503273"/>
                  </a:lnTo>
                  <a:lnTo>
                    <a:pt x="2234758" y="485070"/>
                  </a:lnTo>
                  <a:lnTo>
                    <a:pt x="2251726" y="458057"/>
                  </a:lnTo>
                  <a:lnTo>
                    <a:pt x="2257946" y="424955"/>
                  </a:lnTo>
                  <a:lnTo>
                    <a:pt x="2257946" y="84991"/>
                  </a:lnTo>
                  <a:lnTo>
                    <a:pt x="2251726" y="51939"/>
                  </a:lnTo>
                  <a:lnTo>
                    <a:pt x="2234758" y="24920"/>
                  </a:lnTo>
                  <a:lnTo>
                    <a:pt x="2209577" y="6689"/>
                  </a:lnTo>
                  <a:lnTo>
                    <a:pt x="217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608598" y="3250082"/>
              <a:ext cx="2258060" cy="510540"/>
            </a:xfrm>
            <a:custGeom>
              <a:avLst/>
              <a:gdLst/>
              <a:ahLst/>
              <a:cxnLst/>
              <a:rect l="l" t="t" r="r" b="b"/>
              <a:pathLst>
                <a:path w="2258059" h="510539">
                  <a:moveTo>
                    <a:pt x="0" y="84991"/>
                  </a:moveTo>
                  <a:lnTo>
                    <a:pt x="6219" y="51939"/>
                  </a:lnTo>
                  <a:lnTo>
                    <a:pt x="23187" y="24920"/>
                  </a:lnTo>
                  <a:lnTo>
                    <a:pt x="48368" y="6689"/>
                  </a:lnTo>
                  <a:lnTo>
                    <a:pt x="79226" y="0"/>
                  </a:lnTo>
                  <a:lnTo>
                    <a:pt x="2178720" y="0"/>
                  </a:lnTo>
                  <a:lnTo>
                    <a:pt x="2209577" y="6689"/>
                  </a:lnTo>
                  <a:lnTo>
                    <a:pt x="2234758" y="24920"/>
                  </a:lnTo>
                  <a:lnTo>
                    <a:pt x="2251726" y="51939"/>
                  </a:lnTo>
                  <a:lnTo>
                    <a:pt x="2257946" y="84991"/>
                  </a:lnTo>
                  <a:lnTo>
                    <a:pt x="2257946" y="424955"/>
                  </a:lnTo>
                  <a:lnTo>
                    <a:pt x="2251726" y="458057"/>
                  </a:lnTo>
                  <a:lnTo>
                    <a:pt x="2234758" y="485070"/>
                  </a:lnTo>
                  <a:lnTo>
                    <a:pt x="2209577" y="503273"/>
                  </a:lnTo>
                  <a:lnTo>
                    <a:pt x="2178720" y="509946"/>
                  </a:lnTo>
                  <a:lnTo>
                    <a:pt x="79226" y="509946"/>
                  </a:lnTo>
                  <a:lnTo>
                    <a:pt x="48368" y="503273"/>
                  </a:lnTo>
                  <a:lnTo>
                    <a:pt x="23187" y="485070"/>
                  </a:lnTo>
                  <a:lnTo>
                    <a:pt x="6219" y="458057"/>
                  </a:lnTo>
                  <a:lnTo>
                    <a:pt x="0" y="424955"/>
                  </a:lnTo>
                  <a:lnTo>
                    <a:pt x="0" y="84991"/>
                  </a:lnTo>
                  <a:close/>
                </a:path>
              </a:pathLst>
            </a:custGeom>
            <a:ln w="2420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903408" y="3330266"/>
            <a:ext cx="1671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latin typeface="Calibri"/>
                <a:cs typeface="Calibri"/>
              </a:rPr>
              <a:t>Кабинет </a:t>
            </a:r>
            <a:r>
              <a:rPr sz="1050" spc="-40" dirty="0">
                <a:latin typeface="Calibri"/>
                <a:cs typeface="Calibri"/>
              </a:rPr>
              <a:t>доврачебного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40" dirty="0">
                <a:latin typeface="Calibri"/>
                <a:cs typeface="Calibri"/>
              </a:rPr>
              <a:t>приема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50527" y="615120"/>
            <a:ext cx="2282825" cy="671830"/>
            <a:chOff x="450527" y="615120"/>
            <a:chExt cx="2282825" cy="671830"/>
          </a:xfrm>
        </p:grpSpPr>
        <p:sp>
          <p:nvSpPr>
            <p:cNvPr id="47" name="object 47"/>
            <p:cNvSpPr/>
            <p:nvPr/>
          </p:nvSpPr>
          <p:spPr>
            <a:xfrm>
              <a:off x="462909" y="627503"/>
              <a:ext cx="2258060" cy="647065"/>
            </a:xfrm>
            <a:custGeom>
              <a:avLst/>
              <a:gdLst/>
              <a:ahLst/>
              <a:cxnLst/>
              <a:rect l="l" t="t" r="r" b="b"/>
              <a:pathLst>
                <a:path w="2258060" h="647065">
                  <a:moveTo>
                    <a:pt x="2157442" y="0"/>
                  </a:moveTo>
                  <a:lnTo>
                    <a:pt x="100447" y="0"/>
                  </a:lnTo>
                  <a:lnTo>
                    <a:pt x="61351" y="8480"/>
                  </a:lnTo>
                  <a:lnTo>
                    <a:pt x="29422" y="31598"/>
                  </a:lnTo>
                  <a:lnTo>
                    <a:pt x="7894" y="65871"/>
                  </a:lnTo>
                  <a:lnTo>
                    <a:pt x="0" y="107817"/>
                  </a:lnTo>
                  <a:lnTo>
                    <a:pt x="0" y="538842"/>
                  </a:lnTo>
                  <a:lnTo>
                    <a:pt x="7894" y="580769"/>
                  </a:lnTo>
                  <a:lnTo>
                    <a:pt x="29422" y="615000"/>
                  </a:lnTo>
                  <a:lnTo>
                    <a:pt x="61351" y="638077"/>
                  </a:lnTo>
                  <a:lnTo>
                    <a:pt x="100447" y="646538"/>
                  </a:lnTo>
                  <a:lnTo>
                    <a:pt x="2157442" y="646538"/>
                  </a:lnTo>
                  <a:lnTo>
                    <a:pt x="2196590" y="638077"/>
                  </a:lnTo>
                  <a:lnTo>
                    <a:pt x="2228533" y="615000"/>
                  </a:lnTo>
                  <a:lnTo>
                    <a:pt x="2250057" y="580769"/>
                  </a:lnTo>
                  <a:lnTo>
                    <a:pt x="2257946" y="538842"/>
                  </a:lnTo>
                  <a:lnTo>
                    <a:pt x="2257946" y="107817"/>
                  </a:lnTo>
                  <a:lnTo>
                    <a:pt x="2250057" y="65871"/>
                  </a:lnTo>
                  <a:lnTo>
                    <a:pt x="2228533" y="31598"/>
                  </a:lnTo>
                  <a:lnTo>
                    <a:pt x="2196590" y="8480"/>
                  </a:lnTo>
                  <a:lnTo>
                    <a:pt x="2157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2909" y="627503"/>
              <a:ext cx="2258060" cy="647065"/>
            </a:xfrm>
            <a:custGeom>
              <a:avLst/>
              <a:gdLst/>
              <a:ahLst/>
              <a:cxnLst/>
              <a:rect l="l" t="t" r="r" b="b"/>
              <a:pathLst>
                <a:path w="2258060" h="647065">
                  <a:moveTo>
                    <a:pt x="0" y="107817"/>
                  </a:moveTo>
                  <a:lnTo>
                    <a:pt x="7894" y="65871"/>
                  </a:lnTo>
                  <a:lnTo>
                    <a:pt x="29422" y="31598"/>
                  </a:lnTo>
                  <a:lnTo>
                    <a:pt x="61351" y="8480"/>
                  </a:lnTo>
                  <a:lnTo>
                    <a:pt x="100447" y="0"/>
                  </a:lnTo>
                  <a:lnTo>
                    <a:pt x="2157442" y="0"/>
                  </a:lnTo>
                  <a:lnTo>
                    <a:pt x="2196590" y="8480"/>
                  </a:lnTo>
                  <a:lnTo>
                    <a:pt x="2228533" y="31598"/>
                  </a:lnTo>
                  <a:lnTo>
                    <a:pt x="2250057" y="65871"/>
                  </a:lnTo>
                  <a:lnTo>
                    <a:pt x="2257946" y="107817"/>
                  </a:lnTo>
                  <a:lnTo>
                    <a:pt x="2257946" y="538842"/>
                  </a:lnTo>
                  <a:lnTo>
                    <a:pt x="2250057" y="580769"/>
                  </a:lnTo>
                  <a:lnTo>
                    <a:pt x="2228533" y="615000"/>
                  </a:lnTo>
                  <a:lnTo>
                    <a:pt x="2196590" y="638077"/>
                  </a:lnTo>
                  <a:lnTo>
                    <a:pt x="2157442" y="646538"/>
                  </a:lnTo>
                  <a:lnTo>
                    <a:pt x="100447" y="646538"/>
                  </a:lnTo>
                  <a:lnTo>
                    <a:pt x="61351" y="638077"/>
                  </a:lnTo>
                  <a:lnTo>
                    <a:pt x="29422" y="615000"/>
                  </a:lnTo>
                  <a:lnTo>
                    <a:pt x="7894" y="580769"/>
                  </a:lnTo>
                  <a:lnTo>
                    <a:pt x="0" y="538842"/>
                  </a:lnTo>
                  <a:lnTo>
                    <a:pt x="0" y="107817"/>
                  </a:lnTo>
                  <a:close/>
                </a:path>
              </a:pathLst>
            </a:custGeom>
            <a:ln w="2415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11820" y="777257"/>
            <a:ext cx="1559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0" dirty="0">
                <a:latin typeface="Calibri"/>
                <a:cs typeface="Calibri"/>
              </a:rPr>
              <a:t>Пациент </a:t>
            </a:r>
            <a:r>
              <a:rPr sz="1050" spc="-25" dirty="0">
                <a:latin typeface="Calibri"/>
                <a:cs typeface="Calibri"/>
              </a:rPr>
              <a:t>- </a:t>
            </a:r>
            <a:r>
              <a:rPr sz="1050" spc="-35" dirty="0">
                <a:latin typeface="Calibri"/>
                <a:cs typeface="Calibri"/>
              </a:rPr>
              <a:t>записать на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40" dirty="0">
                <a:latin typeface="Calibri"/>
                <a:cs typeface="Calibri"/>
              </a:rPr>
              <a:t>прием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846252" y="670075"/>
            <a:ext cx="1883410" cy="762000"/>
            <a:chOff x="3846252" y="670075"/>
            <a:chExt cx="1883410" cy="762000"/>
          </a:xfrm>
        </p:grpSpPr>
        <p:sp>
          <p:nvSpPr>
            <p:cNvPr id="51" name="object 51"/>
            <p:cNvSpPr/>
            <p:nvPr/>
          </p:nvSpPr>
          <p:spPr>
            <a:xfrm>
              <a:off x="3858317" y="682140"/>
              <a:ext cx="1859280" cy="737870"/>
            </a:xfrm>
            <a:custGeom>
              <a:avLst/>
              <a:gdLst/>
              <a:ahLst/>
              <a:cxnLst/>
              <a:rect l="l" t="t" r="r" b="b"/>
              <a:pathLst>
                <a:path w="1859279" h="737869">
                  <a:moveTo>
                    <a:pt x="1744334" y="0"/>
                  </a:moveTo>
                  <a:lnTo>
                    <a:pt x="114651" y="0"/>
                  </a:lnTo>
                  <a:lnTo>
                    <a:pt x="69998" y="9656"/>
                  </a:lnTo>
                  <a:lnTo>
                    <a:pt x="33557" y="35999"/>
                  </a:lnTo>
                  <a:lnTo>
                    <a:pt x="9001" y="75091"/>
                  </a:lnTo>
                  <a:lnTo>
                    <a:pt x="0" y="122994"/>
                  </a:lnTo>
                  <a:lnTo>
                    <a:pt x="0" y="614727"/>
                  </a:lnTo>
                  <a:lnTo>
                    <a:pt x="9001" y="662559"/>
                  </a:lnTo>
                  <a:lnTo>
                    <a:pt x="33557" y="701615"/>
                  </a:lnTo>
                  <a:lnTo>
                    <a:pt x="69998" y="727946"/>
                  </a:lnTo>
                  <a:lnTo>
                    <a:pt x="114651" y="737600"/>
                  </a:lnTo>
                  <a:lnTo>
                    <a:pt x="1744334" y="737600"/>
                  </a:lnTo>
                  <a:lnTo>
                    <a:pt x="1788987" y="727946"/>
                  </a:lnTo>
                  <a:lnTo>
                    <a:pt x="1825427" y="701615"/>
                  </a:lnTo>
                  <a:lnTo>
                    <a:pt x="1849984" y="662559"/>
                  </a:lnTo>
                  <a:lnTo>
                    <a:pt x="1858985" y="614727"/>
                  </a:lnTo>
                  <a:lnTo>
                    <a:pt x="1858985" y="122994"/>
                  </a:lnTo>
                  <a:lnTo>
                    <a:pt x="1849984" y="75091"/>
                  </a:lnTo>
                  <a:lnTo>
                    <a:pt x="1825427" y="35999"/>
                  </a:lnTo>
                  <a:lnTo>
                    <a:pt x="1788987" y="9656"/>
                  </a:lnTo>
                  <a:lnTo>
                    <a:pt x="1744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58317" y="682140"/>
              <a:ext cx="1859280" cy="737870"/>
            </a:xfrm>
            <a:custGeom>
              <a:avLst/>
              <a:gdLst/>
              <a:ahLst/>
              <a:cxnLst/>
              <a:rect l="l" t="t" r="r" b="b"/>
              <a:pathLst>
                <a:path w="1859279" h="737869">
                  <a:moveTo>
                    <a:pt x="0" y="122994"/>
                  </a:moveTo>
                  <a:lnTo>
                    <a:pt x="9001" y="75091"/>
                  </a:lnTo>
                  <a:lnTo>
                    <a:pt x="33557" y="35999"/>
                  </a:lnTo>
                  <a:lnTo>
                    <a:pt x="69998" y="9656"/>
                  </a:lnTo>
                  <a:lnTo>
                    <a:pt x="114651" y="0"/>
                  </a:lnTo>
                  <a:lnTo>
                    <a:pt x="1744334" y="0"/>
                  </a:lnTo>
                  <a:lnTo>
                    <a:pt x="1788987" y="9656"/>
                  </a:lnTo>
                  <a:lnTo>
                    <a:pt x="1825427" y="35999"/>
                  </a:lnTo>
                  <a:lnTo>
                    <a:pt x="1849984" y="75091"/>
                  </a:lnTo>
                  <a:lnTo>
                    <a:pt x="1858985" y="122994"/>
                  </a:lnTo>
                  <a:lnTo>
                    <a:pt x="1858985" y="614727"/>
                  </a:lnTo>
                  <a:lnTo>
                    <a:pt x="1849984" y="662559"/>
                  </a:lnTo>
                  <a:lnTo>
                    <a:pt x="1825427" y="701615"/>
                  </a:lnTo>
                  <a:lnTo>
                    <a:pt x="1788987" y="727946"/>
                  </a:lnTo>
                  <a:lnTo>
                    <a:pt x="1744334" y="737600"/>
                  </a:lnTo>
                  <a:lnTo>
                    <a:pt x="114651" y="737600"/>
                  </a:lnTo>
                  <a:lnTo>
                    <a:pt x="69998" y="727946"/>
                  </a:lnTo>
                  <a:lnTo>
                    <a:pt x="33557" y="701615"/>
                  </a:lnTo>
                  <a:lnTo>
                    <a:pt x="9001" y="662559"/>
                  </a:lnTo>
                  <a:lnTo>
                    <a:pt x="0" y="614727"/>
                  </a:lnTo>
                  <a:lnTo>
                    <a:pt x="0" y="122994"/>
                  </a:lnTo>
                  <a:close/>
                </a:path>
              </a:pathLst>
            </a:custGeom>
            <a:ln w="2405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015161" y="754528"/>
            <a:ext cx="1547495" cy="4013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050" spc="-35" dirty="0">
                <a:latin typeface="Calibri"/>
                <a:cs typeface="Calibri"/>
              </a:rPr>
              <a:t>Регистратор </a:t>
            </a:r>
            <a:r>
              <a:rPr sz="1050" spc="-25" dirty="0">
                <a:latin typeface="Calibri"/>
                <a:cs typeface="Calibri"/>
              </a:rPr>
              <a:t>-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35" dirty="0">
                <a:latin typeface="Calibri"/>
                <a:cs typeface="Calibri"/>
              </a:rPr>
              <a:t>Запись</a:t>
            </a:r>
            <a:endParaRPr sz="10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050" spc="-35" dirty="0">
                <a:latin typeface="Calibri"/>
                <a:cs typeface="Calibri"/>
              </a:rPr>
              <a:t>пациента к врачу в </a:t>
            </a:r>
            <a:r>
              <a:rPr lang="ru-RU" sz="1050" spc="-45" dirty="0" smtClean="0">
                <a:latin typeface="Calibri"/>
                <a:cs typeface="Calibri"/>
              </a:rPr>
              <a:t>ЕГИЗ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185793" y="2382036"/>
            <a:ext cx="1306195" cy="1198880"/>
            <a:chOff x="4185793" y="2382036"/>
            <a:chExt cx="1306195" cy="1198880"/>
          </a:xfrm>
        </p:grpSpPr>
        <p:sp>
          <p:nvSpPr>
            <p:cNvPr id="55" name="object 55"/>
            <p:cNvSpPr/>
            <p:nvPr/>
          </p:nvSpPr>
          <p:spPr>
            <a:xfrm>
              <a:off x="4197858" y="2394101"/>
              <a:ext cx="1282065" cy="1174750"/>
            </a:xfrm>
            <a:custGeom>
              <a:avLst/>
              <a:gdLst/>
              <a:ahLst/>
              <a:cxnLst/>
              <a:rect l="l" t="t" r="r" b="b"/>
              <a:pathLst>
                <a:path w="1282064" h="1174750">
                  <a:moveTo>
                    <a:pt x="1099206" y="0"/>
                  </a:moveTo>
                  <a:lnTo>
                    <a:pt x="182559" y="0"/>
                  </a:lnTo>
                  <a:lnTo>
                    <a:pt x="134021" y="6994"/>
                  </a:lnTo>
                  <a:lnTo>
                    <a:pt x="90410" y="26733"/>
                  </a:lnTo>
                  <a:lnTo>
                    <a:pt x="53463" y="57353"/>
                  </a:lnTo>
                  <a:lnTo>
                    <a:pt x="24920" y="96988"/>
                  </a:lnTo>
                  <a:lnTo>
                    <a:pt x="6519" y="143773"/>
                  </a:lnTo>
                  <a:lnTo>
                    <a:pt x="0" y="195843"/>
                  </a:lnTo>
                  <a:lnTo>
                    <a:pt x="0" y="978974"/>
                  </a:lnTo>
                  <a:lnTo>
                    <a:pt x="6519" y="1030993"/>
                  </a:lnTo>
                  <a:lnTo>
                    <a:pt x="24920" y="1077744"/>
                  </a:lnTo>
                  <a:lnTo>
                    <a:pt x="53463" y="1117358"/>
                  </a:lnTo>
                  <a:lnTo>
                    <a:pt x="90410" y="1147967"/>
                  </a:lnTo>
                  <a:lnTo>
                    <a:pt x="134021" y="1167703"/>
                  </a:lnTo>
                  <a:lnTo>
                    <a:pt x="182559" y="1174697"/>
                  </a:lnTo>
                  <a:lnTo>
                    <a:pt x="1099206" y="1174697"/>
                  </a:lnTo>
                  <a:lnTo>
                    <a:pt x="1147744" y="1167703"/>
                  </a:lnTo>
                  <a:lnTo>
                    <a:pt x="1191356" y="1147967"/>
                  </a:lnTo>
                  <a:lnTo>
                    <a:pt x="1228302" y="1117358"/>
                  </a:lnTo>
                  <a:lnTo>
                    <a:pt x="1256845" y="1077744"/>
                  </a:lnTo>
                  <a:lnTo>
                    <a:pt x="1275246" y="1030993"/>
                  </a:lnTo>
                  <a:lnTo>
                    <a:pt x="1281766" y="978974"/>
                  </a:lnTo>
                  <a:lnTo>
                    <a:pt x="1281766" y="195843"/>
                  </a:lnTo>
                  <a:lnTo>
                    <a:pt x="1275246" y="143773"/>
                  </a:lnTo>
                  <a:lnTo>
                    <a:pt x="1256845" y="96988"/>
                  </a:lnTo>
                  <a:lnTo>
                    <a:pt x="1228302" y="57353"/>
                  </a:lnTo>
                  <a:lnTo>
                    <a:pt x="1191356" y="26733"/>
                  </a:lnTo>
                  <a:lnTo>
                    <a:pt x="1147744" y="6994"/>
                  </a:lnTo>
                  <a:lnTo>
                    <a:pt x="1099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7858" y="2394101"/>
              <a:ext cx="1282065" cy="1174750"/>
            </a:xfrm>
            <a:custGeom>
              <a:avLst/>
              <a:gdLst/>
              <a:ahLst/>
              <a:cxnLst/>
              <a:rect l="l" t="t" r="r" b="b"/>
              <a:pathLst>
                <a:path w="1282064" h="1174750">
                  <a:moveTo>
                    <a:pt x="0" y="195843"/>
                  </a:moveTo>
                  <a:lnTo>
                    <a:pt x="6519" y="143773"/>
                  </a:lnTo>
                  <a:lnTo>
                    <a:pt x="24920" y="96988"/>
                  </a:lnTo>
                  <a:lnTo>
                    <a:pt x="53463" y="57353"/>
                  </a:lnTo>
                  <a:lnTo>
                    <a:pt x="90410" y="26733"/>
                  </a:lnTo>
                  <a:lnTo>
                    <a:pt x="134021" y="6994"/>
                  </a:lnTo>
                  <a:lnTo>
                    <a:pt x="182559" y="0"/>
                  </a:lnTo>
                  <a:lnTo>
                    <a:pt x="1099206" y="0"/>
                  </a:lnTo>
                  <a:lnTo>
                    <a:pt x="1147744" y="6994"/>
                  </a:lnTo>
                  <a:lnTo>
                    <a:pt x="1191356" y="26733"/>
                  </a:lnTo>
                  <a:lnTo>
                    <a:pt x="1228302" y="57353"/>
                  </a:lnTo>
                  <a:lnTo>
                    <a:pt x="1256845" y="96988"/>
                  </a:lnTo>
                  <a:lnTo>
                    <a:pt x="1275246" y="143773"/>
                  </a:lnTo>
                  <a:lnTo>
                    <a:pt x="1281766" y="195843"/>
                  </a:lnTo>
                  <a:lnTo>
                    <a:pt x="1281766" y="978974"/>
                  </a:lnTo>
                  <a:lnTo>
                    <a:pt x="1275246" y="1030993"/>
                  </a:lnTo>
                  <a:lnTo>
                    <a:pt x="1256845" y="1077744"/>
                  </a:lnTo>
                  <a:lnTo>
                    <a:pt x="1228302" y="1117358"/>
                  </a:lnTo>
                  <a:lnTo>
                    <a:pt x="1191356" y="1147967"/>
                  </a:lnTo>
                  <a:lnTo>
                    <a:pt x="1147744" y="1167703"/>
                  </a:lnTo>
                  <a:lnTo>
                    <a:pt x="1099206" y="1174697"/>
                  </a:lnTo>
                  <a:lnTo>
                    <a:pt x="182559" y="1174697"/>
                  </a:lnTo>
                  <a:lnTo>
                    <a:pt x="134021" y="1167703"/>
                  </a:lnTo>
                  <a:lnTo>
                    <a:pt x="90410" y="1147967"/>
                  </a:lnTo>
                  <a:lnTo>
                    <a:pt x="53463" y="1117358"/>
                  </a:lnTo>
                  <a:lnTo>
                    <a:pt x="24920" y="1077744"/>
                  </a:lnTo>
                  <a:lnTo>
                    <a:pt x="6519" y="1030993"/>
                  </a:lnTo>
                  <a:lnTo>
                    <a:pt x="0" y="978974"/>
                  </a:lnTo>
                  <a:lnTo>
                    <a:pt x="0" y="195843"/>
                  </a:lnTo>
                  <a:close/>
                </a:path>
              </a:pathLst>
            </a:custGeom>
            <a:ln w="2353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346553" y="2461026"/>
            <a:ext cx="984250" cy="7759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5"/>
              </a:spcBef>
            </a:pPr>
            <a:r>
              <a:rPr sz="1050" spc="-40" dirty="0">
                <a:latin typeface="Calibri"/>
                <a:cs typeface="Calibri"/>
              </a:rPr>
              <a:t>Инфомат,</a:t>
            </a:r>
            <a:endParaRPr sz="1050">
              <a:latin typeface="Calibri"/>
              <a:cs typeface="Calibri"/>
            </a:endParaRPr>
          </a:p>
          <a:p>
            <a:pPr marL="12065" marR="5080" algn="ctr">
              <a:lnSpc>
                <a:spcPts val="1480"/>
              </a:lnSpc>
              <a:spcBef>
                <a:spcPts val="75"/>
              </a:spcBef>
            </a:pPr>
            <a:r>
              <a:rPr sz="1050" spc="-40" dirty="0">
                <a:latin typeface="Calibri"/>
                <a:cs typeface="Calibri"/>
              </a:rPr>
              <a:t>получение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spc="-35" dirty="0">
                <a:latin typeface="Calibri"/>
                <a:cs typeface="Calibri"/>
              </a:rPr>
              <a:t>талона  </a:t>
            </a:r>
            <a:r>
              <a:rPr sz="1050" spc="-40" dirty="0">
                <a:latin typeface="Calibri"/>
                <a:cs typeface="Calibri"/>
              </a:rPr>
              <a:t>электронной</a:t>
            </a:r>
            <a:endParaRPr sz="105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145"/>
              </a:spcBef>
            </a:pPr>
            <a:r>
              <a:rPr sz="1050" spc="-40" dirty="0">
                <a:latin typeface="Calibri"/>
                <a:cs typeface="Calibri"/>
              </a:rPr>
              <a:t>очереди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403966" y="4867706"/>
            <a:ext cx="2936875" cy="443865"/>
            <a:chOff x="3403966" y="4867706"/>
            <a:chExt cx="2936875" cy="443865"/>
          </a:xfrm>
        </p:grpSpPr>
        <p:sp>
          <p:nvSpPr>
            <p:cNvPr id="59" name="object 59"/>
            <p:cNvSpPr/>
            <p:nvPr/>
          </p:nvSpPr>
          <p:spPr>
            <a:xfrm>
              <a:off x="3416348" y="4880088"/>
              <a:ext cx="2912110" cy="419100"/>
            </a:xfrm>
            <a:custGeom>
              <a:avLst/>
              <a:gdLst/>
              <a:ahLst/>
              <a:cxnLst/>
              <a:rect l="l" t="t" r="r" b="b"/>
              <a:pathLst>
                <a:path w="2912110" h="419100">
                  <a:moveTo>
                    <a:pt x="2846483" y="0"/>
                  </a:moveTo>
                  <a:lnTo>
                    <a:pt x="65078" y="0"/>
                  </a:lnTo>
                  <a:lnTo>
                    <a:pt x="39726" y="5495"/>
                  </a:lnTo>
                  <a:lnTo>
                    <a:pt x="19042" y="20473"/>
                  </a:lnTo>
                  <a:lnTo>
                    <a:pt x="5107" y="42668"/>
                  </a:lnTo>
                  <a:lnTo>
                    <a:pt x="0" y="69814"/>
                  </a:lnTo>
                  <a:lnTo>
                    <a:pt x="0" y="349070"/>
                  </a:lnTo>
                  <a:lnTo>
                    <a:pt x="5107" y="376267"/>
                  </a:lnTo>
                  <a:lnTo>
                    <a:pt x="19042" y="398456"/>
                  </a:lnTo>
                  <a:lnTo>
                    <a:pt x="39726" y="413405"/>
                  </a:lnTo>
                  <a:lnTo>
                    <a:pt x="65078" y="418884"/>
                  </a:lnTo>
                  <a:lnTo>
                    <a:pt x="2846483" y="418884"/>
                  </a:lnTo>
                  <a:lnTo>
                    <a:pt x="2871836" y="413405"/>
                  </a:lnTo>
                  <a:lnTo>
                    <a:pt x="2892519" y="398456"/>
                  </a:lnTo>
                  <a:lnTo>
                    <a:pt x="2906455" y="376267"/>
                  </a:lnTo>
                  <a:lnTo>
                    <a:pt x="2911562" y="349070"/>
                  </a:lnTo>
                  <a:lnTo>
                    <a:pt x="2911562" y="69814"/>
                  </a:lnTo>
                  <a:lnTo>
                    <a:pt x="2906455" y="42668"/>
                  </a:lnTo>
                  <a:lnTo>
                    <a:pt x="2892519" y="20473"/>
                  </a:lnTo>
                  <a:lnTo>
                    <a:pt x="2871836" y="5495"/>
                  </a:lnTo>
                  <a:lnTo>
                    <a:pt x="2846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16348" y="4880088"/>
              <a:ext cx="2912110" cy="419100"/>
            </a:xfrm>
            <a:custGeom>
              <a:avLst/>
              <a:gdLst/>
              <a:ahLst/>
              <a:cxnLst/>
              <a:rect l="l" t="t" r="r" b="b"/>
              <a:pathLst>
                <a:path w="2912110" h="419100">
                  <a:moveTo>
                    <a:pt x="0" y="69814"/>
                  </a:moveTo>
                  <a:lnTo>
                    <a:pt x="5107" y="42668"/>
                  </a:lnTo>
                  <a:lnTo>
                    <a:pt x="19042" y="20473"/>
                  </a:lnTo>
                  <a:lnTo>
                    <a:pt x="39726" y="5495"/>
                  </a:lnTo>
                  <a:lnTo>
                    <a:pt x="65078" y="0"/>
                  </a:lnTo>
                  <a:lnTo>
                    <a:pt x="2846483" y="0"/>
                  </a:lnTo>
                  <a:lnTo>
                    <a:pt x="2871836" y="5495"/>
                  </a:lnTo>
                  <a:lnTo>
                    <a:pt x="2892519" y="20473"/>
                  </a:lnTo>
                  <a:lnTo>
                    <a:pt x="2906455" y="42668"/>
                  </a:lnTo>
                  <a:lnTo>
                    <a:pt x="2911562" y="69814"/>
                  </a:lnTo>
                  <a:lnTo>
                    <a:pt x="2911562" y="349070"/>
                  </a:lnTo>
                  <a:lnTo>
                    <a:pt x="2906455" y="376267"/>
                  </a:lnTo>
                  <a:lnTo>
                    <a:pt x="2892519" y="398456"/>
                  </a:lnTo>
                  <a:lnTo>
                    <a:pt x="2871836" y="413405"/>
                  </a:lnTo>
                  <a:lnTo>
                    <a:pt x="2846483" y="418884"/>
                  </a:lnTo>
                  <a:lnTo>
                    <a:pt x="65078" y="418884"/>
                  </a:lnTo>
                  <a:lnTo>
                    <a:pt x="39726" y="413405"/>
                  </a:lnTo>
                  <a:lnTo>
                    <a:pt x="19042" y="398456"/>
                  </a:lnTo>
                  <a:lnTo>
                    <a:pt x="5107" y="376267"/>
                  </a:lnTo>
                  <a:lnTo>
                    <a:pt x="0" y="349070"/>
                  </a:lnTo>
                  <a:lnTo>
                    <a:pt x="0" y="69814"/>
                  </a:lnTo>
                  <a:close/>
                </a:path>
              </a:pathLst>
            </a:custGeom>
            <a:ln w="2424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556050" y="4937567"/>
            <a:ext cx="635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40" dirty="0">
                <a:latin typeface="Calibri"/>
                <a:cs typeface="Calibri"/>
              </a:rPr>
              <a:t>К</a:t>
            </a:r>
            <a:r>
              <a:rPr sz="1050" spc="-30" dirty="0">
                <a:latin typeface="Calibri"/>
                <a:cs typeface="Calibri"/>
              </a:rPr>
              <a:t>о</a:t>
            </a:r>
            <a:r>
              <a:rPr sz="1050" spc="-40" dirty="0">
                <a:latin typeface="Calibri"/>
                <a:cs typeface="Calibri"/>
              </a:rPr>
              <a:t>л</a:t>
            </a:r>
            <a:r>
              <a:rPr sz="1050" spc="-35" dirty="0">
                <a:latin typeface="Calibri"/>
                <a:cs typeface="Calibri"/>
              </a:rPr>
              <a:t>л</a:t>
            </a:r>
            <a:r>
              <a:rPr sz="1050" spc="-40" dirty="0">
                <a:latin typeface="Calibri"/>
                <a:cs typeface="Calibri"/>
              </a:rPr>
              <a:t>-</a:t>
            </a:r>
            <a:r>
              <a:rPr sz="1050" spc="-35" dirty="0">
                <a:latin typeface="Calibri"/>
                <a:cs typeface="Calibri"/>
              </a:rPr>
              <a:t>центр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50527" y="4785750"/>
            <a:ext cx="2282825" cy="708025"/>
            <a:chOff x="450527" y="4785750"/>
            <a:chExt cx="2282825" cy="708025"/>
          </a:xfrm>
        </p:grpSpPr>
        <p:sp>
          <p:nvSpPr>
            <p:cNvPr id="63" name="object 63"/>
            <p:cNvSpPr/>
            <p:nvPr/>
          </p:nvSpPr>
          <p:spPr>
            <a:xfrm>
              <a:off x="462909" y="4798133"/>
              <a:ext cx="2258060" cy="683260"/>
            </a:xfrm>
            <a:custGeom>
              <a:avLst/>
              <a:gdLst/>
              <a:ahLst/>
              <a:cxnLst/>
              <a:rect l="l" t="t" r="r" b="b"/>
              <a:pathLst>
                <a:path w="2258060" h="683260">
                  <a:moveTo>
                    <a:pt x="2151783" y="0"/>
                  </a:moveTo>
                  <a:lnTo>
                    <a:pt x="106106" y="0"/>
                  </a:lnTo>
                  <a:lnTo>
                    <a:pt x="64803" y="8950"/>
                  </a:lnTo>
                  <a:lnTo>
                    <a:pt x="31076" y="33358"/>
                  </a:lnTo>
                  <a:lnTo>
                    <a:pt x="8337" y="69559"/>
                  </a:lnTo>
                  <a:lnTo>
                    <a:pt x="0" y="113887"/>
                  </a:lnTo>
                  <a:lnTo>
                    <a:pt x="0" y="569196"/>
                  </a:lnTo>
                  <a:lnTo>
                    <a:pt x="8337" y="613458"/>
                  </a:lnTo>
                  <a:lnTo>
                    <a:pt x="31076" y="649631"/>
                  </a:lnTo>
                  <a:lnTo>
                    <a:pt x="64803" y="674035"/>
                  </a:lnTo>
                  <a:lnTo>
                    <a:pt x="106106" y="682987"/>
                  </a:lnTo>
                  <a:lnTo>
                    <a:pt x="2151783" y="682987"/>
                  </a:lnTo>
                  <a:lnTo>
                    <a:pt x="2193104" y="674035"/>
                  </a:lnTo>
                  <a:lnTo>
                    <a:pt x="2226850" y="649631"/>
                  </a:lnTo>
                  <a:lnTo>
                    <a:pt x="2249602" y="613458"/>
                  </a:lnTo>
                  <a:lnTo>
                    <a:pt x="2257946" y="569196"/>
                  </a:lnTo>
                  <a:lnTo>
                    <a:pt x="2257946" y="113887"/>
                  </a:lnTo>
                  <a:lnTo>
                    <a:pt x="2249602" y="69559"/>
                  </a:lnTo>
                  <a:lnTo>
                    <a:pt x="2226850" y="33358"/>
                  </a:lnTo>
                  <a:lnTo>
                    <a:pt x="2193104" y="8950"/>
                  </a:lnTo>
                  <a:lnTo>
                    <a:pt x="2151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2909" y="4798133"/>
              <a:ext cx="2258060" cy="683260"/>
            </a:xfrm>
            <a:custGeom>
              <a:avLst/>
              <a:gdLst/>
              <a:ahLst/>
              <a:cxnLst/>
              <a:rect l="l" t="t" r="r" b="b"/>
              <a:pathLst>
                <a:path w="2258060" h="683260">
                  <a:moveTo>
                    <a:pt x="0" y="113887"/>
                  </a:moveTo>
                  <a:lnTo>
                    <a:pt x="8337" y="69559"/>
                  </a:lnTo>
                  <a:lnTo>
                    <a:pt x="31076" y="33358"/>
                  </a:lnTo>
                  <a:lnTo>
                    <a:pt x="64803" y="8950"/>
                  </a:lnTo>
                  <a:lnTo>
                    <a:pt x="106106" y="0"/>
                  </a:lnTo>
                  <a:lnTo>
                    <a:pt x="2151783" y="0"/>
                  </a:lnTo>
                  <a:lnTo>
                    <a:pt x="2193104" y="8950"/>
                  </a:lnTo>
                  <a:lnTo>
                    <a:pt x="2226850" y="33358"/>
                  </a:lnTo>
                  <a:lnTo>
                    <a:pt x="2249602" y="69559"/>
                  </a:lnTo>
                  <a:lnTo>
                    <a:pt x="2257946" y="113887"/>
                  </a:lnTo>
                  <a:lnTo>
                    <a:pt x="2257946" y="569196"/>
                  </a:lnTo>
                  <a:lnTo>
                    <a:pt x="2249602" y="613458"/>
                  </a:lnTo>
                  <a:lnTo>
                    <a:pt x="2226850" y="649631"/>
                  </a:lnTo>
                  <a:lnTo>
                    <a:pt x="2193104" y="674035"/>
                  </a:lnTo>
                  <a:lnTo>
                    <a:pt x="2151783" y="682987"/>
                  </a:lnTo>
                  <a:lnTo>
                    <a:pt x="106106" y="682987"/>
                  </a:lnTo>
                  <a:lnTo>
                    <a:pt x="64803" y="674035"/>
                  </a:lnTo>
                  <a:lnTo>
                    <a:pt x="31076" y="649631"/>
                  </a:lnTo>
                  <a:lnTo>
                    <a:pt x="8337" y="613458"/>
                  </a:lnTo>
                  <a:lnTo>
                    <a:pt x="0" y="569196"/>
                  </a:lnTo>
                  <a:lnTo>
                    <a:pt x="0" y="113887"/>
                  </a:lnTo>
                  <a:close/>
                </a:path>
              </a:pathLst>
            </a:custGeom>
            <a:ln w="24145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50199" y="4839074"/>
            <a:ext cx="1884045" cy="591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17900"/>
              </a:lnSpc>
              <a:spcBef>
                <a:spcPts val="90"/>
              </a:spcBef>
            </a:pPr>
            <a:r>
              <a:rPr sz="1050" spc="-40" dirty="0">
                <a:latin typeface="Calibri"/>
                <a:cs typeface="Calibri"/>
              </a:rPr>
              <a:t>Пациент </a:t>
            </a:r>
            <a:r>
              <a:rPr sz="1050" spc="-35" dirty="0">
                <a:latin typeface="Calibri"/>
                <a:cs typeface="Calibri"/>
              </a:rPr>
              <a:t>– </a:t>
            </a:r>
            <a:r>
              <a:rPr sz="1050" spc="-40" dirty="0">
                <a:latin typeface="Calibri"/>
                <a:cs typeface="Calibri"/>
              </a:rPr>
              <a:t>звонит по телефону  </a:t>
            </a:r>
            <a:r>
              <a:rPr sz="1050" spc="-35" dirty="0">
                <a:latin typeface="Calibri"/>
                <a:cs typeface="Calibri"/>
              </a:rPr>
              <a:t>(справочная </a:t>
            </a:r>
            <a:r>
              <a:rPr sz="1050" spc="-40" dirty="0">
                <a:latin typeface="Calibri"/>
                <a:cs typeface="Calibri"/>
              </a:rPr>
              <a:t>информация, </a:t>
            </a:r>
            <a:r>
              <a:rPr sz="1050" spc="-35" dirty="0">
                <a:latin typeface="Calibri"/>
                <a:cs typeface="Calibri"/>
              </a:rPr>
              <a:t>запись к  врачу)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553772" y="2463675"/>
            <a:ext cx="2282825" cy="535305"/>
            <a:chOff x="6553772" y="2463675"/>
            <a:chExt cx="2282825" cy="535305"/>
          </a:xfrm>
        </p:grpSpPr>
        <p:sp>
          <p:nvSpPr>
            <p:cNvPr id="67" name="object 67"/>
            <p:cNvSpPr/>
            <p:nvPr/>
          </p:nvSpPr>
          <p:spPr>
            <a:xfrm>
              <a:off x="6566155" y="2476057"/>
              <a:ext cx="2258060" cy="510540"/>
            </a:xfrm>
            <a:custGeom>
              <a:avLst/>
              <a:gdLst/>
              <a:ahLst/>
              <a:cxnLst/>
              <a:rect l="l" t="t" r="r" b="b"/>
              <a:pathLst>
                <a:path w="2258059" h="510539">
                  <a:moveTo>
                    <a:pt x="2178720" y="0"/>
                  </a:moveTo>
                  <a:lnTo>
                    <a:pt x="79226" y="0"/>
                  </a:lnTo>
                  <a:lnTo>
                    <a:pt x="48368" y="6689"/>
                  </a:lnTo>
                  <a:lnTo>
                    <a:pt x="23187" y="24920"/>
                  </a:lnTo>
                  <a:lnTo>
                    <a:pt x="6219" y="51939"/>
                  </a:lnTo>
                  <a:lnTo>
                    <a:pt x="0" y="84991"/>
                  </a:lnTo>
                  <a:lnTo>
                    <a:pt x="0" y="424955"/>
                  </a:lnTo>
                  <a:lnTo>
                    <a:pt x="6219" y="458057"/>
                  </a:lnTo>
                  <a:lnTo>
                    <a:pt x="23187" y="485070"/>
                  </a:lnTo>
                  <a:lnTo>
                    <a:pt x="48368" y="503273"/>
                  </a:lnTo>
                  <a:lnTo>
                    <a:pt x="79226" y="509946"/>
                  </a:lnTo>
                  <a:lnTo>
                    <a:pt x="2178720" y="509946"/>
                  </a:lnTo>
                  <a:lnTo>
                    <a:pt x="2209577" y="503273"/>
                  </a:lnTo>
                  <a:lnTo>
                    <a:pt x="2234758" y="485070"/>
                  </a:lnTo>
                  <a:lnTo>
                    <a:pt x="2251726" y="458057"/>
                  </a:lnTo>
                  <a:lnTo>
                    <a:pt x="2257946" y="424955"/>
                  </a:lnTo>
                  <a:lnTo>
                    <a:pt x="2257946" y="84991"/>
                  </a:lnTo>
                  <a:lnTo>
                    <a:pt x="2251726" y="51939"/>
                  </a:lnTo>
                  <a:lnTo>
                    <a:pt x="2234758" y="24920"/>
                  </a:lnTo>
                  <a:lnTo>
                    <a:pt x="2209577" y="6689"/>
                  </a:lnTo>
                  <a:lnTo>
                    <a:pt x="2178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66155" y="2476057"/>
              <a:ext cx="2258060" cy="510540"/>
            </a:xfrm>
            <a:custGeom>
              <a:avLst/>
              <a:gdLst/>
              <a:ahLst/>
              <a:cxnLst/>
              <a:rect l="l" t="t" r="r" b="b"/>
              <a:pathLst>
                <a:path w="2258059" h="510539">
                  <a:moveTo>
                    <a:pt x="0" y="84991"/>
                  </a:moveTo>
                  <a:lnTo>
                    <a:pt x="6219" y="51939"/>
                  </a:lnTo>
                  <a:lnTo>
                    <a:pt x="23187" y="24920"/>
                  </a:lnTo>
                  <a:lnTo>
                    <a:pt x="48368" y="6689"/>
                  </a:lnTo>
                  <a:lnTo>
                    <a:pt x="79226" y="0"/>
                  </a:lnTo>
                  <a:lnTo>
                    <a:pt x="2178720" y="0"/>
                  </a:lnTo>
                  <a:lnTo>
                    <a:pt x="2209577" y="6689"/>
                  </a:lnTo>
                  <a:lnTo>
                    <a:pt x="2234758" y="24920"/>
                  </a:lnTo>
                  <a:lnTo>
                    <a:pt x="2251726" y="51939"/>
                  </a:lnTo>
                  <a:lnTo>
                    <a:pt x="2257946" y="84991"/>
                  </a:lnTo>
                  <a:lnTo>
                    <a:pt x="2257946" y="424955"/>
                  </a:lnTo>
                  <a:lnTo>
                    <a:pt x="2251726" y="458057"/>
                  </a:lnTo>
                  <a:lnTo>
                    <a:pt x="2234758" y="485070"/>
                  </a:lnTo>
                  <a:lnTo>
                    <a:pt x="2209577" y="503273"/>
                  </a:lnTo>
                  <a:lnTo>
                    <a:pt x="2178720" y="509946"/>
                  </a:lnTo>
                  <a:lnTo>
                    <a:pt x="79226" y="509946"/>
                  </a:lnTo>
                  <a:lnTo>
                    <a:pt x="48368" y="503273"/>
                  </a:lnTo>
                  <a:lnTo>
                    <a:pt x="23187" y="485070"/>
                  </a:lnTo>
                  <a:lnTo>
                    <a:pt x="6219" y="458057"/>
                  </a:lnTo>
                  <a:lnTo>
                    <a:pt x="0" y="424955"/>
                  </a:lnTo>
                  <a:lnTo>
                    <a:pt x="0" y="84991"/>
                  </a:lnTo>
                  <a:close/>
                </a:path>
              </a:pathLst>
            </a:custGeom>
            <a:ln w="2420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888469" y="2556605"/>
            <a:ext cx="16173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latin typeface="Calibri"/>
                <a:cs typeface="Calibri"/>
              </a:rPr>
              <a:t>Кабинет </a:t>
            </a:r>
            <a:r>
              <a:rPr sz="1050" spc="-40" dirty="0">
                <a:latin typeface="Calibri"/>
                <a:cs typeface="Calibri"/>
              </a:rPr>
              <a:t>неотложной</a:t>
            </a:r>
            <a:r>
              <a:rPr sz="1050" spc="-70" dirty="0">
                <a:latin typeface="Calibri"/>
                <a:cs typeface="Calibri"/>
              </a:rPr>
              <a:t> </a:t>
            </a:r>
            <a:r>
              <a:rPr sz="1050" spc="-45" dirty="0">
                <a:latin typeface="Calibri"/>
                <a:cs typeface="Calibri"/>
              </a:rPr>
              <a:t>помощи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77845" y="905916"/>
            <a:ext cx="3930650" cy="4215130"/>
          </a:xfrm>
          <a:custGeom>
            <a:avLst/>
            <a:gdLst/>
            <a:ahLst/>
            <a:cxnLst/>
            <a:rect l="l" t="t" r="r" b="b"/>
            <a:pathLst>
              <a:path w="3930650" h="4215130">
                <a:moveTo>
                  <a:pt x="739063" y="4165409"/>
                </a:moveTo>
                <a:lnTo>
                  <a:pt x="729361" y="4159339"/>
                </a:lnTo>
                <a:lnTo>
                  <a:pt x="660057" y="4115993"/>
                </a:lnTo>
                <a:lnTo>
                  <a:pt x="656666" y="4116959"/>
                </a:lnTo>
                <a:lnTo>
                  <a:pt x="653503" y="4122788"/>
                </a:lnTo>
                <a:lnTo>
                  <a:pt x="654405" y="4126433"/>
                </a:lnTo>
                <a:lnTo>
                  <a:pt x="706983" y="4159339"/>
                </a:lnTo>
                <a:lnTo>
                  <a:pt x="43002" y="4159339"/>
                </a:lnTo>
                <a:lnTo>
                  <a:pt x="43002" y="4171480"/>
                </a:lnTo>
                <a:lnTo>
                  <a:pt x="706983" y="4171480"/>
                </a:lnTo>
                <a:lnTo>
                  <a:pt x="654405" y="4204385"/>
                </a:lnTo>
                <a:lnTo>
                  <a:pt x="653503" y="4208145"/>
                </a:lnTo>
                <a:lnTo>
                  <a:pt x="655078" y="4210939"/>
                </a:lnTo>
                <a:lnTo>
                  <a:pt x="656666" y="4213847"/>
                </a:lnTo>
                <a:lnTo>
                  <a:pt x="660057" y="4214825"/>
                </a:lnTo>
                <a:lnTo>
                  <a:pt x="729361" y="4171480"/>
                </a:lnTo>
                <a:lnTo>
                  <a:pt x="739063" y="4165409"/>
                </a:lnTo>
                <a:close/>
              </a:path>
              <a:path w="3930650" h="4215130">
                <a:moveTo>
                  <a:pt x="739063" y="3518865"/>
                </a:moveTo>
                <a:lnTo>
                  <a:pt x="729361" y="3512794"/>
                </a:lnTo>
                <a:lnTo>
                  <a:pt x="660057" y="3469449"/>
                </a:lnTo>
                <a:lnTo>
                  <a:pt x="656666" y="3470427"/>
                </a:lnTo>
                <a:lnTo>
                  <a:pt x="653503" y="3476256"/>
                </a:lnTo>
                <a:lnTo>
                  <a:pt x="654405" y="3479901"/>
                </a:lnTo>
                <a:lnTo>
                  <a:pt x="706970" y="3512794"/>
                </a:lnTo>
                <a:lnTo>
                  <a:pt x="43002" y="3512794"/>
                </a:lnTo>
                <a:lnTo>
                  <a:pt x="43002" y="3524935"/>
                </a:lnTo>
                <a:lnTo>
                  <a:pt x="706983" y="3524935"/>
                </a:lnTo>
                <a:lnTo>
                  <a:pt x="654405" y="3557841"/>
                </a:lnTo>
                <a:lnTo>
                  <a:pt x="653503" y="3561613"/>
                </a:lnTo>
                <a:lnTo>
                  <a:pt x="655078" y="3564394"/>
                </a:lnTo>
                <a:lnTo>
                  <a:pt x="656666" y="3567315"/>
                </a:lnTo>
                <a:lnTo>
                  <a:pt x="660057" y="3568281"/>
                </a:lnTo>
                <a:lnTo>
                  <a:pt x="729361" y="3524935"/>
                </a:lnTo>
                <a:lnTo>
                  <a:pt x="739063" y="3518865"/>
                </a:lnTo>
                <a:close/>
              </a:path>
              <a:path w="3930650" h="4215130">
                <a:moveTo>
                  <a:pt x="1180465" y="49415"/>
                </a:moveTo>
                <a:lnTo>
                  <a:pt x="1170762" y="43345"/>
                </a:lnTo>
                <a:lnTo>
                  <a:pt x="1101471" y="0"/>
                </a:lnTo>
                <a:lnTo>
                  <a:pt x="1098067" y="965"/>
                </a:lnTo>
                <a:lnTo>
                  <a:pt x="1094905" y="6794"/>
                </a:lnTo>
                <a:lnTo>
                  <a:pt x="1095806" y="10439"/>
                </a:lnTo>
                <a:lnTo>
                  <a:pt x="1148384" y="43345"/>
                </a:lnTo>
                <a:lnTo>
                  <a:pt x="43002" y="43345"/>
                </a:lnTo>
                <a:lnTo>
                  <a:pt x="43002" y="55486"/>
                </a:lnTo>
                <a:lnTo>
                  <a:pt x="1148384" y="55486"/>
                </a:lnTo>
                <a:lnTo>
                  <a:pt x="1095806" y="88392"/>
                </a:lnTo>
                <a:lnTo>
                  <a:pt x="1094905" y="92151"/>
                </a:lnTo>
                <a:lnTo>
                  <a:pt x="1096479" y="94945"/>
                </a:lnTo>
                <a:lnTo>
                  <a:pt x="1098067" y="97866"/>
                </a:lnTo>
                <a:lnTo>
                  <a:pt x="1101471" y="98831"/>
                </a:lnTo>
                <a:lnTo>
                  <a:pt x="1170762" y="55486"/>
                </a:lnTo>
                <a:lnTo>
                  <a:pt x="1180465" y="49415"/>
                </a:lnTo>
                <a:close/>
              </a:path>
              <a:path w="3930650" h="4215130">
                <a:moveTo>
                  <a:pt x="1520012" y="2225789"/>
                </a:moveTo>
                <a:lnTo>
                  <a:pt x="1510576" y="2222881"/>
                </a:lnTo>
                <a:lnTo>
                  <a:pt x="1510461" y="2234539"/>
                </a:lnTo>
                <a:lnTo>
                  <a:pt x="1507553" y="2234539"/>
                </a:lnTo>
                <a:lnTo>
                  <a:pt x="1495590" y="2234539"/>
                </a:lnTo>
                <a:lnTo>
                  <a:pt x="1498307" y="2231682"/>
                </a:lnTo>
                <a:lnTo>
                  <a:pt x="1506880" y="2231682"/>
                </a:lnTo>
                <a:lnTo>
                  <a:pt x="1509801" y="2231682"/>
                </a:lnTo>
                <a:lnTo>
                  <a:pt x="1510461" y="2234539"/>
                </a:lnTo>
                <a:lnTo>
                  <a:pt x="1510461" y="2222855"/>
                </a:lnTo>
                <a:lnTo>
                  <a:pt x="1435125" y="2199563"/>
                </a:lnTo>
                <a:lnTo>
                  <a:pt x="1432179" y="2198713"/>
                </a:lnTo>
                <a:lnTo>
                  <a:pt x="1429004" y="2200541"/>
                </a:lnTo>
                <a:lnTo>
                  <a:pt x="1428102" y="2203691"/>
                </a:lnTo>
                <a:lnTo>
                  <a:pt x="1427314" y="2206968"/>
                </a:lnTo>
                <a:lnTo>
                  <a:pt x="1429004" y="2210371"/>
                </a:lnTo>
                <a:lnTo>
                  <a:pt x="1432064" y="2211222"/>
                </a:lnTo>
                <a:lnTo>
                  <a:pt x="1487563" y="2228367"/>
                </a:lnTo>
                <a:lnTo>
                  <a:pt x="41643" y="2620632"/>
                </a:lnTo>
                <a:lnTo>
                  <a:pt x="44361" y="2632418"/>
                </a:lnTo>
                <a:lnTo>
                  <a:pt x="1490256" y="2240153"/>
                </a:lnTo>
                <a:lnTo>
                  <a:pt x="1449044" y="2283460"/>
                </a:lnTo>
                <a:lnTo>
                  <a:pt x="1446784" y="2285771"/>
                </a:lnTo>
                <a:lnTo>
                  <a:pt x="1446784" y="2289657"/>
                </a:lnTo>
                <a:lnTo>
                  <a:pt x="1449044" y="2292210"/>
                </a:lnTo>
                <a:lnTo>
                  <a:pt x="1451190" y="2294509"/>
                </a:lnTo>
                <a:lnTo>
                  <a:pt x="1454696" y="2294509"/>
                </a:lnTo>
                <a:lnTo>
                  <a:pt x="1457083" y="2292083"/>
                </a:lnTo>
                <a:lnTo>
                  <a:pt x="1520012" y="2225789"/>
                </a:lnTo>
                <a:close/>
              </a:path>
              <a:path w="3930650" h="4215130">
                <a:moveTo>
                  <a:pt x="1520012" y="1942896"/>
                </a:moveTo>
                <a:lnTo>
                  <a:pt x="1447457" y="1883283"/>
                </a:lnTo>
                <a:lnTo>
                  <a:pt x="1443837" y="1883765"/>
                </a:lnTo>
                <a:lnTo>
                  <a:pt x="1442021" y="1886432"/>
                </a:lnTo>
                <a:lnTo>
                  <a:pt x="1440103" y="1889112"/>
                </a:lnTo>
                <a:lnTo>
                  <a:pt x="1440548" y="1892871"/>
                </a:lnTo>
                <a:lnTo>
                  <a:pt x="1488833" y="1932559"/>
                </a:lnTo>
                <a:lnTo>
                  <a:pt x="43688" y="1737220"/>
                </a:lnTo>
                <a:lnTo>
                  <a:pt x="42329" y="1749234"/>
                </a:lnTo>
                <a:lnTo>
                  <a:pt x="1487525" y="1944585"/>
                </a:lnTo>
                <a:lnTo>
                  <a:pt x="1434325" y="1968881"/>
                </a:lnTo>
                <a:lnTo>
                  <a:pt x="1431493" y="1970214"/>
                </a:lnTo>
                <a:lnTo>
                  <a:pt x="1430147" y="1973732"/>
                </a:lnTo>
                <a:lnTo>
                  <a:pt x="1431391" y="1976894"/>
                </a:lnTo>
                <a:lnTo>
                  <a:pt x="1432636" y="1979930"/>
                </a:lnTo>
                <a:lnTo>
                  <a:pt x="1435912" y="1981377"/>
                </a:lnTo>
                <a:lnTo>
                  <a:pt x="1438744" y="1980044"/>
                </a:lnTo>
                <a:lnTo>
                  <a:pt x="1510182" y="1947379"/>
                </a:lnTo>
                <a:lnTo>
                  <a:pt x="1520012" y="1942896"/>
                </a:lnTo>
                <a:close/>
              </a:path>
              <a:path w="3930650" h="4215130">
                <a:moveTo>
                  <a:pt x="3886035" y="459193"/>
                </a:moveTo>
                <a:lnTo>
                  <a:pt x="3876167" y="454342"/>
                </a:lnTo>
                <a:lnTo>
                  <a:pt x="3805796" y="419735"/>
                </a:lnTo>
                <a:lnTo>
                  <a:pt x="3802964" y="418274"/>
                </a:lnTo>
                <a:lnTo>
                  <a:pt x="3799573" y="419608"/>
                </a:lnTo>
                <a:lnTo>
                  <a:pt x="3798328" y="422643"/>
                </a:lnTo>
                <a:lnTo>
                  <a:pt x="3796969" y="425678"/>
                </a:lnTo>
                <a:lnTo>
                  <a:pt x="3798214" y="429323"/>
                </a:lnTo>
                <a:lnTo>
                  <a:pt x="3801046" y="430784"/>
                </a:lnTo>
                <a:lnTo>
                  <a:pt x="3853535" y="456539"/>
                </a:lnTo>
                <a:lnTo>
                  <a:pt x="0" y="862901"/>
                </a:lnTo>
                <a:lnTo>
                  <a:pt x="1130" y="875042"/>
                </a:lnTo>
                <a:lnTo>
                  <a:pt x="3854437" y="468706"/>
                </a:lnTo>
                <a:lnTo>
                  <a:pt x="3807828" y="504850"/>
                </a:lnTo>
                <a:lnTo>
                  <a:pt x="3805339" y="506907"/>
                </a:lnTo>
                <a:lnTo>
                  <a:pt x="3804780" y="510679"/>
                </a:lnTo>
                <a:lnTo>
                  <a:pt x="3806583" y="513346"/>
                </a:lnTo>
                <a:lnTo>
                  <a:pt x="3808399" y="516140"/>
                </a:lnTo>
                <a:lnTo>
                  <a:pt x="3812019" y="516750"/>
                </a:lnTo>
                <a:lnTo>
                  <a:pt x="3814508" y="514680"/>
                </a:lnTo>
                <a:lnTo>
                  <a:pt x="3886035" y="459193"/>
                </a:lnTo>
                <a:close/>
              </a:path>
              <a:path w="3930650" h="4215130">
                <a:moveTo>
                  <a:pt x="3888308" y="1870646"/>
                </a:moveTo>
                <a:lnTo>
                  <a:pt x="3878415" y="1865312"/>
                </a:lnTo>
                <a:lnTo>
                  <a:pt x="3806698" y="1826577"/>
                </a:lnTo>
                <a:lnTo>
                  <a:pt x="3803307" y="1827796"/>
                </a:lnTo>
                <a:lnTo>
                  <a:pt x="3801834" y="1830705"/>
                </a:lnTo>
                <a:lnTo>
                  <a:pt x="3800475" y="1833740"/>
                </a:lnTo>
                <a:lnTo>
                  <a:pt x="3801605" y="1837385"/>
                </a:lnTo>
                <a:lnTo>
                  <a:pt x="3855821" y="1866684"/>
                </a:lnTo>
                <a:lnTo>
                  <a:pt x="2801429" y="1936216"/>
                </a:lnTo>
                <a:lnTo>
                  <a:pt x="2802115" y="1948357"/>
                </a:lnTo>
                <a:lnTo>
                  <a:pt x="3856621" y="1878825"/>
                </a:lnTo>
                <a:lnTo>
                  <a:pt x="3808628" y="1913267"/>
                </a:lnTo>
                <a:lnTo>
                  <a:pt x="3806025" y="1915083"/>
                </a:lnTo>
                <a:lnTo>
                  <a:pt x="3805339" y="1918855"/>
                </a:lnTo>
                <a:lnTo>
                  <a:pt x="3807041" y="1921649"/>
                </a:lnTo>
                <a:lnTo>
                  <a:pt x="3808857" y="1924443"/>
                </a:lnTo>
                <a:lnTo>
                  <a:pt x="3812362" y="1925167"/>
                </a:lnTo>
                <a:lnTo>
                  <a:pt x="3814965" y="1923351"/>
                </a:lnTo>
                <a:lnTo>
                  <a:pt x="3888308" y="1870646"/>
                </a:lnTo>
                <a:close/>
              </a:path>
              <a:path w="3930650" h="4215130">
                <a:moveTo>
                  <a:pt x="3888308" y="368134"/>
                </a:moveTo>
                <a:lnTo>
                  <a:pt x="3826738" y="300012"/>
                </a:lnTo>
                <a:lnTo>
                  <a:pt x="3824694" y="297713"/>
                </a:lnTo>
                <a:lnTo>
                  <a:pt x="3821074" y="297713"/>
                </a:lnTo>
                <a:lnTo>
                  <a:pt x="3818699" y="300139"/>
                </a:lnTo>
                <a:lnTo>
                  <a:pt x="3816654" y="302323"/>
                </a:lnTo>
                <a:lnTo>
                  <a:pt x="3816553" y="306209"/>
                </a:lnTo>
                <a:lnTo>
                  <a:pt x="3818699" y="308521"/>
                </a:lnTo>
                <a:lnTo>
                  <a:pt x="3858907" y="352983"/>
                </a:lnTo>
                <a:lnTo>
                  <a:pt x="3040926" y="107327"/>
                </a:lnTo>
                <a:lnTo>
                  <a:pt x="3037979" y="118986"/>
                </a:lnTo>
                <a:lnTo>
                  <a:pt x="3855707" y="364718"/>
                </a:lnTo>
                <a:lnTo>
                  <a:pt x="3796969" y="381127"/>
                </a:lnTo>
                <a:lnTo>
                  <a:pt x="3795153" y="384517"/>
                </a:lnTo>
                <a:lnTo>
                  <a:pt x="3795953" y="387680"/>
                </a:lnTo>
                <a:lnTo>
                  <a:pt x="3796741" y="390956"/>
                </a:lnTo>
                <a:lnTo>
                  <a:pt x="3799802" y="392899"/>
                </a:lnTo>
                <a:lnTo>
                  <a:pt x="3878757" y="370801"/>
                </a:lnTo>
                <a:lnTo>
                  <a:pt x="3888308" y="368134"/>
                </a:lnTo>
                <a:close/>
              </a:path>
              <a:path w="3930650" h="4215130">
                <a:moveTo>
                  <a:pt x="3930180" y="2681097"/>
                </a:moveTo>
                <a:lnTo>
                  <a:pt x="3868496" y="2613114"/>
                </a:lnTo>
                <a:lnTo>
                  <a:pt x="3866464" y="2610802"/>
                </a:lnTo>
                <a:lnTo>
                  <a:pt x="3862832" y="2610675"/>
                </a:lnTo>
                <a:lnTo>
                  <a:pt x="3860571" y="2613228"/>
                </a:lnTo>
                <a:lnTo>
                  <a:pt x="3858425" y="2615412"/>
                </a:lnTo>
                <a:lnTo>
                  <a:pt x="3858310" y="2619298"/>
                </a:lnTo>
                <a:lnTo>
                  <a:pt x="3860571" y="2621610"/>
                </a:lnTo>
                <a:lnTo>
                  <a:pt x="3900779" y="2665984"/>
                </a:lnTo>
                <a:lnTo>
                  <a:pt x="2803245" y="2338349"/>
                </a:lnTo>
                <a:lnTo>
                  <a:pt x="2800299" y="2349995"/>
                </a:lnTo>
                <a:lnTo>
                  <a:pt x="3897630" y="2677731"/>
                </a:lnTo>
                <a:lnTo>
                  <a:pt x="3838841" y="2694330"/>
                </a:lnTo>
                <a:lnTo>
                  <a:pt x="3837038" y="2697619"/>
                </a:lnTo>
                <a:lnTo>
                  <a:pt x="3837825" y="2700896"/>
                </a:lnTo>
                <a:lnTo>
                  <a:pt x="3838613" y="2704046"/>
                </a:lnTo>
                <a:lnTo>
                  <a:pt x="3841788" y="2705989"/>
                </a:lnTo>
                <a:lnTo>
                  <a:pt x="3920680" y="2683776"/>
                </a:lnTo>
                <a:lnTo>
                  <a:pt x="3930180" y="268109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795" y="463118"/>
            <a:ext cx="6276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Текущие </a:t>
            </a:r>
            <a:r>
              <a:rPr sz="2400" dirty="0"/>
              <a:t>и </a:t>
            </a:r>
            <a:r>
              <a:rPr sz="2400" spc="-5" dirty="0"/>
              <a:t>целевые </a:t>
            </a:r>
            <a:r>
              <a:rPr sz="2400" dirty="0"/>
              <a:t>значения по</a:t>
            </a:r>
            <a:r>
              <a:rPr sz="2400" spc="-15" dirty="0"/>
              <a:t> </a:t>
            </a:r>
            <a:r>
              <a:rPr sz="2400" dirty="0"/>
              <a:t>данному</a:t>
            </a:r>
          </a:p>
          <a:p>
            <a:pPr marL="12700">
              <a:lnSpc>
                <a:spcPct val="100000"/>
              </a:lnSpc>
            </a:pPr>
            <a:r>
              <a:rPr sz="2400" dirty="0"/>
              <a:t>процессу в </a:t>
            </a:r>
            <a:r>
              <a:rPr sz="2400" dirty="0" err="1"/>
              <a:t>поликлинике</a:t>
            </a:r>
            <a:r>
              <a:rPr sz="2400" dirty="0"/>
              <a:t> </a:t>
            </a:r>
            <a:r>
              <a:rPr lang="ru-RU" sz="2400" dirty="0" smtClean="0"/>
              <a:t>МБУЗ ДГП №18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6476" y="1681098"/>
          <a:ext cx="8576309" cy="4150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395"/>
                <a:gridCol w="1975484"/>
                <a:gridCol w="2167890"/>
                <a:gridCol w="2288540"/>
              </a:tblGrid>
              <a:tr h="489203">
                <a:tc>
                  <a:txBody>
                    <a:bodyPr/>
                    <a:lstStyle/>
                    <a:p>
                      <a:pPr marL="50800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Медицинская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организация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Проекты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Показатели</a:t>
                      </a:r>
                      <a:r>
                        <a:rPr sz="15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текущего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состояния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Показатели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целевого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состояния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3661638">
                <a:tc>
                  <a:txBody>
                    <a:bodyPr/>
                    <a:lstStyle/>
                    <a:p>
                      <a:pPr marL="68580" marR="289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 smtClean="0">
                          <a:latin typeface="Trebuchet MS"/>
                          <a:cs typeface="Trebuchet MS"/>
                        </a:rPr>
                        <a:t>МБУ</a:t>
                      </a:r>
                      <a:r>
                        <a:rPr lang="ru-RU" sz="1500" spc="-5" dirty="0" smtClean="0">
                          <a:latin typeface="Trebuchet MS"/>
                          <a:cs typeface="Trebuchet MS"/>
                        </a:rPr>
                        <a:t>З</a:t>
                      </a:r>
                      <a:r>
                        <a:rPr sz="1500" spc="-5" dirty="0" smtClean="0">
                          <a:latin typeface="Trebuchet MS"/>
                          <a:cs typeface="Trebuchet MS"/>
                        </a:rPr>
                        <a:t> «</a:t>
                      </a:r>
                      <a:r>
                        <a:rPr lang="ru-RU" sz="1500" spc="-5" dirty="0" smtClean="0">
                          <a:latin typeface="Trebuchet MS"/>
                          <a:cs typeface="Trebuchet MS"/>
                        </a:rPr>
                        <a:t>Детская</a:t>
                      </a:r>
                      <a:r>
                        <a:rPr sz="1500" spc="-5" dirty="0" smtClean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1500" spc="-5" dirty="0" err="1">
                          <a:latin typeface="Trebuchet MS"/>
                          <a:cs typeface="Trebuchet MS"/>
                        </a:rPr>
                        <a:t>городская</a:t>
                      </a:r>
                      <a:r>
                        <a:rPr sz="15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500" spc="-5" dirty="0" smtClean="0">
                          <a:latin typeface="Trebuchet MS"/>
                          <a:cs typeface="Trebuchet MS"/>
                        </a:rPr>
                        <a:t>поликлиника</a:t>
                      </a:r>
                      <a:r>
                        <a:rPr lang="ru-RU" sz="1500" spc="0" baseline="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 smtClean="0"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lang="ru-RU" sz="1500" baseline="0" dirty="0" smtClean="0">
                          <a:latin typeface="Trebuchet MS"/>
                          <a:cs typeface="Trebuchet MS"/>
                        </a:rPr>
                        <a:t> 18</a:t>
                      </a:r>
                      <a:r>
                        <a:rPr lang="ru-RU" sz="1500" baseline="0" smtClean="0">
                          <a:latin typeface="Trebuchet MS"/>
                          <a:cs typeface="Trebuchet MS"/>
                        </a:rPr>
                        <a:t/>
                      </a:r>
                      <a:br>
                        <a:rPr lang="ru-RU" sz="1500" baseline="0" smtClean="0">
                          <a:latin typeface="Trebuchet MS"/>
                          <a:cs typeface="Trebuchet MS"/>
                        </a:rPr>
                      </a:br>
                      <a:r>
                        <a:rPr lang="ru-RU" sz="1500" baseline="0" smtClean="0">
                          <a:latin typeface="Trebuchet MS"/>
                          <a:cs typeface="Trebuchet MS"/>
                        </a:rPr>
                        <a:t>г.Ростове-на-Дону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45"/>
                        </a:lnSpc>
                        <a:tabLst>
                          <a:tab pos="450215" algn="l"/>
                        </a:tabLst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1.	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Повышение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комфорта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пациентов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в</a:t>
                      </a:r>
                    </a:p>
                    <a:p>
                      <a:pPr marL="394335" marR="192405">
                        <a:lnSpc>
                          <a:spcPct val="1070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поликлинике,  разработка  удобной  марш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утизац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и  с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целью  сокращения  времени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943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пребывания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394335" marR="39497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пациента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в  р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ег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ст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р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ату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ре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94970" indent="-344170">
                        <a:lnSpc>
                          <a:spcPts val="1745"/>
                        </a:lnSpc>
                        <a:buAutoNum type="arabicPeriod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Время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получения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услуги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- 745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indent="-34417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 startAt="2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Лимитирующая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операция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работа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регистратора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с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33337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пациентом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132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430530" indent="-343535">
                        <a:lnSpc>
                          <a:spcPct val="106900"/>
                        </a:lnSpc>
                        <a:spcBef>
                          <a:spcPts val="10"/>
                        </a:spcBef>
                        <a:buAutoNum type="arabicPeriod" startAt="3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Перемещение  регистратора</a:t>
                      </a:r>
                      <a:r>
                        <a:rPr sz="15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смену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3938 м  (5251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шаг)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94970" indent="-343535">
                        <a:lnSpc>
                          <a:spcPts val="1745"/>
                        </a:lnSpc>
                        <a:buAutoNum type="arabicPeriod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Время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получения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услуги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- 400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indent="-343535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 startAt="2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Лимитирующая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операция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работа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регистратора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с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пациентом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110</a:t>
                      </a:r>
                      <a:r>
                        <a:rPr sz="15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indent="-343535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 startAt="3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Перемещение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55118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регистратора</a:t>
                      </a:r>
                      <a:r>
                        <a:rPr sz="15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смену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0</a:t>
                      </a:r>
                      <a:r>
                        <a:rPr sz="15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м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79194" y="866647"/>
            <a:ext cx="4331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7220" marR="5080" indent="-6051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</a:rPr>
              <a:t>Место </a:t>
            </a:r>
            <a:r>
              <a:rPr sz="2400" dirty="0">
                <a:solidFill>
                  <a:srgbClr val="006FC0"/>
                </a:solidFill>
              </a:rPr>
              <a:t>работы</a:t>
            </a:r>
            <a:r>
              <a:rPr sz="2400" spc="-65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регистраторов  (текущее состояние)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983826" y="1682047"/>
            <a:ext cx="1834514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30" dirty="0">
                <a:latin typeface="Calibri"/>
                <a:cs typeface="Calibri"/>
              </a:rPr>
              <a:t>Схема </a:t>
            </a:r>
            <a:r>
              <a:rPr sz="1050" spc="-120" dirty="0">
                <a:latin typeface="Calibri"/>
                <a:cs typeface="Calibri"/>
              </a:rPr>
              <a:t>регистратуры (текущее</a:t>
            </a:r>
            <a:r>
              <a:rPr sz="1050" spc="-160" dirty="0">
                <a:latin typeface="Calibri"/>
                <a:cs typeface="Calibri"/>
              </a:rPr>
              <a:t> </a:t>
            </a:r>
            <a:r>
              <a:rPr sz="1050" spc="-114" dirty="0">
                <a:latin typeface="Calibri"/>
                <a:cs typeface="Calibri"/>
              </a:rPr>
              <a:t>состояние)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1054" y="5490882"/>
            <a:ext cx="1823720" cy="6375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14"/>
              </a:spcBef>
            </a:pPr>
            <a:r>
              <a:rPr sz="800" i="1" spc="-105" dirty="0">
                <a:latin typeface="Calibri"/>
                <a:cs typeface="Calibri"/>
              </a:rPr>
              <a:t>Доставка </a:t>
            </a:r>
            <a:r>
              <a:rPr sz="800" i="1" spc="-114" dirty="0">
                <a:latin typeface="Calibri"/>
                <a:cs typeface="Calibri"/>
              </a:rPr>
              <a:t>карт </a:t>
            </a:r>
            <a:r>
              <a:rPr sz="800" i="1" spc="-95" dirty="0">
                <a:latin typeface="Calibri"/>
                <a:cs typeface="Calibri"/>
              </a:rPr>
              <a:t>в </a:t>
            </a:r>
            <a:r>
              <a:rPr sz="800" i="1" spc="-110" dirty="0">
                <a:latin typeface="Calibri"/>
                <a:cs typeface="Calibri"/>
              </a:rPr>
              <a:t>кабинет</a:t>
            </a:r>
            <a:r>
              <a:rPr sz="800" i="1" spc="-125" dirty="0">
                <a:latin typeface="Calibri"/>
                <a:cs typeface="Calibri"/>
              </a:rPr>
              <a:t> </a:t>
            </a:r>
            <a:r>
              <a:rPr sz="800" i="1" spc="-100" dirty="0">
                <a:latin typeface="Calibri"/>
                <a:cs typeface="Calibri"/>
              </a:rPr>
              <a:t>врача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00">
              <a:latin typeface="Calibri"/>
              <a:cs typeface="Calibri"/>
            </a:endParaRPr>
          </a:p>
          <a:p>
            <a:pPr marL="66675" indent="-38735">
              <a:lnSpc>
                <a:spcPct val="100000"/>
              </a:lnSpc>
              <a:buSzPct val="88235"/>
              <a:buChar char="-"/>
              <a:tabLst>
                <a:tab pos="67310" algn="l"/>
              </a:tabLst>
            </a:pPr>
            <a:r>
              <a:rPr sz="850" spc="-100" dirty="0">
                <a:latin typeface="Calibri"/>
                <a:cs typeface="Calibri"/>
              </a:rPr>
              <a:t>рабочее место</a:t>
            </a:r>
            <a:r>
              <a:rPr sz="850" spc="-85" dirty="0">
                <a:latin typeface="Calibri"/>
                <a:cs typeface="Calibri"/>
              </a:rPr>
              <a:t> </a:t>
            </a:r>
            <a:r>
              <a:rPr sz="850" spc="-95" dirty="0">
                <a:latin typeface="Calibri"/>
                <a:cs typeface="Calibri"/>
              </a:rPr>
              <a:t>регистратора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Char char="-"/>
            </a:pPr>
            <a:endParaRPr sz="700">
              <a:latin typeface="Calibri"/>
              <a:cs typeface="Calibri"/>
            </a:endParaRPr>
          </a:p>
          <a:p>
            <a:pPr marL="50165" indent="-38100">
              <a:lnSpc>
                <a:spcPct val="100000"/>
              </a:lnSpc>
              <a:buSzPct val="88235"/>
              <a:buChar char="-"/>
              <a:tabLst>
                <a:tab pos="50800" algn="l"/>
              </a:tabLst>
            </a:pPr>
            <a:r>
              <a:rPr sz="850" spc="-100" dirty="0">
                <a:latin typeface="Calibri"/>
                <a:cs typeface="Calibri"/>
              </a:rPr>
              <a:t>стеллажи </a:t>
            </a:r>
            <a:r>
              <a:rPr sz="850" spc="-85" dirty="0">
                <a:latin typeface="Calibri"/>
                <a:cs typeface="Calibri"/>
              </a:rPr>
              <a:t>с </a:t>
            </a:r>
            <a:r>
              <a:rPr sz="850" spc="-100" dirty="0">
                <a:latin typeface="Calibri"/>
                <a:cs typeface="Calibri"/>
              </a:rPr>
              <a:t>картами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5007" y="2324499"/>
            <a:ext cx="4735195" cy="3071495"/>
            <a:chOff x="595007" y="2324499"/>
            <a:chExt cx="4735195" cy="3071495"/>
          </a:xfrm>
        </p:grpSpPr>
        <p:sp>
          <p:nvSpPr>
            <p:cNvPr id="18" name="object 18"/>
            <p:cNvSpPr/>
            <p:nvPr/>
          </p:nvSpPr>
          <p:spPr>
            <a:xfrm>
              <a:off x="620428" y="2349612"/>
              <a:ext cx="4705985" cy="2891155"/>
            </a:xfrm>
            <a:custGeom>
              <a:avLst/>
              <a:gdLst/>
              <a:ahLst/>
              <a:cxnLst/>
              <a:rect l="l" t="t" r="r" b="b"/>
              <a:pathLst>
                <a:path w="4705985" h="2891154">
                  <a:moveTo>
                    <a:pt x="0" y="3896"/>
                  </a:moveTo>
                  <a:lnTo>
                    <a:pt x="4705816" y="44165"/>
                  </a:lnTo>
                </a:path>
                <a:path w="4705985" h="2891154">
                  <a:moveTo>
                    <a:pt x="4705816" y="2833967"/>
                  </a:moveTo>
                  <a:lnTo>
                    <a:pt x="4705816" y="40701"/>
                  </a:lnTo>
                </a:path>
                <a:path w="4705985" h="2891154">
                  <a:moveTo>
                    <a:pt x="808444" y="1692153"/>
                  </a:moveTo>
                  <a:lnTo>
                    <a:pt x="3649935" y="1692153"/>
                  </a:lnTo>
                </a:path>
                <a:path w="4705985" h="2891154">
                  <a:moveTo>
                    <a:pt x="0" y="0"/>
                  </a:moveTo>
                  <a:lnTo>
                    <a:pt x="0" y="2890690"/>
                  </a:lnTo>
                </a:path>
                <a:path w="4705985" h="2891154">
                  <a:moveTo>
                    <a:pt x="0" y="2890690"/>
                  </a:moveTo>
                  <a:lnTo>
                    <a:pt x="808121" y="2890690"/>
                  </a:lnTo>
                </a:path>
                <a:path w="4705985" h="2891154">
                  <a:moveTo>
                    <a:pt x="808121" y="2890257"/>
                  </a:moveTo>
                  <a:lnTo>
                    <a:pt x="808444" y="1692153"/>
                  </a:lnTo>
                </a:path>
                <a:path w="4705985" h="2891154">
                  <a:moveTo>
                    <a:pt x="4705493" y="2834227"/>
                  </a:moveTo>
                  <a:lnTo>
                    <a:pt x="3649935" y="2834314"/>
                  </a:lnTo>
                </a:path>
                <a:path w="4705985" h="2891154">
                  <a:moveTo>
                    <a:pt x="3649935" y="1692413"/>
                  </a:moveTo>
                  <a:lnTo>
                    <a:pt x="3649935" y="2833794"/>
                  </a:lnTo>
                </a:path>
              </a:pathLst>
            </a:custGeom>
            <a:ln w="5667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3401" y="3863804"/>
              <a:ext cx="295910" cy="178435"/>
            </a:xfrm>
            <a:custGeom>
              <a:avLst/>
              <a:gdLst/>
              <a:ahLst/>
              <a:cxnLst/>
              <a:rect l="l" t="t" r="r" b="b"/>
              <a:pathLst>
                <a:path w="295910" h="178435">
                  <a:moveTo>
                    <a:pt x="295504" y="0"/>
                  </a:moveTo>
                  <a:lnTo>
                    <a:pt x="0" y="0"/>
                  </a:lnTo>
                  <a:lnTo>
                    <a:pt x="0" y="177961"/>
                  </a:lnTo>
                  <a:lnTo>
                    <a:pt x="295504" y="177961"/>
                  </a:lnTo>
                  <a:lnTo>
                    <a:pt x="2955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3401" y="3863804"/>
              <a:ext cx="295910" cy="178435"/>
            </a:xfrm>
            <a:custGeom>
              <a:avLst/>
              <a:gdLst/>
              <a:ahLst/>
              <a:cxnLst/>
              <a:rect l="l" t="t" r="r" b="b"/>
              <a:pathLst>
                <a:path w="295910" h="178435">
                  <a:moveTo>
                    <a:pt x="0" y="177961"/>
                  </a:moveTo>
                  <a:lnTo>
                    <a:pt x="295504" y="177961"/>
                  </a:lnTo>
                  <a:lnTo>
                    <a:pt x="295504" y="0"/>
                  </a:lnTo>
                  <a:lnTo>
                    <a:pt x="0" y="0"/>
                  </a:lnTo>
                  <a:lnTo>
                    <a:pt x="0" y="177961"/>
                  </a:lnTo>
                  <a:close/>
                </a:path>
              </a:pathLst>
            </a:custGeom>
            <a:ln w="16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90476" y="4373009"/>
              <a:ext cx="138430" cy="421005"/>
            </a:xfrm>
            <a:custGeom>
              <a:avLst/>
              <a:gdLst/>
              <a:ahLst/>
              <a:cxnLst/>
              <a:rect l="l" t="t" r="r" b="b"/>
              <a:pathLst>
                <a:path w="138430" h="421004">
                  <a:moveTo>
                    <a:pt x="138396" y="0"/>
                  </a:moveTo>
                  <a:lnTo>
                    <a:pt x="0" y="0"/>
                  </a:lnTo>
                  <a:lnTo>
                    <a:pt x="0" y="420873"/>
                  </a:lnTo>
                  <a:lnTo>
                    <a:pt x="138396" y="420873"/>
                  </a:lnTo>
                  <a:lnTo>
                    <a:pt x="1383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0476" y="4373009"/>
              <a:ext cx="138430" cy="421005"/>
            </a:xfrm>
            <a:custGeom>
              <a:avLst/>
              <a:gdLst/>
              <a:ahLst/>
              <a:cxnLst/>
              <a:rect l="l" t="t" r="r" b="b"/>
              <a:pathLst>
                <a:path w="138430" h="421004">
                  <a:moveTo>
                    <a:pt x="0" y="420873"/>
                  </a:moveTo>
                  <a:lnTo>
                    <a:pt x="138396" y="420873"/>
                  </a:lnTo>
                  <a:lnTo>
                    <a:pt x="138396" y="0"/>
                  </a:lnTo>
                  <a:lnTo>
                    <a:pt x="0" y="0"/>
                  </a:lnTo>
                  <a:lnTo>
                    <a:pt x="0" y="420873"/>
                  </a:lnTo>
                  <a:close/>
                </a:path>
              </a:pathLst>
            </a:custGeom>
            <a:ln w="1333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70364" y="4389463"/>
              <a:ext cx="132715" cy="421005"/>
            </a:xfrm>
            <a:custGeom>
              <a:avLst/>
              <a:gdLst/>
              <a:ahLst/>
              <a:cxnLst/>
              <a:rect l="l" t="t" r="r" b="b"/>
              <a:pathLst>
                <a:path w="132714" h="421004">
                  <a:moveTo>
                    <a:pt x="132267" y="0"/>
                  </a:moveTo>
                  <a:lnTo>
                    <a:pt x="0" y="0"/>
                  </a:lnTo>
                  <a:lnTo>
                    <a:pt x="0" y="420873"/>
                  </a:lnTo>
                  <a:lnTo>
                    <a:pt x="132267" y="420873"/>
                  </a:lnTo>
                  <a:lnTo>
                    <a:pt x="13226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70364" y="4389463"/>
              <a:ext cx="132715" cy="421005"/>
            </a:xfrm>
            <a:custGeom>
              <a:avLst/>
              <a:gdLst/>
              <a:ahLst/>
              <a:cxnLst/>
              <a:rect l="l" t="t" r="r" b="b"/>
              <a:pathLst>
                <a:path w="132714" h="421004">
                  <a:moveTo>
                    <a:pt x="0" y="420873"/>
                  </a:moveTo>
                  <a:lnTo>
                    <a:pt x="132267" y="420873"/>
                  </a:lnTo>
                  <a:lnTo>
                    <a:pt x="132267" y="0"/>
                  </a:lnTo>
                  <a:lnTo>
                    <a:pt x="0" y="0"/>
                  </a:lnTo>
                  <a:lnTo>
                    <a:pt x="0" y="420873"/>
                  </a:lnTo>
                  <a:close/>
                </a:path>
              </a:pathLst>
            </a:custGeom>
            <a:ln w="13301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51231" y="3862505"/>
              <a:ext cx="295910" cy="178435"/>
            </a:xfrm>
            <a:custGeom>
              <a:avLst/>
              <a:gdLst/>
              <a:ahLst/>
              <a:cxnLst/>
              <a:rect l="l" t="t" r="r" b="b"/>
              <a:pathLst>
                <a:path w="295910" h="178435">
                  <a:moveTo>
                    <a:pt x="295504" y="0"/>
                  </a:moveTo>
                  <a:lnTo>
                    <a:pt x="0" y="0"/>
                  </a:lnTo>
                  <a:lnTo>
                    <a:pt x="0" y="177961"/>
                  </a:lnTo>
                  <a:lnTo>
                    <a:pt x="295504" y="177961"/>
                  </a:lnTo>
                  <a:lnTo>
                    <a:pt x="2955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51231" y="3862505"/>
              <a:ext cx="295910" cy="178435"/>
            </a:xfrm>
            <a:custGeom>
              <a:avLst/>
              <a:gdLst/>
              <a:ahLst/>
              <a:cxnLst/>
              <a:rect l="l" t="t" r="r" b="b"/>
              <a:pathLst>
                <a:path w="295910" h="178435">
                  <a:moveTo>
                    <a:pt x="0" y="177961"/>
                  </a:moveTo>
                  <a:lnTo>
                    <a:pt x="295504" y="177961"/>
                  </a:lnTo>
                  <a:lnTo>
                    <a:pt x="295504" y="0"/>
                  </a:lnTo>
                  <a:lnTo>
                    <a:pt x="0" y="0"/>
                  </a:lnTo>
                  <a:lnTo>
                    <a:pt x="0" y="177961"/>
                  </a:lnTo>
                  <a:close/>
                </a:path>
              </a:pathLst>
            </a:custGeom>
            <a:ln w="16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65482" y="3862505"/>
              <a:ext cx="295910" cy="178435"/>
            </a:xfrm>
            <a:custGeom>
              <a:avLst/>
              <a:gdLst/>
              <a:ahLst/>
              <a:cxnLst/>
              <a:rect l="l" t="t" r="r" b="b"/>
              <a:pathLst>
                <a:path w="295910" h="178435">
                  <a:moveTo>
                    <a:pt x="295504" y="0"/>
                  </a:moveTo>
                  <a:lnTo>
                    <a:pt x="0" y="0"/>
                  </a:lnTo>
                  <a:lnTo>
                    <a:pt x="0" y="177961"/>
                  </a:lnTo>
                  <a:lnTo>
                    <a:pt x="295504" y="177961"/>
                  </a:lnTo>
                  <a:lnTo>
                    <a:pt x="2955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5482" y="3862505"/>
              <a:ext cx="295910" cy="178435"/>
            </a:xfrm>
            <a:custGeom>
              <a:avLst/>
              <a:gdLst/>
              <a:ahLst/>
              <a:cxnLst/>
              <a:rect l="l" t="t" r="r" b="b"/>
              <a:pathLst>
                <a:path w="295910" h="178435">
                  <a:moveTo>
                    <a:pt x="0" y="177961"/>
                  </a:moveTo>
                  <a:lnTo>
                    <a:pt x="295504" y="177961"/>
                  </a:lnTo>
                  <a:lnTo>
                    <a:pt x="295504" y="0"/>
                  </a:lnTo>
                  <a:lnTo>
                    <a:pt x="0" y="0"/>
                  </a:lnTo>
                  <a:lnTo>
                    <a:pt x="0" y="177961"/>
                  </a:lnTo>
                  <a:close/>
                </a:path>
              </a:pathLst>
            </a:custGeom>
            <a:ln w="16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73448" y="3920353"/>
              <a:ext cx="344170" cy="121285"/>
            </a:xfrm>
            <a:custGeom>
              <a:avLst/>
              <a:gdLst/>
              <a:ahLst/>
              <a:cxnLst/>
              <a:rect l="l" t="t" r="r" b="b"/>
              <a:pathLst>
                <a:path w="344169" h="121285">
                  <a:moveTo>
                    <a:pt x="0" y="0"/>
                  </a:moveTo>
                  <a:lnTo>
                    <a:pt x="343572" y="120806"/>
                  </a:lnTo>
                </a:path>
              </a:pathLst>
            </a:custGeom>
            <a:ln w="6312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386" y="2329694"/>
              <a:ext cx="149429" cy="42918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774" y="2348313"/>
              <a:ext cx="101297" cy="3641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50774" y="2348313"/>
              <a:ext cx="101600" cy="364490"/>
            </a:xfrm>
            <a:custGeom>
              <a:avLst/>
              <a:gdLst/>
              <a:ahLst/>
              <a:cxnLst/>
              <a:rect l="l" t="t" r="r" b="b"/>
              <a:pathLst>
                <a:path w="101600" h="364489">
                  <a:moveTo>
                    <a:pt x="0" y="364150"/>
                  </a:moveTo>
                  <a:lnTo>
                    <a:pt x="101297" y="364150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64150"/>
                  </a:lnTo>
                  <a:close/>
                </a:path>
              </a:pathLst>
            </a:custGeom>
            <a:ln w="4957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556" y="2678864"/>
              <a:ext cx="162592" cy="42918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428" y="2697569"/>
              <a:ext cx="114524" cy="3641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0428" y="2697569"/>
              <a:ext cx="114935" cy="364490"/>
            </a:xfrm>
            <a:custGeom>
              <a:avLst/>
              <a:gdLst/>
              <a:ahLst/>
              <a:cxnLst/>
              <a:rect l="l" t="t" r="r" b="b"/>
              <a:pathLst>
                <a:path w="114934" h="364489">
                  <a:moveTo>
                    <a:pt x="0" y="364150"/>
                  </a:moveTo>
                  <a:lnTo>
                    <a:pt x="114524" y="364150"/>
                  </a:lnTo>
                  <a:lnTo>
                    <a:pt x="114524" y="0"/>
                  </a:lnTo>
                  <a:lnTo>
                    <a:pt x="0" y="0"/>
                  </a:lnTo>
                  <a:lnTo>
                    <a:pt x="0" y="364150"/>
                  </a:lnTo>
                  <a:close/>
                </a:path>
              </a:pathLst>
            </a:custGeom>
            <a:ln w="498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6556" y="4792583"/>
              <a:ext cx="277180" cy="2026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428" y="4811029"/>
              <a:ext cx="229048" cy="13769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20428" y="4811029"/>
              <a:ext cx="229235" cy="137795"/>
            </a:xfrm>
            <a:custGeom>
              <a:avLst/>
              <a:gdLst/>
              <a:ahLst/>
              <a:cxnLst/>
              <a:rect l="l" t="t" r="r" b="b"/>
              <a:pathLst>
                <a:path w="229234" h="137795">
                  <a:moveTo>
                    <a:pt x="0" y="137693"/>
                  </a:moveTo>
                  <a:lnTo>
                    <a:pt x="229048" y="137693"/>
                  </a:lnTo>
                  <a:lnTo>
                    <a:pt x="229048" y="0"/>
                  </a:lnTo>
                  <a:lnTo>
                    <a:pt x="0" y="0"/>
                  </a:lnTo>
                  <a:lnTo>
                    <a:pt x="0" y="137693"/>
                  </a:lnTo>
                  <a:close/>
                </a:path>
              </a:pathLst>
            </a:custGeom>
            <a:ln w="605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302" y="2362949"/>
              <a:ext cx="149429" cy="41255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9175" y="2381221"/>
              <a:ext cx="101297" cy="34812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139175" y="2381221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007" y="4425748"/>
              <a:ext cx="277180" cy="20264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138" y="4444713"/>
              <a:ext cx="229048" cy="13769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19138" y="4444713"/>
              <a:ext cx="229235" cy="137795"/>
            </a:xfrm>
            <a:custGeom>
              <a:avLst/>
              <a:gdLst/>
              <a:ahLst/>
              <a:cxnLst/>
              <a:rect l="l" t="t" r="r" b="b"/>
              <a:pathLst>
                <a:path w="229234" h="137795">
                  <a:moveTo>
                    <a:pt x="0" y="137693"/>
                  </a:moveTo>
                  <a:lnTo>
                    <a:pt x="229048" y="137693"/>
                  </a:lnTo>
                  <a:lnTo>
                    <a:pt x="229048" y="0"/>
                  </a:lnTo>
                  <a:lnTo>
                    <a:pt x="0" y="0"/>
                  </a:lnTo>
                  <a:lnTo>
                    <a:pt x="0" y="137693"/>
                  </a:lnTo>
                  <a:close/>
                </a:path>
              </a:pathLst>
            </a:custGeom>
            <a:ln w="605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5007" y="4020462"/>
              <a:ext cx="277180" cy="20264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9138" y="4039428"/>
              <a:ext cx="229048" cy="13769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19138" y="4039428"/>
              <a:ext cx="229235" cy="137795"/>
            </a:xfrm>
            <a:custGeom>
              <a:avLst/>
              <a:gdLst/>
              <a:ahLst/>
              <a:cxnLst/>
              <a:rect l="l" t="t" r="r" b="b"/>
              <a:pathLst>
                <a:path w="229234" h="137795">
                  <a:moveTo>
                    <a:pt x="0" y="137693"/>
                  </a:moveTo>
                  <a:lnTo>
                    <a:pt x="229048" y="137693"/>
                  </a:lnTo>
                  <a:lnTo>
                    <a:pt x="229048" y="0"/>
                  </a:lnTo>
                  <a:lnTo>
                    <a:pt x="0" y="0"/>
                  </a:lnTo>
                  <a:lnTo>
                    <a:pt x="0" y="137693"/>
                  </a:lnTo>
                  <a:close/>
                </a:path>
              </a:pathLst>
            </a:custGeom>
            <a:ln w="605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5007" y="3543473"/>
              <a:ext cx="277180" cy="20264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9138" y="3562351"/>
              <a:ext cx="229048" cy="13769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19138" y="3562351"/>
              <a:ext cx="229235" cy="137795"/>
            </a:xfrm>
            <a:custGeom>
              <a:avLst/>
              <a:gdLst/>
              <a:ahLst/>
              <a:cxnLst/>
              <a:rect l="l" t="t" r="r" b="b"/>
              <a:pathLst>
                <a:path w="229234" h="137795">
                  <a:moveTo>
                    <a:pt x="0" y="137693"/>
                  </a:moveTo>
                  <a:lnTo>
                    <a:pt x="229048" y="137693"/>
                  </a:lnTo>
                  <a:lnTo>
                    <a:pt x="229048" y="0"/>
                  </a:lnTo>
                  <a:lnTo>
                    <a:pt x="0" y="0"/>
                  </a:lnTo>
                  <a:lnTo>
                    <a:pt x="0" y="137693"/>
                  </a:lnTo>
                  <a:close/>
                </a:path>
              </a:pathLst>
            </a:custGeom>
            <a:ln w="605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9199" y="2352557"/>
              <a:ext cx="149429" cy="41359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3071" y="2371695"/>
              <a:ext cx="101297" cy="34812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03071" y="2371695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9925" y="2336969"/>
              <a:ext cx="150204" cy="4125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4378" y="2355241"/>
              <a:ext cx="101297" cy="34812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34378" y="2355241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19258" y="2352557"/>
              <a:ext cx="149429" cy="4135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3454" y="2371695"/>
              <a:ext cx="101297" cy="34812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343454" y="2371695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91019" y="2352557"/>
              <a:ext cx="149429" cy="41359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4763" y="2371695"/>
              <a:ext cx="101297" cy="34812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614763" y="2371695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7165" y="2352557"/>
              <a:ext cx="149429" cy="41359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1231" y="2371695"/>
              <a:ext cx="101297" cy="348129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851231" y="2371695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02023" y="2336969"/>
              <a:ext cx="149429" cy="4125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6089" y="2355674"/>
              <a:ext cx="101297" cy="34812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126089" y="2355674"/>
              <a:ext cx="101600" cy="348615"/>
            </a:xfrm>
            <a:custGeom>
              <a:avLst/>
              <a:gdLst/>
              <a:ahLst/>
              <a:cxnLst/>
              <a:rect l="l" t="t" r="r" b="b"/>
              <a:pathLst>
                <a:path w="101600" h="348614">
                  <a:moveTo>
                    <a:pt x="0" y="348129"/>
                  </a:moveTo>
                  <a:lnTo>
                    <a:pt x="101297" y="348129"/>
                  </a:lnTo>
                  <a:lnTo>
                    <a:pt x="101297" y="0"/>
                  </a:lnTo>
                  <a:lnTo>
                    <a:pt x="0" y="0"/>
                  </a:lnTo>
                  <a:lnTo>
                    <a:pt x="0" y="348129"/>
                  </a:lnTo>
                  <a:close/>
                </a:path>
              </a:pathLst>
            </a:custGeom>
            <a:ln w="4968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09803" y="2561435"/>
              <a:ext cx="277180" cy="20264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33740" y="2580313"/>
              <a:ext cx="229048" cy="13769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833740" y="2580313"/>
              <a:ext cx="229235" cy="137795"/>
            </a:xfrm>
            <a:custGeom>
              <a:avLst/>
              <a:gdLst/>
              <a:ahLst/>
              <a:cxnLst/>
              <a:rect l="l" t="t" r="r" b="b"/>
              <a:pathLst>
                <a:path w="229235" h="137794">
                  <a:moveTo>
                    <a:pt x="0" y="137693"/>
                  </a:moveTo>
                  <a:lnTo>
                    <a:pt x="229048" y="137693"/>
                  </a:lnTo>
                  <a:lnTo>
                    <a:pt x="229048" y="0"/>
                  </a:lnTo>
                  <a:lnTo>
                    <a:pt x="0" y="0"/>
                  </a:lnTo>
                  <a:lnTo>
                    <a:pt x="0" y="137693"/>
                  </a:lnTo>
                  <a:close/>
                </a:path>
              </a:pathLst>
            </a:custGeom>
            <a:ln w="605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12205" y="2691334"/>
              <a:ext cx="277180" cy="20264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36594" y="2710126"/>
              <a:ext cx="229048" cy="13769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136594" y="2710126"/>
              <a:ext cx="229235" cy="137795"/>
            </a:xfrm>
            <a:custGeom>
              <a:avLst/>
              <a:gdLst/>
              <a:ahLst/>
              <a:cxnLst/>
              <a:rect l="l" t="t" r="r" b="b"/>
              <a:pathLst>
                <a:path w="229234" h="137794">
                  <a:moveTo>
                    <a:pt x="0" y="137693"/>
                  </a:moveTo>
                  <a:lnTo>
                    <a:pt x="229048" y="137693"/>
                  </a:lnTo>
                  <a:lnTo>
                    <a:pt x="229048" y="0"/>
                  </a:lnTo>
                  <a:lnTo>
                    <a:pt x="0" y="0"/>
                  </a:lnTo>
                  <a:lnTo>
                    <a:pt x="0" y="137693"/>
                  </a:lnTo>
                  <a:close/>
                </a:path>
              </a:pathLst>
            </a:custGeom>
            <a:ln w="605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68875" y="2513021"/>
              <a:ext cx="346903" cy="43560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88703" y="2527488"/>
              <a:ext cx="307441" cy="38017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3588703" y="2527488"/>
              <a:ext cx="307975" cy="380365"/>
            </a:xfrm>
            <a:custGeom>
              <a:avLst/>
              <a:gdLst/>
              <a:ahLst/>
              <a:cxnLst/>
              <a:rect l="l" t="t" r="r" b="b"/>
              <a:pathLst>
                <a:path w="307975" h="380364">
                  <a:moveTo>
                    <a:pt x="0" y="190085"/>
                  </a:moveTo>
                  <a:lnTo>
                    <a:pt x="5492" y="139561"/>
                  </a:lnTo>
                  <a:lnTo>
                    <a:pt x="20990" y="94156"/>
                  </a:lnTo>
                  <a:lnTo>
                    <a:pt x="45027" y="55683"/>
                  </a:lnTo>
                  <a:lnTo>
                    <a:pt x="76134" y="25957"/>
                  </a:lnTo>
                  <a:lnTo>
                    <a:pt x="112843" y="6791"/>
                  </a:lnTo>
                  <a:lnTo>
                    <a:pt x="153688" y="0"/>
                  </a:lnTo>
                  <a:lnTo>
                    <a:pt x="194559" y="6791"/>
                  </a:lnTo>
                  <a:lnTo>
                    <a:pt x="231287" y="25957"/>
                  </a:lnTo>
                  <a:lnTo>
                    <a:pt x="262405" y="55683"/>
                  </a:lnTo>
                  <a:lnTo>
                    <a:pt x="286447" y="94156"/>
                  </a:lnTo>
                  <a:lnTo>
                    <a:pt x="301948" y="139561"/>
                  </a:lnTo>
                  <a:lnTo>
                    <a:pt x="307441" y="190085"/>
                  </a:lnTo>
                  <a:lnTo>
                    <a:pt x="301948" y="240640"/>
                  </a:lnTo>
                  <a:lnTo>
                    <a:pt x="286447" y="286054"/>
                  </a:lnTo>
                  <a:lnTo>
                    <a:pt x="262405" y="324520"/>
                  </a:lnTo>
                  <a:lnTo>
                    <a:pt x="231287" y="354233"/>
                  </a:lnTo>
                  <a:lnTo>
                    <a:pt x="194559" y="373386"/>
                  </a:lnTo>
                  <a:lnTo>
                    <a:pt x="153688" y="380171"/>
                  </a:lnTo>
                  <a:lnTo>
                    <a:pt x="112843" y="373386"/>
                  </a:lnTo>
                  <a:lnTo>
                    <a:pt x="76134" y="354233"/>
                  </a:lnTo>
                  <a:lnTo>
                    <a:pt x="45027" y="324520"/>
                  </a:lnTo>
                  <a:lnTo>
                    <a:pt x="20990" y="286054"/>
                  </a:lnTo>
                  <a:lnTo>
                    <a:pt x="5492" y="240640"/>
                  </a:lnTo>
                  <a:lnTo>
                    <a:pt x="0" y="190085"/>
                  </a:lnTo>
                  <a:close/>
                </a:path>
              </a:pathLst>
            </a:custGeom>
            <a:ln w="549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08638" y="2511982"/>
              <a:ext cx="346149" cy="4356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28088" y="2525756"/>
              <a:ext cx="307441" cy="3801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028088" y="2525756"/>
              <a:ext cx="307975" cy="380365"/>
            </a:xfrm>
            <a:custGeom>
              <a:avLst/>
              <a:gdLst/>
              <a:ahLst/>
              <a:cxnLst/>
              <a:rect l="l" t="t" r="r" b="b"/>
              <a:pathLst>
                <a:path w="307975" h="380364">
                  <a:moveTo>
                    <a:pt x="0" y="190085"/>
                  </a:moveTo>
                  <a:lnTo>
                    <a:pt x="5492" y="139561"/>
                  </a:lnTo>
                  <a:lnTo>
                    <a:pt x="20990" y="94156"/>
                  </a:lnTo>
                  <a:lnTo>
                    <a:pt x="45027" y="55683"/>
                  </a:lnTo>
                  <a:lnTo>
                    <a:pt x="76134" y="25957"/>
                  </a:lnTo>
                  <a:lnTo>
                    <a:pt x="112843" y="6791"/>
                  </a:lnTo>
                  <a:lnTo>
                    <a:pt x="153688" y="0"/>
                  </a:lnTo>
                  <a:lnTo>
                    <a:pt x="194559" y="6791"/>
                  </a:lnTo>
                  <a:lnTo>
                    <a:pt x="231287" y="25957"/>
                  </a:lnTo>
                  <a:lnTo>
                    <a:pt x="262405" y="55683"/>
                  </a:lnTo>
                  <a:lnTo>
                    <a:pt x="286447" y="94156"/>
                  </a:lnTo>
                  <a:lnTo>
                    <a:pt x="301948" y="139561"/>
                  </a:lnTo>
                  <a:lnTo>
                    <a:pt x="307441" y="190085"/>
                  </a:lnTo>
                  <a:lnTo>
                    <a:pt x="301948" y="240640"/>
                  </a:lnTo>
                  <a:lnTo>
                    <a:pt x="286447" y="286054"/>
                  </a:lnTo>
                  <a:lnTo>
                    <a:pt x="262405" y="324520"/>
                  </a:lnTo>
                  <a:lnTo>
                    <a:pt x="231287" y="354233"/>
                  </a:lnTo>
                  <a:lnTo>
                    <a:pt x="194559" y="373386"/>
                  </a:lnTo>
                  <a:lnTo>
                    <a:pt x="153688" y="380171"/>
                  </a:lnTo>
                  <a:lnTo>
                    <a:pt x="112843" y="373386"/>
                  </a:lnTo>
                  <a:lnTo>
                    <a:pt x="76134" y="354233"/>
                  </a:lnTo>
                  <a:lnTo>
                    <a:pt x="45027" y="324520"/>
                  </a:lnTo>
                  <a:lnTo>
                    <a:pt x="20990" y="286054"/>
                  </a:lnTo>
                  <a:lnTo>
                    <a:pt x="5492" y="240640"/>
                  </a:lnTo>
                  <a:lnTo>
                    <a:pt x="0" y="190085"/>
                  </a:lnTo>
                  <a:close/>
                </a:path>
              </a:pathLst>
            </a:custGeom>
            <a:ln w="549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54615" y="2520295"/>
              <a:ext cx="346903" cy="4356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74249" y="2533983"/>
              <a:ext cx="307441" cy="380171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4474249" y="2533983"/>
              <a:ext cx="307975" cy="380365"/>
            </a:xfrm>
            <a:custGeom>
              <a:avLst/>
              <a:gdLst/>
              <a:ahLst/>
              <a:cxnLst/>
              <a:rect l="l" t="t" r="r" b="b"/>
              <a:pathLst>
                <a:path w="307975" h="380364">
                  <a:moveTo>
                    <a:pt x="0" y="190085"/>
                  </a:moveTo>
                  <a:lnTo>
                    <a:pt x="5492" y="139561"/>
                  </a:lnTo>
                  <a:lnTo>
                    <a:pt x="20990" y="94156"/>
                  </a:lnTo>
                  <a:lnTo>
                    <a:pt x="45027" y="55683"/>
                  </a:lnTo>
                  <a:lnTo>
                    <a:pt x="76134" y="25957"/>
                  </a:lnTo>
                  <a:lnTo>
                    <a:pt x="112843" y="6791"/>
                  </a:lnTo>
                  <a:lnTo>
                    <a:pt x="153688" y="0"/>
                  </a:lnTo>
                  <a:lnTo>
                    <a:pt x="194559" y="6791"/>
                  </a:lnTo>
                  <a:lnTo>
                    <a:pt x="231287" y="25957"/>
                  </a:lnTo>
                  <a:lnTo>
                    <a:pt x="262405" y="55683"/>
                  </a:lnTo>
                  <a:lnTo>
                    <a:pt x="286447" y="94156"/>
                  </a:lnTo>
                  <a:lnTo>
                    <a:pt x="301948" y="139561"/>
                  </a:lnTo>
                  <a:lnTo>
                    <a:pt x="307441" y="190085"/>
                  </a:lnTo>
                  <a:lnTo>
                    <a:pt x="301948" y="240640"/>
                  </a:lnTo>
                  <a:lnTo>
                    <a:pt x="286447" y="286054"/>
                  </a:lnTo>
                  <a:lnTo>
                    <a:pt x="262405" y="324520"/>
                  </a:lnTo>
                  <a:lnTo>
                    <a:pt x="231287" y="354233"/>
                  </a:lnTo>
                  <a:lnTo>
                    <a:pt x="194559" y="373386"/>
                  </a:lnTo>
                  <a:lnTo>
                    <a:pt x="153688" y="380171"/>
                  </a:lnTo>
                  <a:lnTo>
                    <a:pt x="112843" y="373386"/>
                  </a:lnTo>
                  <a:lnTo>
                    <a:pt x="76134" y="354233"/>
                  </a:lnTo>
                  <a:lnTo>
                    <a:pt x="45027" y="324520"/>
                  </a:lnTo>
                  <a:lnTo>
                    <a:pt x="20990" y="286054"/>
                  </a:lnTo>
                  <a:lnTo>
                    <a:pt x="5492" y="240640"/>
                  </a:lnTo>
                  <a:lnTo>
                    <a:pt x="0" y="190085"/>
                  </a:lnTo>
                  <a:close/>
                </a:path>
              </a:pathLst>
            </a:custGeom>
            <a:ln w="549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88968" y="2552510"/>
              <a:ext cx="346903" cy="4356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08796" y="2566457"/>
              <a:ext cx="307441" cy="380171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908796" y="2566457"/>
              <a:ext cx="307975" cy="380365"/>
            </a:xfrm>
            <a:custGeom>
              <a:avLst/>
              <a:gdLst/>
              <a:ahLst/>
              <a:cxnLst/>
              <a:rect l="l" t="t" r="r" b="b"/>
              <a:pathLst>
                <a:path w="307975" h="380364">
                  <a:moveTo>
                    <a:pt x="0" y="190085"/>
                  </a:moveTo>
                  <a:lnTo>
                    <a:pt x="5492" y="139561"/>
                  </a:lnTo>
                  <a:lnTo>
                    <a:pt x="20990" y="94156"/>
                  </a:lnTo>
                  <a:lnTo>
                    <a:pt x="45027" y="55683"/>
                  </a:lnTo>
                  <a:lnTo>
                    <a:pt x="76134" y="25957"/>
                  </a:lnTo>
                  <a:lnTo>
                    <a:pt x="112843" y="6791"/>
                  </a:lnTo>
                  <a:lnTo>
                    <a:pt x="153688" y="0"/>
                  </a:lnTo>
                  <a:lnTo>
                    <a:pt x="194559" y="6791"/>
                  </a:lnTo>
                  <a:lnTo>
                    <a:pt x="231287" y="25957"/>
                  </a:lnTo>
                  <a:lnTo>
                    <a:pt x="262405" y="55683"/>
                  </a:lnTo>
                  <a:lnTo>
                    <a:pt x="286447" y="94156"/>
                  </a:lnTo>
                  <a:lnTo>
                    <a:pt x="301948" y="139561"/>
                  </a:lnTo>
                  <a:lnTo>
                    <a:pt x="307441" y="190085"/>
                  </a:lnTo>
                  <a:lnTo>
                    <a:pt x="301948" y="240640"/>
                  </a:lnTo>
                  <a:lnTo>
                    <a:pt x="286447" y="286054"/>
                  </a:lnTo>
                  <a:lnTo>
                    <a:pt x="262405" y="324520"/>
                  </a:lnTo>
                  <a:lnTo>
                    <a:pt x="231287" y="354233"/>
                  </a:lnTo>
                  <a:lnTo>
                    <a:pt x="194559" y="373386"/>
                  </a:lnTo>
                  <a:lnTo>
                    <a:pt x="153688" y="380171"/>
                  </a:lnTo>
                  <a:lnTo>
                    <a:pt x="112843" y="373386"/>
                  </a:lnTo>
                  <a:lnTo>
                    <a:pt x="76134" y="354233"/>
                  </a:lnTo>
                  <a:lnTo>
                    <a:pt x="45027" y="324520"/>
                  </a:lnTo>
                  <a:lnTo>
                    <a:pt x="20990" y="286054"/>
                  </a:lnTo>
                  <a:lnTo>
                    <a:pt x="5492" y="240640"/>
                  </a:lnTo>
                  <a:lnTo>
                    <a:pt x="0" y="190085"/>
                  </a:lnTo>
                  <a:close/>
                </a:path>
              </a:pathLst>
            </a:custGeom>
            <a:ln w="549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88968" y="3236728"/>
              <a:ext cx="346903" cy="43101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08796" y="3246610"/>
              <a:ext cx="307441" cy="38017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908796" y="3246610"/>
              <a:ext cx="307975" cy="380365"/>
            </a:xfrm>
            <a:custGeom>
              <a:avLst/>
              <a:gdLst/>
              <a:ahLst/>
              <a:cxnLst/>
              <a:rect l="l" t="t" r="r" b="b"/>
              <a:pathLst>
                <a:path w="307975" h="380364">
                  <a:moveTo>
                    <a:pt x="0" y="190085"/>
                  </a:moveTo>
                  <a:lnTo>
                    <a:pt x="5492" y="139561"/>
                  </a:lnTo>
                  <a:lnTo>
                    <a:pt x="20990" y="94156"/>
                  </a:lnTo>
                  <a:lnTo>
                    <a:pt x="45027" y="55683"/>
                  </a:lnTo>
                  <a:lnTo>
                    <a:pt x="76134" y="25957"/>
                  </a:lnTo>
                  <a:lnTo>
                    <a:pt x="112843" y="6791"/>
                  </a:lnTo>
                  <a:lnTo>
                    <a:pt x="153688" y="0"/>
                  </a:lnTo>
                  <a:lnTo>
                    <a:pt x="194559" y="6791"/>
                  </a:lnTo>
                  <a:lnTo>
                    <a:pt x="231287" y="25957"/>
                  </a:lnTo>
                  <a:lnTo>
                    <a:pt x="262405" y="55683"/>
                  </a:lnTo>
                  <a:lnTo>
                    <a:pt x="286447" y="94156"/>
                  </a:lnTo>
                  <a:lnTo>
                    <a:pt x="301948" y="139561"/>
                  </a:lnTo>
                  <a:lnTo>
                    <a:pt x="307441" y="190085"/>
                  </a:lnTo>
                  <a:lnTo>
                    <a:pt x="301948" y="240640"/>
                  </a:lnTo>
                  <a:lnTo>
                    <a:pt x="286447" y="286054"/>
                  </a:lnTo>
                  <a:lnTo>
                    <a:pt x="262405" y="324520"/>
                  </a:lnTo>
                  <a:lnTo>
                    <a:pt x="231287" y="354233"/>
                  </a:lnTo>
                  <a:lnTo>
                    <a:pt x="194559" y="373386"/>
                  </a:lnTo>
                  <a:lnTo>
                    <a:pt x="153688" y="380171"/>
                  </a:lnTo>
                  <a:lnTo>
                    <a:pt x="112843" y="373386"/>
                  </a:lnTo>
                  <a:lnTo>
                    <a:pt x="76134" y="354233"/>
                  </a:lnTo>
                  <a:lnTo>
                    <a:pt x="45027" y="324520"/>
                  </a:lnTo>
                  <a:lnTo>
                    <a:pt x="20990" y="286054"/>
                  </a:lnTo>
                  <a:lnTo>
                    <a:pt x="5492" y="240640"/>
                  </a:lnTo>
                  <a:lnTo>
                    <a:pt x="0" y="190085"/>
                  </a:lnTo>
                  <a:close/>
                </a:path>
              </a:pathLst>
            </a:custGeom>
            <a:ln w="549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84342" y="4151401"/>
              <a:ext cx="356154" cy="44477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08796" y="4169760"/>
              <a:ext cx="307441" cy="38017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4908796" y="4169760"/>
              <a:ext cx="307975" cy="380365"/>
            </a:xfrm>
            <a:custGeom>
              <a:avLst/>
              <a:gdLst/>
              <a:ahLst/>
              <a:cxnLst/>
              <a:rect l="l" t="t" r="r" b="b"/>
              <a:pathLst>
                <a:path w="307975" h="380364">
                  <a:moveTo>
                    <a:pt x="0" y="190085"/>
                  </a:moveTo>
                  <a:lnTo>
                    <a:pt x="5492" y="139561"/>
                  </a:lnTo>
                  <a:lnTo>
                    <a:pt x="20990" y="94156"/>
                  </a:lnTo>
                  <a:lnTo>
                    <a:pt x="45027" y="55683"/>
                  </a:lnTo>
                  <a:lnTo>
                    <a:pt x="76134" y="25957"/>
                  </a:lnTo>
                  <a:lnTo>
                    <a:pt x="112843" y="6791"/>
                  </a:lnTo>
                  <a:lnTo>
                    <a:pt x="153688" y="0"/>
                  </a:lnTo>
                  <a:lnTo>
                    <a:pt x="194559" y="6791"/>
                  </a:lnTo>
                  <a:lnTo>
                    <a:pt x="231287" y="25957"/>
                  </a:lnTo>
                  <a:lnTo>
                    <a:pt x="262405" y="55683"/>
                  </a:lnTo>
                  <a:lnTo>
                    <a:pt x="286447" y="94156"/>
                  </a:lnTo>
                  <a:lnTo>
                    <a:pt x="301948" y="139561"/>
                  </a:lnTo>
                  <a:lnTo>
                    <a:pt x="307441" y="190085"/>
                  </a:lnTo>
                  <a:lnTo>
                    <a:pt x="301948" y="240640"/>
                  </a:lnTo>
                  <a:lnTo>
                    <a:pt x="286447" y="286054"/>
                  </a:lnTo>
                  <a:lnTo>
                    <a:pt x="262405" y="324520"/>
                  </a:lnTo>
                  <a:lnTo>
                    <a:pt x="231287" y="354233"/>
                  </a:lnTo>
                  <a:lnTo>
                    <a:pt x="194559" y="373386"/>
                  </a:lnTo>
                  <a:lnTo>
                    <a:pt x="153688" y="380171"/>
                  </a:lnTo>
                  <a:lnTo>
                    <a:pt x="112843" y="373386"/>
                  </a:lnTo>
                  <a:lnTo>
                    <a:pt x="76134" y="354233"/>
                  </a:lnTo>
                  <a:lnTo>
                    <a:pt x="45027" y="324520"/>
                  </a:lnTo>
                  <a:lnTo>
                    <a:pt x="20990" y="286054"/>
                  </a:lnTo>
                  <a:lnTo>
                    <a:pt x="5492" y="240640"/>
                  </a:lnTo>
                  <a:lnTo>
                    <a:pt x="0" y="190085"/>
                  </a:lnTo>
                  <a:close/>
                </a:path>
              </a:pathLst>
            </a:custGeom>
            <a:ln w="549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0305" y="2333851"/>
              <a:ext cx="272535" cy="75861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21726" y="2357839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229048" y="0"/>
                  </a:lnTo>
                </a:path>
              </a:pathLst>
            </a:custGeom>
            <a:ln w="1731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19051" y="2324499"/>
              <a:ext cx="271761" cy="7482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240472" y="234831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4">
                  <a:moveTo>
                    <a:pt x="0" y="0"/>
                  </a:moveTo>
                  <a:lnTo>
                    <a:pt x="229048" y="0"/>
                  </a:lnTo>
                </a:path>
              </a:pathLst>
            </a:custGeom>
            <a:ln w="1731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2907" y="2362949"/>
              <a:ext cx="271761" cy="7586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684264" y="2387283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9048" y="0"/>
                  </a:lnTo>
                </a:path>
              </a:pathLst>
            </a:custGeom>
            <a:ln w="1731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73583" y="2371262"/>
              <a:ext cx="272535" cy="7586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195197" y="2395510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9048" y="0"/>
                  </a:lnTo>
                </a:path>
              </a:pathLst>
            </a:custGeom>
            <a:ln w="1731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613027" y="2371262"/>
              <a:ext cx="272535" cy="7586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3634512" y="2395510"/>
              <a:ext cx="229235" cy="0"/>
            </a:xfrm>
            <a:custGeom>
              <a:avLst/>
              <a:gdLst/>
              <a:ahLst/>
              <a:cxnLst/>
              <a:rect l="l" t="t" r="r" b="b"/>
              <a:pathLst>
                <a:path w="229235">
                  <a:moveTo>
                    <a:pt x="0" y="0"/>
                  </a:moveTo>
                  <a:lnTo>
                    <a:pt x="229048" y="0"/>
                  </a:lnTo>
                </a:path>
              </a:pathLst>
            </a:custGeom>
            <a:ln w="1731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40851" y="2905239"/>
              <a:ext cx="2443480" cy="2490470"/>
            </a:xfrm>
            <a:custGeom>
              <a:avLst/>
              <a:gdLst/>
              <a:ahLst/>
              <a:cxnLst/>
              <a:rect l="l" t="t" r="r" b="b"/>
              <a:pathLst>
                <a:path w="2443479" h="2490470">
                  <a:moveTo>
                    <a:pt x="614883" y="2448407"/>
                  </a:moveTo>
                  <a:lnTo>
                    <a:pt x="609384" y="2444102"/>
                  </a:lnTo>
                  <a:lnTo>
                    <a:pt x="569849" y="2413177"/>
                  </a:lnTo>
                  <a:lnTo>
                    <a:pt x="567905" y="2413876"/>
                  </a:lnTo>
                  <a:lnTo>
                    <a:pt x="567004" y="2415959"/>
                  </a:lnTo>
                  <a:lnTo>
                    <a:pt x="566102" y="2417940"/>
                  </a:lnTo>
                  <a:lnTo>
                    <a:pt x="566623" y="2420632"/>
                  </a:lnTo>
                  <a:lnTo>
                    <a:pt x="596607" y="2444102"/>
                  </a:lnTo>
                  <a:lnTo>
                    <a:pt x="313753" y="2444102"/>
                  </a:lnTo>
                  <a:lnTo>
                    <a:pt x="334670" y="2395944"/>
                  </a:lnTo>
                  <a:lnTo>
                    <a:pt x="334149" y="2393353"/>
                  </a:lnTo>
                  <a:lnTo>
                    <a:pt x="331050" y="2390927"/>
                  </a:lnTo>
                  <a:lnTo>
                    <a:pt x="329120" y="2391626"/>
                  </a:lnTo>
                  <a:lnTo>
                    <a:pt x="311632" y="2431846"/>
                  </a:lnTo>
                  <a:lnTo>
                    <a:pt x="311632" y="529551"/>
                  </a:lnTo>
                  <a:lnTo>
                    <a:pt x="305181" y="529551"/>
                  </a:lnTo>
                  <a:lnTo>
                    <a:pt x="305181" y="2431846"/>
                  </a:lnTo>
                  <a:lnTo>
                    <a:pt x="287693" y="2391626"/>
                  </a:lnTo>
                  <a:lnTo>
                    <a:pt x="285762" y="2390927"/>
                  </a:lnTo>
                  <a:lnTo>
                    <a:pt x="282663" y="2393353"/>
                  </a:lnTo>
                  <a:lnTo>
                    <a:pt x="282155" y="2395944"/>
                  </a:lnTo>
                  <a:lnTo>
                    <a:pt x="303276" y="2444610"/>
                  </a:lnTo>
                  <a:lnTo>
                    <a:pt x="18262" y="2451430"/>
                  </a:lnTo>
                  <a:lnTo>
                    <a:pt x="47879" y="2427300"/>
                  </a:lnTo>
                  <a:lnTo>
                    <a:pt x="48387" y="2424607"/>
                  </a:lnTo>
                  <a:lnTo>
                    <a:pt x="46520" y="2420543"/>
                  </a:lnTo>
                  <a:lnTo>
                    <a:pt x="44526" y="2419845"/>
                  </a:lnTo>
                  <a:lnTo>
                    <a:pt x="43040" y="2421153"/>
                  </a:lnTo>
                  <a:lnTo>
                    <a:pt x="0" y="2456205"/>
                  </a:lnTo>
                  <a:lnTo>
                    <a:pt x="45491" y="2490368"/>
                  </a:lnTo>
                  <a:lnTo>
                    <a:pt x="47421" y="2489619"/>
                  </a:lnTo>
                  <a:lnTo>
                    <a:pt x="48323" y="2487536"/>
                  </a:lnTo>
                  <a:lnTo>
                    <a:pt x="49161" y="2485453"/>
                  </a:lnTo>
                  <a:lnTo>
                    <a:pt x="48653" y="2482812"/>
                  </a:lnTo>
                  <a:lnTo>
                    <a:pt x="18757" y="2460383"/>
                  </a:lnTo>
                  <a:lnTo>
                    <a:pt x="18364" y="2460091"/>
                  </a:lnTo>
                  <a:lnTo>
                    <a:pt x="306209" y="2453170"/>
                  </a:lnTo>
                  <a:lnTo>
                    <a:pt x="306171" y="2451303"/>
                  </a:lnTo>
                  <a:lnTo>
                    <a:pt x="308406" y="2456421"/>
                  </a:lnTo>
                  <a:lnTo>
                    <a:pt x="309994" y="2452738"/>
                  </a:lnTo>
                  <a:lnTo>
                    <a:pt x="596607" y="2452738"/>
                  </a:lnTo>
                  <a:lnTo>
                    <a:pt x="566623" y="2476182"/>
                  </a:lnTo>
                  <a:lnTo>
                    <a:pt x="566102" y="2478836"/>
                  </a:lnTo>
                  <a:lnTo>
                    <a:pt x="567905" y="2482964"/>
                  </a:lnTo>
                  <a:lnTo>
                    <a:pt x="569849" y="2483662"/>
                  </a:lnTo>
                  <a:lnTo>
                    <a:pt x="609346" y="2452738"/>
                  </a:lnTo>
                  <a:lnTo>
                    <a:pt x="614883" y="2448407"/>
                  </a:lnTo>
                  <a:close/>
                </a:path>
                <a:path w="2443479" h="2490470">
                  <a:moveTo>
                    <a:pt x="1574304" y="723887"/>
                  </a:moveTo>
                  <a:lnTo>
                    <a:pt x="1568767" y="719556"/>
                  </a:lnTo>
                  <a:lnTo>
                    <a:pt x="1529270" y="688644"/>
                  </a:lnTo>
                  <a:lnTo>
                    <a:pt x="1527340" y="689330"/>
                  </a:lnTo>
                  <a:lnTo>
                    <a:pt x="1525524" y="693496"/>
                  </a:lnTo>
                  <a:lnTo>
                    <a:pt x="1526044" y="696175"/>
                  </a:lnTo>
                  <a:lnTo>
                    <a:pt x="1527594" y="697306"/>
                  </a:lnTo>
                  <a:lnTo>
                    <a:pt x="1556016" y="719556"/>
                  </a:lnTo>
                  <a:lnTo>
                    <a:pt x="844575" y="719556"/>
                  </a:lnTo>
                  <a:lnTo>
                    <a:pt x="844575" y="728218"/>
                  </a:lnTo>
                  <a:lnTo>
                    <a:pt x="1556016" y="728218"/>
                  </a:lnTo>
                  <a:lnTo>
                    <a:pt x="1526044" y="751687"/>
                  </a:lnTo>
                  <a:lnTo>
                    <a:pt x="1525524" y="754367"/>
                  </a:lnTo>
                  <a:lnTo>
                    <a:pt x="1526425" y="756361"/>
                  </a:lnTo>
                  <a:lnTo>
                    <a:pt x="1527340" y="758444"/>
                  </a:lnTo>
                  <a:lnTo>
                    <a:pt x="1529270" y="759129"/>
                  </a:lnTo>
                  <a:lnTo>
                    <a:pt x="1568767" y="728218"/>
                  </a:lnTo>
                  <a:lnTo>
                    <a:pt x="1574304" y="723887"/>
                  </a:lnTo>
                  <a:close/>
                </a:path>
                <a:path w="2443479" h="2490470">
                  <a:moveTo>
                    <a:pt x="1635925" y="889203"/>
                  </a:moveTo>
                  <a:lnTo>
                    <a:pt x="862977" y="889203"/>
                  </a:lnTo>
                  <a:lnTo>
                    <a:pt x="892835" y="865822"/>
                  </a:lnTo>
                  <a:lnTo>
                    <a:pt x="893356" y="863142"/>
                  </a:lnTo>
                  <a:lnTo>
                    <a:pt x="891552" y="858977"/>
                  </a:lnTo>
                  <a:lnTo>
                    <a:pt x="889609" y="858291"/>
                  </a:lnTo>
                  <a:lnTo>
                    <a:pt x="844575" y="893533"/>
                  </a:lnTo>
                  <a:lnTo>
                    <a:pt x="889609" y="928865"/>
                  </a:lnTo>
                  <a:lnTo>
                    <a:pt x="891552" y="928090"/>
                  </a:lnTo>
                  <a:lnTo>
                    <a:pt x="892454" y="926096"/>
                  </a:lnTo>
                  <a:lnTo>
                    <a:pt x="893356" y="924013"/>
                  </a:lnTo>
                  <a:lnTo>
                    <a:pt x="892835" y="921334"/>
                  </a:lnTo>
                  <a:lnTo>
                    <a:pt x="862863" y="897864"/>
                  </a:lnTo>
                  <a:lnTo>
                    <a:pt x="1635925" y="897864"/>
                  </a:lnTo>
                  <a:lnTo>
                    <a:pt x="1635925" y="889203"/>
                  </a:lnTo>
                  <a:close/>
                </a:path>
                <a:path w="2443479" h="2490470">
                  <a:moveTo>
                    <a:pt x="2336876" y="6413"/>
                  </a:moveTo>
                  <a:lnTo>
                    <a:pt x="2332482" y="0"/>
                  </a:lnTo>
                  <a:lnTo>
                    <a:pt x="1686255" y="784999"/>
                  </a:lnTo>
                  <a:lnTo>
                    <a:pt x="1686255" y="509206"/>
                  </a:lnTo>
                  <a:lnTo>
                    <a:pt x="1687804" y="509206"/>
                  </a:lnTo>
                  <a:lnTo>
                    <a:pt x="1703730" y="545833"/>
                  </a:lnTo>
                  <a:lnTo>
                    <a:pt x="1705673" y="546531"/>
                  </a:lnTo>
                  <a:lnTo>
                    <a:pt x="1708772" y="544106"/>
                  </a:lnTo>
                  <a:lnTo>
                    <a:pt x="1709280" y="541502"/>
                  </a:lnTo>
                  <a:lnTo>
                    <a:pt x="1695246" y="509206"/>
                  </a:lnTo>
                  <a:lnTo>
                    <a:pt x="1723999" y="509206"/>
                  </a:lnTo>
                  <a:lnTo>
                    <a:pt x="1723999" y="500545"/>
                  </a:lnTo>
                  <a:lnTo>
                    <a:pt x="1691487" y="500545"/>
                  </a:lnTo>
                  <a:lnTo>
                    <a:pt x="1686750" y="489635"/>
                  </a:lnTo>
                  <a:lnTo>
                    <a:pt x="1683016" y="481063"/>
                  </a:lnTo>
                  <a:lnTo>
                    <a:pt x="1674545" y="500545"/>
                  </a:lnTo>
                  <a:lnTo>
                    <a:pt x="340245" y="500545"/>
                  </a:lnTo>
                  <a:lnTo>
                    <a:pt x="370217" y="477075"/>
                  </a:lnTo>
                  <a:lnTo>
                    <a:pt x="370738" y="474484"/>
                  </a:lnTo>
                  <a:lnTo>
                    <a:pt x="368935" y="470319"/>
                  </a:lnTo>
                  <a:lnTo>
                    <a:pt x="366991" y="469633"/>
                  </a:lnTo>
                  <a:lnTo>
                    <a:pt x="321957" y="504875"/>
                  </a:lnTo>
                  <a:lnTo>
                    <a:pt x="366991" y="540118"/>
                  </a:lnTo>
                  <a:lnTo>
                    <a:pt x="368935" y="539432"/>
                  </a:lnTo>
                  <a:lnTo>
                    <a:pt x="370738" y="535279"/>
                  </a:lnTo>
                  <a:lnTo>
                    <a:pt x="370217" y="532676"/>
                  </a:lnTo>
                  <a:lnTo>
                    <a:pt x="340245" y="509206"/>
                  </a:lnTo>
                  <a:lnTo>
                    <a:pt x="1670786" y="509206"/>
                  </a:lnTo>
                  <a:lnTo>
                    <a:pt x="1656765" y="541502"/>
                  </a:lnTo>
                  <a:lnTo>
                    <a:pt x="1657273" y="544106"/>
                  </a:lnTo>
                  <a:lnTo>
                    <a:pt x="1660372" y="546531"/>
                  </a:lnTo>
                  <a:lnTo>
                    <a:pt x="1662315" y="545833"/>
                  </a:lnTo>
                  <a:lnTo>
                    <a:pt x="1678228" y="509206"/>
                  </a:lnTo>
                  <a:lnTo>
                    <a:pt x="1679790" y="509206"/>
                  </a:lnTo>
                  <a:lnTo>
                    <a:pt x="1679790" y="792848"/>
                  </a:lnTo>
                  <a:lnTo>
                    <a:pt x="1679790" y="804519"/>
                  </a:lnTo>
                  <a:lnTo>
                    <a:pt x="1679790" y="831621"/>
                  </a:lnTo>
                  <a:lnTo>
                    <a:pt x="1650707" y="839838"/>
                  </a:lnTo>
                  <a:lnTo>
                    <a:pt x="1679790" y="804519"/>
                  </a:lnTo>
                  <a:lnTo>
                    <a:pt x="1679790" y="792848"/>
                  </a:lnTo>
                  <a:lnTo>
                    <a:pt x="1646364" y="833450"/>
                  </a:lnTo>
                  <a:lnTo>
                    <a:pt x="1656308" y="791349"/>
                  </a:lnTo>
                  <a:lnTo>
                    <a:pt x="1656829" y="789101"/>
                  </a:lnTo>
                  <a:lnTo>
                    <a:pt x="1655927" y="786676"/>
                  </a:lnTo>
                  <a:lnTo>
                    <a:pt x="1654187" y="785888"/>
                  </a:lnTo>
                  <a:lnTo>
                    <a:pt x="1652498" y="785202"/>
                  </a:lnTo>
                  <a:lnTo>
                    <a:pt x="1650695" y="786498"/>
                  </a:lnTo>
                  <a:lnTo>
                    <a:pt x="1650098" y="789101"/>
                  </a:lnTo>
                  <a:lnTo>
                    <a:pt x="1634959" y="853186"/>
                  </a:lnTo>
                  <a:lnTo>
                    <a:pt x="1644129" y="850582"/>
                  </a:lnTo>
                  <a:lnTo>
                    <a:pt x="1679790" y="840486"/>
                  </a:lnTo>
                  <a:lnTo>
                    <a:pt x="1679790" y="893711"/>
                  </a:lnTo>
                  <a:lnTo>
                    <a:pt x="1686255" y="893711"/>
                  </a:lnTo>
                  <a:lnTo>
                    <a:pt x="1686255" y="838085"/>
                  </a:lnTo>
                  <a:lnTo>
                    <a:pt x="1687093" y="836472"/>
                  </a:lnTo>
                  <a:lnTo>
                    <a:pt x="1686318" y="831786"/>
                  </a:lnTo>
                  <a:lnTo>
                    <a:pt x="1686255" y="796671"/>
                  </a:lnTo>
                  <a:lnTo>
                    <a:pt x="2336876" y="6413"/>
                  </a:lnTo>
                  <a:close/>
                </a:path>
                <a:path w="2443479" h="2490470">
                  <a:moveTo>
                    <a:pt x="2443073" y="43472"/>
                  </a:moveTo>
                  <a:lnTo>
                    <a:pt x="2393785" y="57238"/>
                  </a:lnTo>
                  <a:lnTo>
                    <a:pt x="2392045" y="57759"/>
                  </a:lnTo>
                  <a:lnTo>
                    <a:pt x="2390940" y="60096"/>
                  </a:lnTo>
                  <a:lnTo>
                    <a:pt x="2391333" y="62445"/>
                  </a:lnTo>
                  <a:lnTo>
                    <a:pt x="2391651" y="64782"/>
                  </a:lnTo>
                  <a:lnTo>
                    <a:pt x="2393391" y="66255"/>
                  </a:lnTo>
                  <a:lnTo>
                    <a:pt x="2395143" y="65735"/>
                  </a:lnTo>
                  <a:lnTo>
                    <a:pt x="2427325" y="56705"/>
                  </a:lnTo>
                  <a:lnTo>
                    <a:pt x="1819554" y="793254"/>
                  </a:lnTo>
                  <a:lnTo>
                    <a:pt x="1823935" y="799655"/>
                  </a:lnTo>
                  <a:lnTo>
                    <a:pt x="2431656" y="63106"/>
                  </a:lnTo>
                  <a:lnTo>
                    <a:pt x="2421661" y="105219"/>
                  </a:lnTo>
                  <a:lnTo>
                    <a:pt x="2421140" y="107467"/>
                  </a:lnTo>
                  <a:lnTo>
                    <a:pt x="2422042" y="109893"/>
                  </a:lnTo>
                  <a:lnTo>
                    <a:pt x="2423782" y="110680"/>
                  </a:lnTo>
                  <a:lnTo>
                    <a:pt x="2425458" y="111366"/>
                  </a:lnTo>
                  <a:lnTo>
                    <a:pt x="2427274" y="110070"/>
                  </a:lnTo>
                  <a:lnTo>
                    <a:pt x="2427871" y="107467"/>
                  </a:lnTo>
                  <a:lnTo>
                    <a:pt x="2442476" y="45986"/>
                  </a:lnTo>
                  <a:lnTo>
                    <a:pt x="2443073" y="4347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66464" y="3694069"/>
              <a:ext cx="163195" cy="226695"/>
            </a:xfrm>
            <a:custGeom>
              <a:avLst/>
              <a:gdLst/>
              <a:ahLst/>
              <a:cxnLst/>
              <a:rect l="l" t="t" r="r" b="b"/>
              <a:pathLst>
                <a:path w="163195" h="226695">
                  <a:moveTo>
                    <a:pt x="81296" y="0"/>
                  </a:moveTo>
                  <a:lnTo>
                    <a:pt x="49648" y="8906"/>
                  </a:lnTo>
                  <a:lnTo>
                    <a:pt x="23808" y="33189"/>
                  </a:lnTo>
                  <a:lnTo>
                    <a:pt x="6387" y="69195"/>
                  </a:lnTo>
                  <a:lnTo>
                    <a:pt x="0" y="113272"/>
                  </a:lnTo>
                  <a:lnTo>
                    <a:pt x="6387" y="157335"/>
                  </a:lnTo>
                  <a:lnTo>
                    <a:pt x="23808" y="193311"/>
                  </a:lnTo>
                  <a:lnTo>
                    <a:pt x="49648" y="217564"/>
                  </a:lnTo>
                  <a:lnTo>
                    <a:pt x="81296" y="226457"/>
                  </a:lnTo>
                  <a:lnTo>
                    <a:pt x="112943" y="217564"/>
                  </a:lnTo>
                  <a:lnTo>
                    <a:pt x="138783" y="193311"/>
                  </a:lnTo>
                  <a:lnTo>
                    <a:pt x="156204" y="157335"/>
                  </a:lnTo>
                  <a:lnTo>
                    <a:pt x="162592" y="113272"/>
                  </a:lnTo>
                  <a:lnTo>
                    <a:pt x="156204" y="69195"/>
                  </a:lnTo>
                  <a:lnTo>
                    <a:pt x="138783" y="33189"/>
                  </a:lnTo>
                  <a:lnTo>
                    <a:pt x="112943" y="8906"/>
                  </a:lnTo>
                  <a:lnTo>
                    <a:pt x="81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66464" y="3694069"/>
              <a:ext cx="163195" cy="226695"/>
            </a:xfrm>
            <a:custGeom>
              <a:avLst/>
              <a:gdLst/>
              <a:ahLst/>
              <a:cxnLst/>
              <a:rect l="l" t="t" r="r" b="b"/>
              <a:pathLst>
                <a:path w="163195" h="226695">
                  <a:moveTo>
                    <a:pt x="0" y="113272"/>
                  </a:moveTo>
                  <a:lnTo>
                    <a:pt x="6387" y="69195"/>
                  </a:lnTo>
                  <a:lnTo>
                    <a:pt x="23808" y="33189"/>
                  </a:lnTo>
                  <a:lnTo>
                    <a:pt x="49648" y="8906"/>
                  </a:lnTo>
                  <a:lnTo>
                    <a:pt x="81296" y="0"/>
                  </a:lnTo>
                  <a:lnTo>
                    <a:pt x="112943" y="8906"/>
                  </a:lnTo>
                  <a:lnTo>
                    <a:pt x="138783" y="33189"/>
                  </a:lnTo>
                  <a:lnTo>
                    <a:pt x="156204" y="69195"/>
                  </a:lnTo>
                  <a:lnTo>
                    <a:pt x="162592" y="113272"/>
                  </a:lnTo>
                  <a:lnTo>
                    <a:pt x="156204" y="157335"/>
                  </a:lnTo>
                  <a:lnTo>
                    <a:pt x="138783" y="193311"/>
                  </a:lnTo>
                  <a:lnTo>
                    <a:pt x="112943" y="217564"/>
                  </a:lnTo>
                  <a:lnTo>
                    <a:pt x="81296" y="226457"/>
                  </a:lnTo>
                  <a:lnTo>
                    <a:pt x="49648" y="217564"/>
                  </a:lnTo>
                  <a:lnTo>
                    <a:pt x="23808" y="193311"/>
                  </a:lnTo>
                  <a:lnTo>
                    <a:pt x="6387" y="157335"/>
                  </a:lnTo>
                  <a:lnTo>
                    <a:pt x="0" y="113272"/>
                  </a:lnTo>
                  <a:close/>
                </a:path>
              </a:pathLst>
            </a:custGeom>
            <a:ln w="1440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999054" y="3701863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96458" y="0"/>
                  </a:moveTo>
                  <a:lnTo>
                    <a:pt x="58903" y="9225"/>
                  </a:lnTo>
                  <a:lnTo>
                    <a:pt x="28243" y="34379"/>
                  </a:lnTo>
                  <a:lnTo>
                    <a:pt x="7577" y="71680"/>
                  </a:lnTo>
                  <a:lnTo>
                    <a:pt x="0" y="117342"/>
                  </a:lnTo>
                  <a:lnTo>
                    <a:pt x="7577" y="163041"/>
                  </a:lnTo>
                  <a:lnTo>
                    <a:pt x="28243" y="200337"/>
                  </a:lnTo>
                  <a:lnTo>
                    <a:pt x="58903" y="225471"/>
                  </a:lnTo>
                  <a:lnTo>
                    <a:pt x="96458" y="234684"/>
                  </a:lnTo>
                  <a:lnTo>
                    <a:pt x="134013" y="225471"/>
                  </a:lnTo>
                  <a:lnTo>
                    <a:pt x="164672" y="200337"/>
                  </a:lnTo>
                  <a:lnTo>
                    <a:pt x="185339" y="163041"/>
                  </a:lnTo>
                  <a:lnTo>
                    <a:pt x="192916" y="117342"/>
                  </a:lnTo>
                  <a:lnTo>
                    <a:pt x="185339" y="71680"/>
                  </a:lnTo>
                  <a:lnTo>
                    <a:pt x="164672" y="34379"/>
                  </a:lnTo>
                  <a:lnTo>
                    <a:pt x="134013" y="9225"/>
                  </a:lnTo>
                  <a:lnTo>
                    <a:pt x="9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99054" y="3701863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0" y="117342"/>
                  </a:moveTo>
                  <a:lnTo>
                    <a:pt x="7577" y="71680"/>
                  </a:lnTo>
                  <a:lnTo>
                    <a:pt x="28243" y="34379"/>
                  </a:lnTo>
                  <a:lnTo>
                    <a:pt x="58903" y="9225"/>
                  </a:lnTo>
                  <a:lnTo>
                    <a:pt x="96458" y="0"/>
                  </a:lnTo>
                  <a:lnTo>
                    <a:pt x="134013" y="9225"/>
                  </a:lnTo>
                  <a:lnTo>
                    <a:pt x="164672" y="34379"/>
                  </a:lnTo>
                  <a:lnTo>
                    <a:pt x="185339" y="71680"/>
                  </a:lnTo>
                  <a:lnTo>
                    <a:pt x="192916" y="117342"/>
                  </a:lnTo>
                  <a:lnTo>
                    <a:pt x="185339" y="163041"/>
                  </a:lnTo>
                  <a:lnTo>
                    <a:pt x="164672" y="200337"/>
                  </a:lnTo>
                  <a:lnTo>
                    <a:pt x="134013" y="225471"/>
                  </a:lnTo>
                  <a:lnTo>
                    <a:pt x="96458" y="234684"/>
                  </a:lnTo>
                  <a:lnTo>
                    <a:pt x="58903" y="225471"/>
                  </a:lnTo>
                  <a:lnTo>
                    <a:pt x="28243" y="200337"/>
                  </a:lnTo>
                  <a:lnTo>
                    <a:pt x="7577" y="163041"/>
                  </a:lnTo>
                  <a:lnTo>
                    <a:pt x="0" y="117342"/>
                  </a:lnTo>
                  <a:close/>
                </a:path>
              </a:pathLst>
            </a:custGeom>
            <a:ln w="14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284959" y="3223271"/>
              <a:ext cx="208245" cy="250012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58211" y="2897310"/>
              <a:ext cx="208245" cy="250012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827810" y="5762501"/>
            <a:ext cx="234315" cy="114300"/>
            <a:chOff x="827810" y="5762501"/>
            <a:chExt cx="234315" cy="114300"/>
          </a:xfrm>
        </p:grpSpPr>
        <p:sp>
          <p:nvSpPr>
            <p:cNvPr id="111" name="object 111"/>
            <p:cNvSpPr/>
            <p:nvPr/>
          </p:nvSpPr>
          <p:spPr>
            <a:xfrm>
              <a:off x="836250" y="5770941"/>
              <a:ext cx="217170" cy="97155"/>
            </a:xfrm>
            <a:custGeom>
              <a:avLst/>
              <a:gdLst/>
              <a:ahLst/>
              <a:cxnLst/>
              <a:rect l="l" t="t" r="r" b="b"/>
              <a:pathLst>
                <a:path w="217169" h="97154">
                  <a:moveTo>
                    <a:pt x="217112" y="0"/>
                  </a:moveTo>
                  <a:lnTo>
                    <a:pt x="0" y="0"/>
                  </a:lnTo>
                  <a:lnTo>
                    <a:pt x="0" y="96991"/>
                  </a:lnTo>
                  <a:lnTo>
                    <a:pt x="217112" y="96991"/>
                  </a:lnTo>
                  <a:lnTo>
                    <a:pt x="2171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36250" y="5770941"/>
              <a:ext cx="217170" cy="97155"/>
            </a:xfrm>
            <a:custGeom>
              <a:avLst/>
              <a:gdLst/>
              <a:ahLst/>
              <a:cxnLst/>
              <a:rect l="l" t="t" r="r" b="b"/>
              <a:pathLst>
                <a:path w="217169" h="97154">
                  <a:moveTo>
                    <a:pt x="0" y="96991"/>
                  </a:moveTo>
                  <a:lnTo>
                    <a:pt x="217112" y="96991"/>
                  </a:lnTo>
                  <a:lnTo>
                    <a:pt x="217112" y="0"/>
                  </a:lnTo>
                  <a:lnTo>
                    <a:pt x="0" y="0"/>
                  </a:lnTo>
                  <a:lnTo>
                    <a:pt x="0" y="96991"/>
                  </a:lnTo>
                  <a:close/>
                </a:path>
              </a:pathLst>
            </a:custGeom>
            <a:ln w="16585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830337" y="6003135"/>
            <a:ext cx="244475" cy="139065"/>
            <a:chOff x="830337" y="6003135"/>
            <a:chExt cx="244475" cy="139065"/>
          </a:xfrm>
        </p:grpSpPr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0337" y="6003135"/>
              <a:ext cx="243972" cy="13887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799" y="6012120"/>
              <a:ext cx="204853" cy="88764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49799" y="6012120"/>
              <a:ext cx="205104" cy="88900"/>
            </a:xfrm>
            <a:custGeom>
              <a:avLst/>
              <a:gdLst/>
              <a:ahLst/>
              <a:cxnLst/>
              <a:rect l="l" t="t" r="r" b="b"/>
              <a:pathLst>
                <a:path w="205105" h="88900">
                  <a:moveTo>
                    <a:pt x="0" y="88764"/>
                  </a:moveTo>
                  <a:lnTo>
                    <a:pt x="204853" y="88764"/>
                  </a:lnTo>
                  <a:lnTo>
                    <a:pt x="204853" y="0"/>
                  </a:lnTo>
                  <a:lnTo>
                    <a:pt x="0" y="0"/>
                  </a:lnTo>
                  <a:lnTo>
                    <a:pt x="0" y="88764"/>
                  </a:lnTo>
                  <a:close/>
                </a:path>
              </a:pathLst>
            </a:custGeom>
            <a:ln w="623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4735246" y="2963806"/>
            <a:ext cx="58419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75" dirty="0">
                <a:latin typeface="Calibri"/>
                <a:cs typeface="Calibri"/>
              </a:rPr>
              <a:t>4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18" name="object 11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023650" y="3041066"/>
            <a:ext cx="208245" cy="250012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4100169" y="3107215"/>
            <a:ext cx="320040" cy="3111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75" dirty="0">
                <a:latin typeface="Calibri"/>
                <a:cs typeface="Calibri"/>
              </a:rPr>
              <a:t>5</a:t>
            </a:r>
            <a:endParaRPr sz="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650" spc="-75" dirty="0">
                <a:latin typeface="Calibri"/>
                <a:cs typeface="Calibri"/>
              </a:rPr>
              <a:t>3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0" name="object 12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442894" y="4790635"/>
            <a:ext cx="208245" cy="250012"/>
          </a:xfrm>
          <a:prstGeom prst="rect">
            <a:avLst/>
          </a:prstGeom>
        </p:spPr>
      </p:pic>
      <p:sp>
        <p:nvSpPr>
          <p:cNvPr id="121" name="object 121"/>
          <p:cNvSpPr txBox="1"/>
          <p:nvPr/>
        </p:nvSpPr>
        <p:spPr>
          <a:xfrm>
            <a:off x="2519799" y="4857823"/>
            <a:ext cx="58419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75" dirty="0">
                <a:latin typeface="Calibri"/>
                <a:cs typeface="Calibri"/>
              </a:rPr>
              <a:t>6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3198480" y="3690461"/>
            <a:ext cx="1145540" cy="252729"/>
            <a:chOff x="3198480" y="3690461"/>
            <a:chExt cx="1145540" cy="252729"/>
          </a:xfrm>
        </p:grpSpPr>
        <p:sp>
          <p:nvSpPr>
            <p:cNvPr id="123" name="object 123"/>
            <p:cNvSpPr/>
            <p:nvPr/>
          </p:nvSpPr>
          <p:spPr>
            <a:xfrm>
              <a:off x="4142613" y="3700131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96458" y="0"/>
                  </a:moveTo>
                  <a:lnTo>
                    <a:pt x="58903" y="9225"/>
                  </a:lnTo>
                  <a:lnTo>
                    <a:pt x="28243" y="34379"/>
                  </a:lnTo>
                  <a:lnTo>
                    <a:pt x="7577" y="71680"/>
                  </a:lnTo>
                  <a:lnTo>
                    <a:pt x="0" y="117342"/>
                  </a:lnTo>
                  <a:lnTo>
                    <a:pt x="7577" y="163041"/>
                  </a:lnTo>
                  <a:lnTo>
                    <a:pt x="28243" y="200337"/>
                  </a:lnTo>
                  <a:lnTo>
                    <a:pt x="58903" y="225471"/>
                  </a:lnTo>
                  <a:lnTo>
                    <a:pt x="96458" y="234684"/>
                  </a:lnTo>
                  <a:lnTo>
                    <a:pt x="134013" y="225471"/>
                  </a:lnTo>
                  <a:lnTo>
                    <a:pt x="164672" y="200337"/>
                  </a:lnTo>
                  <a:lnTo>
                    <a:pt x="185339" y="163041"/>
                  </a:lnTo>
                  <a:lnTo>
                    <a:pt x="192916" y="117342"/>
                  </a:lnTo>
                  <a:lnTo>
                    <a:pt x="185339" y="71680"/>
                  </a:lnTo>
                  <a:lnTo>
                    <a:pt x="164672" y="34379"/>
                  </a:lnTo>
                  <a:lnTo>
                    <a:pt x="134013" y="9225"/>
                  </a:lnTo>
                  <a:lnTo>
                    <a:pt x="9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142613" y="3700131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0" y="117342"/>
                  </a:moveTo>
                  <a:lnTo>
                    <a:pt x="7577" y="71680"/>
                  </a:lnTo>
                  <a:lnTo>
                    <a:pt x="28243" y="34379"/>
                  </a:lnTo>
                  <a:lnTo>
                    <a:pt x="58903" y="9225"/>
                  </a:lnTo>
                  <a:lnTo>
                    <a:pt x="96458" y="0"/>
                  </a:lnTo>
                  <a:lnTo>
                    <a:pt x="134013" y="9225"/>
                  </a:lnTo>
                  <a:lnTo>
                    <a:pt x="164672" y="34379"/>
                  </a:lnTo>
                  <a:lnTo>
                    <a:pt x="185339" y="71680"/>
                  </a:lnTo>
                  <a:lnTo>
                    <a:pt x="192916" y="117342"/>
                  </a:lnTo>
                  <a:lnTo>
                    <a:pt x="185339" y="163041"/>
                  </a:lnTo>
                  <a:lnTo>
                    <a:pt x="164672" y="200337"/>
                  </a:lnTo>
                  <a:lnTo>
                    <a:pt x="134013" y="225471"/>
                  </a:lnTo>
                  <a:lnTo>
                    <a:pt x="96458" y="234684"/>
                  </a:lnTo>
                  <a:lnTo>
                    <a:pt x="58903" y="225471"/>
                  </a:lnTo>
                  <a:lnTo>
                    <a:pt x="28243" y="200337"/>
                  </a:lnTo>
                  <a:lnTo>
                    <a:pt x="7577" y="163041"/>
                  </a:lnTo>
                  <a:lnTo>
                    <a:pt x="0" y="117342"/>
                  </a:lnTo>
                  <a:close/>
                </a:path>
              </a:pathLst>
            </a:custGeom>
            <a:ln w="14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206418" y="3698399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96458" y="0"/>
                  </a:moveTo>
                  <a:lnTo>
                    <a:pt x="58903" y="9225"/>
                  </a:lnTo>
                  <a:lnTo>
                    <a:pt x="28243" y="34379"/>
                  </a:lnTo>
                  <a:lnTo>
                    <a:pt x="7577" y="71680"/>
                  </a:lnTo>
                  <a:lnTo>
                    <a:pt x="0" y="117342"/>
                  </a:lnTo>
                  <a:lnTo>
                    <a:pt x="7577" y="163041"/>
                  </a:lnTo>
                  <a:lnTo>
                    <a:pt x="28243" y="200337"/>
                  </a:lnTo>
                  <a:lnTo>
                    <a:pt x="58903" y="225471"/>
                  </a:lnTo>
                  <a:lnTo>
                    <a:pt x="96458" y="234684"/>
                  </a:lnTo>
                  <a:lnTo>
                    <a:pt x="134013" y="225471"/>
                  </a:lnTo>
                  <a:lnTo>
                    <a:pt x="164672" y="200337"/>
                  </a:lnTo>
                  <a:lnTo>
                    <a:pt x="185339" y="163041"/>
                  </a:lnTo>
                  <a:lnTo>
                    <a:pt x="192916" y="117342"/>
                  </a:lnTo>
                  <a:lnTo>
                    <a:pt x="185339" y="71680"/>
                  </a:lnTo>
                  <a:lnTo>
                    <a:pt x="164672" y="34379"/>
                  </a:lnTo>
                  <a:lnTo>
                    <a:pt x="134013" y="9225"/>
                  </a:lnTo>
                  <a:lnTo>
                    <a:pt x="9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206418" y="3698399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0" y="117342"/>
                  </a:moveTo>
                  <a:lnTo>
                    <a:pt x="7577" y="71680"/>
                  </a:lnTo>
                  <a:lnTo>
                    <a:pt x="28243" y="34379"/>
                  </a:lnTo>
                  <a:lnTo>
                    <a:pt x="58903" y="9225"/>
                  </a:lnTo>
                  <a:lnTo>
                    <a:pt x="96458" y="0"/>
                  </a:lnTo>
                  <a:lnTo>
                    <a:pt x="134013" y="9225"/>
                  </a:lnTo>
                  <a:lnTo>
                    <a:pt x="164672" y="34379"/>
                  </a:lnTo>
                  <a:lnTo>
                    <a:pt x="185339" y="71680"/>
                  </a:lnTo>
                  <a:lnTo>
                    <a:pt x="192916" y="117342"/>
                  </a:lnTo>
                  <a:lnTo>
                    <a:pt x="185339" y="163041"/>
                  </a:lnTo>
                  <a:lnTo>
                    <a:pt x="164672" y="200337"/>
                  </a:lnTo>
                  <a:lnTo>
                    <a:pt x="134013" y="225471"/>
                  </a:lnTo>
                  <a:lnTo>
                    <a:pt x="96458" y="234684"/>
                  </a:lnTo>
                  <a:lnTo>
                    <a:pt x="58903" y="225471"/>
                  </a:lnTo>
                  <a:lnTo>
                    <a:pt x="28243" y="200337"/>
                  </a:lnTo>
                  <a:lnTo>
                    <a:pt x="7577" y="163041"/>
                  </a:lnTo>
                  <a:lnTo>
                    <a:pt x="0" y="117342"/>
                  </a:lnTo>
                  <a:close/>
                </a:path>
              </a:pathLst>
            </a:custGeom>
            <a:ln w="14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288165" y="3756884"/>
            <a:ext cx="45720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650" spc="-75" dirty="0">
                <a:latin typeface="Calibri"/>
                <a:cs typeface="Calibri"/>
              </a:rPr>
              <a:t>8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079762" y="3451100"/>
            <a:ext cx="208915" cy="250825"/>
            <a:chOff x="3079762" y="3451100"/>
            <a:chExt cx="208915" cy="250825"/>
          </a:xfrm>
        </p:grpSpPr>
        <p:sp>
          <p:nvSpPr>
            <p:cNvPr id="129" name="object 129"/>
            <p:cNvSpPr/>
            <p:nvPr/>
          </p:nvSpPr>
          <p:spPr>
            <a:xfrm>
              <a:off x="3087700" y="3459038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96458" y="0"/>
                  </a:moveTo>
                  <a:lnTo>
                    <a:pt x="58903" y="9225"/>
                  </a:lnTo>
                  <a:lnTo>
                    <a:pt x="28243" y="34379"/>
                  </a:lnTo>
                  <a:lnTo>
                    <a:pt x="7577" y="71680"/>
                  </a:lnTo>
                  <a:lnTo>
                    <a:pt x="0" y="117342"/>
                  </a:lnTo>
                  <a:lnTo>
                    <a:pt x="7577" y="163004"/>
                  </a:lnTo>
                  <a:lnTo>
                    <a:pt x="28243" y="200304"/>
                  </a:lnTo>
                  <a:lnTo>
                    <a:pt x="58903" y="225459"/>
                  </a:lnTo>
                  <a:lnTo>
                    <a:pt x="96458" y="234684"/>
                  </a:lnTo>
                  <a:lnTo>
                    <a:pt x="134013" y="225459"/>
                  </a:lnTo>
                  <a:lnTo>
                    <a:pt x="164672" y="200304"/>
                  </a:lnTo>
                  <a:lnTo>
                    <a:pt x="185339" y="163004"/>
                  </a:lnTo>
                  <a:lnTo>
                    <a:pt x="192916" y="117342"/>
                  </a:lnTo>
                  <a:lnTo>
                    <a:pt x="185339" y="71680"/>
                  </a:lnTo>
                  <a:lnTo>
                    <a:pt x="164672" y="34379"/>
                  </a:lnTo>
                  <a:lnTo>
                    <a:pt x="134013" y="9225"/>
                  </a:lnTo>
                  <a:lnTo>
                    <a:pt x="96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87700" y="3459038"/>
              <a:ext cx="193040" cy="234950"/>
            </a:xfrm>
            <a:custGeom>
              <a:avLst/>
              <a:gdLst/>
              <a:ahLst/>
              <a:cxnLst/>
              <a:rect l="l" t="t" r="r" b="b"/>
              <a:pathLst>
                <a:path w="193039" h="234950">
                  <a:moveTo>
                    <a:pt x="0" y="117342"/>
                  </a:moveTo>
                  <a:lnTo>
                    <a:pt x="7577" y="71680"/>
                  </a:lnTo>
                  <a:lnTo>
                    <a:pt x="28243" y="34379"/>
                  </a:lnTo>
                  <a:lnTo>
                    <a:pt x="58903" y="9225"/>
                  </a:lnTo>
                  <a:lnTo>
                    <a:pt x="96458" y="0"/>
                  </a:lnTo>
                  <a:lnTo>
                    <a:pt x="134013" y="9225"/>
                  </a:lnTo>
                  <a:lnTo>
                    <a:pt x="164672" y="34379"/>
                  </a:lnTo>
                  <a:lnTo>
                    <a:pt x="185339" y="71680"/>
                  </a:lnTo>
                  <a:lnTo>
                    <a:pt x="192916" y="117342"/>
                  </a:lnTo>
                  <a:lnTo>
                    <a:pt x="185339" y="163004"/>
                  </a:lnTo>
                  <a:lnTo>
                    <a:pt x="164672" y="200304"/>
                  </a:lnTo>
                  <a:lnTo>
                    <a:pt x="134013" y="225459"/>
                  </a:lnTo>
                  <a:lnTo>
                    <a:pt x="96458" y="234684"/>
                  </a:lnTo>
                  <a:lnTo>
                    <a:pt x="58903" y="225459"/>
                  </a:lnTo>
                  <a:lnTo>
                    <a:pt x="28243" y="200304"/>
                  </a:lnTo>
                  <a:lnTo>
                    <a:pt x="7577" y="163004"/>
                  </a:lnTo>
                  <a:lnTo>
                    <a:pt x="0" y="117342"/>
                  </a:lnTo>
                  <a:close/>
                </a:path>
              </a:pathLst>
            </a:custGeom>
            <a:ln w="146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3157005" y="3517869"/>
            <a:ext cx="58419" cy="1289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50" spc="-75" dirty="0">
                <a:latin typeface="Calibri"/>
                <a:cs typeface="Calibri"/>
              </a:rPr>
              <a:t>9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4286622" y="3693926"/>
            <a:ext cx="257810" cy="299085"/>
            <a:chOff x="4286622" y="3693926"/>
            <a:chExt cx="257810" cy="299085"/>
          </a:xfrm>
        </p:grpSpPr>
        <p:sp>
          <p:nvSpPr>
            <p:cNvPr id="133" name="object 133"/>
            <p:cNvSpPr/>
            <p:nvPr/>
          </p:nvSpPr>
          <p:spPr>
            <a:xfrm>
              <a:off x="4294559" y="3701863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120653" y="0"/>
                  </a:moveTo>
                  <a:lnTo>
                    <a:pt x="73683" y="11126"/>
                  </a:lnTo>
                  <a:lnTo>
                    <a:pt x="35333" y="41470"/>
                  </a:lnTo>
                  <a:lnTo>
                    <a:pt x="9479" y="86476"/>
                  </a:lnTo>
                  <a:lnTo>
                    <a:pt x="0" y="141590"/>
                  </a:lnTo>
                  <a:lnTo>
                    <a:pt x="9479" y="196703"/>
                  </a:lnTo>
                  <a:lnTo>
                    <a:pt x="35333" y="241709"/>
                  </a:lnTo>
                  <a:lnTo>
                    <a:pt x="73683" y="272053"/>
                  </a:lnTo>
                  <a:lnTo>
                    <a:pt x="120653" y="283180"/>
                  </a:lnTo>
                  <a:lnTo>
                    <a:pt x="167623" y="272053"/>
                  </a:lnTo>
                  <a:lnTo>
                    <a:pt x="205974" y="241709"/>
                  </a:lnTo>
                  <a:lnTo>
                    <a:pt x="231827" y="196703"/>
                  </a:lnTo>
                  <a:lnTo>
                    <a:pt x="241307" y="141590"/>
                  </a:lnTo>
                  <a:lnTo>
                    <a:pt x="231827" y="86476"/>
                  </a:lnTo>
                  <a:lnTo>
                    <a:pt x="205974" y="41470"/>
                  </a:lnTo>
                  <a:lnTo>
                    <a:pt x="167623" y="11126"/>
                  </a:lnTo>
                  <a:lnTo>
                    <a:pt x="120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294559" y="3701863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0" y="141590"/>
                  </a:moveTo>
                  <a:lnTo>
                    <a:pt x="9479" y="86476"/>
                  </a:lnTo>
                  <a:lnTo>
                    <a:pt x="35333" y="41470"/>
                  </a:lnTo>
                  <a:lnTo>
                    <a:pt x="73683" y="11126"/>
                  </a:lnTo>
                  <a:lnTo>
                    <a:pt x="120653" y="0"/>
                  </a:lnTo>
                  <a:lnTo>
                    <a:pt x="167623" y="11126"/>
                  </a:lnTo>
                  <a:lnTo>
                    <a:pt x="205974" y="41470"/>
                  </a:lnTo>
                  <a:lnTo>
                    <a:pt x="231827" y="86476"/>
                  </a:lnTo>
                  <a:lnTo>
                    <a:pt x="241307" y="141590"/>
                  </a:lnTo>
                  <a:lnTo>
                    <a:pt x="231827" y="196703"/>
                  </a:lnTo>
                  <a:lnTo>
                    <a:pt x="205974" y="241709"/>
                  </a:lnTo>
                  <a:lnTo>
                    <a:pt x="167623" y="272053"/>
                  </a:lnTo>
                  <a:lnTo>
                    <a:pt x="120653" y="283180"/>
                  </a:lnTo>
                  <a:lnTo>
                    <a:pt x="73683" y="272053"/>
                  </a:lnTo>
                  <a:lnTo>
                    <a:pt x="35333" y="241709"/>
                  </a:lnTo>
                  <a:lnTo>
                    <a:pt x="9479" y="196703"/>
                  </a:lnTo>
                  <a:lnTo>
                    <a:pt x="0" y="141590"/>
                  </a:lnTo>
                  <a:close/>
                </a:path>
              </a:pathLst>
            </a:custGeom>
            <a:ln w="147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3918682" y="3751688"/>
            <a:ext cx="56070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750" spc="-100" dirty="0">
                <a:latin typeface="Calibri"/>
                <a:cs typeface="Calibri"/>
              </a:rPr>
              <a:t>1          </a:t>
            </a:r>
            <a:r>
              <a:rPr sz="750" spc="-70" dirty="0">
                <a:latin typeface="Calibri"/>
                <a:cs typeface="Calibri"/>
              </a:rPr>
              <a:t> </a:t>
            </a:r>
            <a:r>
              <a:rPr sz="650" spc="-75" dirty="0">
                <a:latin typeface="Calibri"/>
                <a:cs typeface="Calibri"/>
              </a:rPr>
              <a:t>2           </a:t>
            </a:r>
            <a:r>
              <a:rPr sz="650" spc="-70" dirty="0">
                <a:latin typeface="Calibri"/>
                <a:cs typeface="Calibri"/>
              </a:rPr>
              <a:t> </a:t>
            </a:r>
            <a:r>
              <a:rPr sz="650" spc="-75" dirty="0">
                <a:latin typeface="Calibri"/>
                <a:cs typeface="Calibri"/>
              </a:rPr>
              <a:t>7	</a:t>
            </a:r>
            <a:r>
              <a:rPr sz="825" spc="-112" baseline="10101" dirty="0">
                <a:latin typeface="Calibri"/>
                <a:cs typeface="Calibri"/>
              </a:rPr>
              <a:t>10</a:t>
            </a:r>
            <a:endParaRPr sz="825" baseline="10101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4200809" y="3878729"/>
            <a:ext cx="257810" cy="299085"/>
            <a:chOff x="4200809" y="3878729"/>
            <a:chExt cx="257810" cy="299085"/>
          </a:xfrm>
        </p:grpSpPr>
        <p:sp>
          <p:nvSpPr>
            <p:cNvPr id="137" name="object 137"/>
            <p:cNvSpPr/>
            <p:nvPr/>
          </p:nvSpPr>
          <p:spPr>
            <a:xfrm>
              <a:off x="4208746" y="3886666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120653" y="0"/>
                  </a:moveTo>
                  <a:lnTo>
                    <a:pt x="73683" y="11126"/>
                  </a:lnTo>
                  <a:lnTo>
                    <a:pt x="35333" y="41470"/>
                  </a:lnTo>
                  <a:lnTo>
                    <a:pt x="9479" y="86476"/>
                  </a:lnTo>
                  <a:lnTo>
                    <a:pt x="0" y="141590"/>
                  </a:lnTo>
                  <a:lnTo>
                    <a:pt x="9479" y="196703"/>
                  </a:lnTo>
                  <a:lnTo>
                    <a:pt x="35333" y="241709"/>
                  </a:lnTo>
                  <a:lnTo>
                    <a:pt x="73683" y="272053"/>
                  </a:lnTo>
                  <a:lnTo>
                    <a:pt x="120653" y="283180"/>
                  </a:lnTo>
                  <a:lnTo>
                    <a:pt x="167623" y="272053"/>
                  </a:lnTo>
                  <a:lnTo>
                    <a:pt x="205974" y="241709"/>
                  </a:lnTo>
                  <a:lnTo>
                    <a:pt x="231827" y="196703"/>
                  </a:lnTo>
                  <a:lnTo>
                    <a:pt x="241307" y="141590"/>
                  </a:lnTo>
                  <a:lnTo>
                    <a:pt x="231827" y="86476"/>
                  </a:lnTo>
                  <a:lnTo>
                    <a:pt x="205974" y="41470"/>
                  </a:lnTo>
                  <a:lnTo>
                    <a:pt x="167623" y="11126"/>
                  </a:lnTo>
                  <a:lnTo>
                    <a:pt x="120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08746" y="3886666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0" y="141590"/>
                  </a:moveTo>
                  <a:lnTo>
                    <a:pt x="9479" y="86476"/>
                  </a:lnTo>
                  <a:lnTo>
                    <a:pt x="35333" y="41470"/>
                  </a:lnTo>
                  <a:lnTo>
                    <a:pt x="73683" y="11126"/>
                  </a:lnTo>
                  <a:lnTo>
                    <a:pt x="120653" y="0"/>
                  </a:lnTo>
                  <a:lnTo>
                    <a:pt x="167623" y="11126"/>
                  </a:lnTo>
                  <a:lnTo>
                    <a:pt x="205974" y="41470"/>
                  </a:lnTo>
                  <a:lnTo>
                    <a:pt x="231827" y="86476"/>
                  </a:lnTo>
                  <a:lnTo>
                    <a:pt x="241307" y="141590"/>
                  </a:lnTo>
                  <a:lnTo>
                    <a:pt x="231827" y="196703"/>
                  </a:lnTo>
                  <a:lnTo>
                    <a:pt x="205974" y="241709"/>
                  </a:lnTo>
                  <a:lnTo>
                    <a:pt x="167623" y="272053"/>
                  </a:lnTo>
                  <a:lnTo>
                    <a:pt x="120653" y="283180"/>
                  </a:lnTo>
                  <a:lnTo>
                    <a:pt x="73683" y="272053"/>
                  </a:lnTo>
                  <a:lnTo>
                    <a:pt x="35333" y="241709"/>
                  </a:lnTo>
                  <a:lnTo>
                    <a:pt x="9479" y="196703"/>
                  </a:lnTo>
                  <a:lnTo>
                    <a:pt x="0" y="141590"/>
                  </a:lnTo>
                  <a:close/>
                </a:path>
              </a:pathLst>
            </a:custGeom>
            <a:ln w="147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4290634" y="3952252"/>
            <a:ext cx="7810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75" dirty="0">
                <a:latin typeface="Calibri"/>
                <a:cs typeface="Calibri"/>
              </a:rPr>
              <a:t>11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3378815" y="3399574"/>
            <a:ext cx="257810" cy="299085"/>
            <a:chOff x="3378815" y="3399574"/>
            <a:chExt cx="257810" cy="299085"/>
          </a:xfrm>
        </p:grpSpPr>
        <p:sp>
          <p:nvSpPr>
            <p:cNvPr id="141" name="object 141"/>
            <p:cNvSpPr/>
            <p:nvPr/>
          </p:nvSpPr>
          <p:spPr>
            <a:xfrm>
              <a:off x="3386753" y="3407511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120653" y="0"/>
                  </a:moveTo>
                  <a:lnTo>
                    <a:pt x="73683" y="11126"/>
                  </a:lnTo>
                  <a:lnTo>
                    <a:pt x="35333" y="41470"/>
                  </a:lnTo>
                  <a:lnTo>
                    <a:pt x="9479" y="86476"/>
                  </a:lnTo>
                  <a:lnTo>
                    <a:pt x="0" y="141590"/>
                  </a:lnTo>
                  <a:lnTo>
                    <a:pt x="9479" y="196703"/>
                  </a:lnTo>
                  <a:lnTo>
                    <a:pt x="35333" y="241709"/>
                  </a:lnTo>
                  <a:lnTo>
                    <a:pt x="73683" y="272053"/>
                  </a:lnTo>
                  <a:lnTo>
                    <a:pt x="120653" y="283180"/>
                  </a:lnTo>
                  <a:lnTo>
                    <a:pt x="167623" y="272053"/>
                  </a:lnTo>
                  <a:lnTo>
                    <a:pt x="205974" y="241709"/>
                  </a:lnTo>
                  <a:lnTo>
                    <a:pt x="231827" y="196703"/>
                  </a:lnTo>
                  <a:lnTo>
                    <a:pt x="241307" y="141590"/>
                  </a:lnTo>
                  <a:lnTo>
                    <a:pt x="231827" y="86476"/>
                  </a:lnTo>
                  <a:lnTo>
                    <a:pt x="205974" y="41470"/>
                  </a:lnTo>
                  <a:lnTo>
                    <a:pt x="167623" y="11126"/>
                  </a:lnTo>
                  <a:lnTo>
                    <a:pt x="120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386753" y="3407511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0" y="141590"/>
                  </a:moveTo>
                  <a:lnTo>
                    <a:pt x="9479" y="86476"/>
                  </a:lnTo>
                  <a:lnTo>
                    <a:pt x="35333" y="41470"/>
                  </a:lnTo>
                  <a:lnTo>
                    <a:pt x="73683" y="11126"/>
                  </a:lnTo>
                  <a:lnTo>
                    <a:pt x="120653" y="0"/>
                  </a:lnTo>
                  <a:lnTo>
                    <a:pt x="167623" y="11126"/>
                  </a:lnTo>
                  <a:lnTo>
                    <a:pt x="205974" y="41470"/>
                  </a:lnTo>
                  <a:lnTo>
                    <a:pt x="231827" y="86476"/>
                  </a:lnTo>
                  <a:lnTo>
                    <a:pt x="241307" y="141590"/>
                  </a:lnTo>
                  <a:lnTo>
                    <a:pt x="231827" y="196703"/>
                  </a:lnTo>
                  <a:lnTo>
                    <a:pt x="205974" y="241709"/>
                  </a:lnTo>
                  <a:lnTo>
                    <a:pt x="167623" y="272053"/>
                  </a:lnTo>
                  <a:lnTo>
                    <a:pt x="120653" y="283180"/>
                  </a:lnTo>
                  <a:lnTo>
                    <a:pt x="73683" y="272053"/>
                  </a:lnTo>
                  <a:lnTo>
                    <a:pt x="35333" y="241709"/>
                  </a:lnTo>
                  <a:lnTo>
                    <a:pt x="9479" y="196703"/>
                  </a:lnTo>
                  <a:lnTo>
                    <a:pt x="0" y="141590"/>
                  </a:lnTo>
                  <a:close/>
                </a:path>
              </a:pathLst>
            </a:custGeom>
            <a:ln w="147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3468382" y="3472145"/>
            <a:ext cx="7810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" spc="-75" dirty="0">
                <a:latin typeface="Calibri"/>
                <a:cs typeface="Calibri"/>
              </a:rPr>
              <a:t>13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3419786" y="3689163"/>
            <a:ext cx="257810" cy="299085"/>
            <a:chOff x="3419786" y="3689163"/>
            <a:chExt cx="257810" cy="299085"/>
          </a:xfrm>
        </p:grpSpPr>
        <p:sp>
          <p:nvSpPr>
            <p:cNvPr id="145" name="object 145"/>
            <p:cNvSpPr/>
            <p:nvPr/>
          </p:nvSpPr>
          <p:spPr>
            <a:xfrm>
              <a:off x="3427724" y="3697100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120653" y="0"/>
                  </a:moveTo>
                  <a:lnTo>
                    <a:pt x="73683" y="11126"/>
                  </a:lnTo>
                  <a:lnTo>
                    <a:pt x="35333" y="41470"/>
                  </a:lnTo>
                  <a:lnTo>
                    <a:pt x="9479" y="86476"/>
                  </a:lnTo>
                  <a:lnTo>
                    <a:pt x="0" y="141590"/>
                  </a:lnTo>
                  <a:lnTo>
                    <a:pt x="9479" y="196703"/>
                  </a:lnTo>
                  <a:lnTo>
                    <a:pt x="35333" y="241709"/>
                  </a:lnTo>
                  <a:lnTo>
                    <a:pt x="73683" y="272053"/>
                  </a:lnTo>
                  <a:lnTo>
                    <a:pt x="120653" y="283180"/>
                  </a:lnTo>
                  <a:lnTo>
                    <a:pt x="167623" y="272053"/>
                  </a:lnTo>
                  <a:lnTo>
                    <a:pt x="205974" y="241709"/>
                  </a:lnTo>
                  <a:lnTo>
                    <a:pt x="231827" y="196703"/>
                  </a:lnTo>
                  <a:lnTo>
                    <a:pt x="241307" y="141590"/>
                  </a:lnTo>
                  <a:lnTo>
                    <a:pt x="231827" y="86476"/>
                  </a:lnTo>
                  <a:lnTo>
                    <a:pt x="205974" y="41470"/>
                  </a:lnTo>
                  <a:lnTo>
                    <a:pt x="167623" y="11126"/>
                  </a:lnTo>
                  <a:lnTo>
                    <a:pt x="120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427724" y="3697100"/>
              <a:ext cx="241935" cy="283210"/>
            </a:xfrm>
            <a:custGeom>
              <a:avLst/>
              <a:gdLst/>
              <a:ahLst/>
              <a:cxnLst/>
              <a:rect l="l" t="t" r="r" b="b"/>
              <a:pathLst>
                <a:path w="241935" h="283210">
                  <a:moveTo>
                    <a:pt x="0" y="141590"/>
                  </a:moveTo>
                  <a:lnTo>
                    <a:pt x="9479" y="86476"/>
                  </a:lnTo>
                  <a:lnTo>
                    <a:pt x="35333" y="41470"/>
                  </a:lnTo>
                  <a:lnTo>
                    <a:pt x="73683" y="11126"/>
                  </a:lnTo>
                  <a:lnTo>
                    <a:pt x="120653" y="0"/>
                  </a:lnTo>
                  <a:lnTo>
                    <a:pt x="167623" y="11126"/>
                  </a:lnTo>
                  <a:lnTo>
                    <a:pt x="205974" y="41470"/>
                  </a:lnTo>
                  <a:lnTo>
                    <a:pt x="231827" y="86476"/>
                  </a:lnTo>
                  <a:lnTo>
                    <a:pt x="241307" y="141590"/>
                  </a:lnTo>
                  <a:lnTo>
                    <a:pt x="231827" y="196703"/>
                  </a:lnTo>
                  <a:lnTo>
                    <a:pt x="205974" y="241709"/>
                  </a:lnTo>
                  <a:lnTo>
                    <a:pt x="167623" y="272053"/>
                  </a:lnTo>
                  <a:lnTo>
                    <a:pt x="120653" y="283180"/>
                  </a:lnTo>
                  <a:lnTo>
                    <a:pt x="73683" y="272053"/>
                  </a:lnTo>
                  <a:lnTo>
                    <a:pt x="35333" y="241709"/>
                  </a:lnTo>
                  <a:lnTo>
                    <a:pt x="9479" y="196703"/>
                  </a:lnTo>
                  <a:lnTo>
                    <a:pt x="0" y="141590"/>
                  </a:lnTo>
                  <a:close/>
                </a:path>
              </a:pathLst>
            </a:custGeom>
            <a:ln w="1476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3522117" y="3762080"/>
            <a:ext cx="65405" cy="109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550" spc="-75" dirty="0">
                <a:latin typeface="Calibri"/>
                <a:cs typeface="Calibri"/>
              </a:rPr>
              <a:t>12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2138278" y="3302553"/>
            <a:ext cx="1899285" cy="2190750"/>
            <a:chOff x="2138278" y="3302553"/>
            <a:chExt cx="1899285" cy="2190750"/>
          </a:xfrm>
        </p:grpSpPr>
        <p:sp>
          <p:nvSpPr>
            <p:cNvPr id="149" name="object 149"/>
            <p:cNvSpPr/>
            <p:nvPr/>
          </p:nvSpPr>
          <p:spPr>
            <a:xfrm>
              <a:off x="2138273" y="3302558"/>
              <a:ext cx="1685925" cy="2190750"/>
            </a:xfrm>
            <a:custGeom>
              <a:avLst/>
              <a:gdLst/>
              <a:ahLst/>
              <a:cxnLst/>
              <a:rect l="l" t="t" r="r" b="b"/>
              <a:pathLst>
                <a:path w="1685925" h="2190750">
                  <a:moveTo>
                    <a:pt x="288213" y="225158"/>
                  </a:moveTo>
                  <a:lnTo>
                    <a:pt x="265671" y="173291"/>
                  </a:lnTo>
                  <a:lnTo>
                    <a:pt x="261950" y="164719"/>
                  </a:lnTo>
                  <a:lnTo>
                    <a:pt x="235686" y="225158"/>
                  </a:lnTo>
                  <a:lnTo>
                    <a:pt x="236207" y="227761"/>
                  </a:lnTo>
                  <a:lnTo>
                    <a:pt x="239306" y="230187"/>
                  </a:lnTo>
                  <a:lnTo>
                    <a:pt x="241236" y="229489"/>
                  </a:lnTo>
                  <a:lnTo>
                    <a:pt x="258724" y="189255"/>
                  </a:lnTo>
                  <a:lnTo>
                    <a:pt x="258724" y="1986330"/>
                  </a:lnTo>
                  <a:lnTo>
                    <a:pt x="265176" y="1986330"/>
                  </a:lnTo>
                  <a:lnTo>
                    <a:pt x="265176" y="189255"/>
                  </a:lnTo>
                  <a:lnTo>
                    <a:pt x="282663" y="229489"/>
                  </a:lnTo>
                  <a:lnTo>
                    <a:pt x="284594" y="230187"/>
                  </a:lnTo>
                  <a:lnTo>
                    <a:pt x="287693" y="227761"/>
                  </a:lnTo>
                  <a:lnTo>
                    <a:pt x="288213" y="225158"/>
                  </a:lnTo>
                  <a:close/>
                </a:path>
                <a:path w="1685925" h="2190750">
                  <a:moveTo>
                    <a:pt x="307441" y="2154999"/>
                  </a:moveTo>
                  <a:lnTo>
                    <a:pt x="301904" y="2150668"/>
                  </a:lnTo>
                  <a:lnTo>
                    <a:pt x="262407" y="2119744"/>
                  </a:lnTo>
                  <a:lnTo>
                    <a:pt x="260464" y="2120455"/>
                  </a:lnTo>
                  <a:lnTo>
                    <a:pt x="258660" y="2124583"/>
                  </a:lnTo>
                  <a:lnTo>
                    <a:pt x="259181" y="2127224"/>
                  </a:lnTo>
                  <a:lnTo>
                    <a:pt x="289128" y="2150668"/>
                  </a:lnTo>
                  <a:lnTo>
                    <a:pt x="294665" y="2154999"/>
                  </a:lnTo>
                  <a:lnTo>
                    <a:pt x="299440" y="2151265"/>
                  </a:lnTo>
                  <a:lnTo>
                    <a:pt x="294665" y="2155012"/>
                  </a:lnTo>
                  <a:lnTo>
                    <a:pt x="289128" y="2150668"/>
                  </a:lnTo>
                  <a:lnTo>
                    <a:pt x="0" y="2150668"/>
                  </a:lnTo>
                  <a:lnTo>
                    <a:pt x="0" y="2159330"/>
                  </a:lnTo>
                  <a:lnTo>
                    <a:pt x="289140" y="2159330"/>
                  </a:lnTo>
                  <a:lnTo>
                    <a:pt x="259181" y="2182787"/>
                  </a:lnTo>
                  <a:lnTo>
                    <a:pt x="258660" y="2185428"/>
                  </a:lnTo>
                  <a:lnTo>
                    <a:pt x="260464" y="2189569"/>
                  </a:lnTo>
                  <a:lnTo>
                    <a:pt x="262407" y="2190254"/>
                  </a:lnTo>
                  <a:lnTo>
                    <a:pt x="301904" y="2159330"/>
                  </a:lnTo>
                  <a:lnTo>
                    <a:pt x="307441" y="2154999"/>
                  </a:lnTo>
                  <a:close/>
                </a:path>
                <a:path w="1685925" h="2190750">
                  <a:moveTo>
                    <a:pt x="627532" y="2152408"/>
                  </a:moveTo>
                  <a:lnTo>
                    <a:pt x="627392" y="2143747"/>
                  </a:lnTo>
                  <a:lnTo>
                    <a:pt x="339572" y="2150668"/>
                  </a:lnTo>
                  <a:lnTo>
                    <a:pt x="367703" y="2127745"/>
                  </a:lnTo>
                  <a:lnTo>
                    <a:pt x="369189" y="2126513"/>
                  </a:lnTo>
                  <a:lnTo>
                    <a:pt x="369697" y="2123846"/>
                  </a:lnTo>
                  <a:lnTo>
                    <a:pt x="368731" y="2121801"/>
                  </a:lnTo>
                  <a:lnTo>
                    <a:pt x="367830" y="2119757"/>
                  </a:lnTo>
                  <a:lnTo>
                    <a:pt x="365836" y="2119109"/>
                  </a:lnTo>
                  <a:lnTo>
                    <a:pt x="364350" y="2120354"/>
                  </a:lnTo>
                  <a:lnTo>
                    <a:pt x="321310" y="2155444"/>
                  </a:lnTo>
                  <a:lnTo>
                    <a:pt x="366801" y="2189607"/>
                  </a:lnTo>
                  <a:lnTo>
                    <a:pt x="368731" y="2188857"/>
                  </a:lnTo>
                  <a:lnTo>
                    <a:pt x="369633" y="2186775"/>
                  </a:lnTo>
                  <a:lnTo>
                    <a:pt x="370471" y="2184692"/>
                  </a:lnTo>
                  <a:lnTo>
                    <a:pt x="369963" y="2182050"/>
                  </a:lnTo>
                  <a:lnTo>
                    <a:pt x="340067" y="2159622"/>
                  </a:lnTo>
                  <a:lnTo>
                    <a:pt x="339686" y="2159330"/>
                  </a:lnTo>
                  <a:lnTo>
                    <a:pt x="627532" y="2152408"/>
                  </a:lnTo>
                  <a:close/>
                </a:path>
                <a:path w="1685925" h="2190750">
                  <a:moveTo>
                    <a:pt x="1685594" y="35242"/>
                  </a:moveTo>
                  <a:lnTo>
                    <a:pt x="1680070" y="30911"/>
                  </a:lnTo>
                  <a:lnTo>
                    <a:pt x="1640560" y="0"/>
                  </a:lnTo>
                  <a:lnTo>
                    <a:pt x="1638630" y="698"/>
                  </a:lnTo>
                  <a:lnTo>
                    <a:pt x="1636826" y="4851"/>
                  </a:lnTo>
                  <a:lnTo>
                    <a:pt x="1637334" y="7454"/>
                  </a:lnTo>
                  <a:lnTo>
                    <a:pt x="1667306" y="30911"/>
                  </a:lnTo>
                  <a:lnTo>
                    <a:pt x="364540" y="30911"/>
                  </a:lnTo>
                  <a:lnTo>
                    <a:pt x="364540" y="39573"/>
                  </a:lnTo>
                  <a:lnTo>
                    <a:pt x="1667306" y="39573"/>
                  </a:lnTo>
                  <a:lnTo>
                    <a:pt x="1637334" y="63042"/>
                  </a:lnTo>
                  <a:lnTo>
                    <a:pt x="1636826" y="65646"/>
                  </a:lnTo>
                  <a:lnTo>
                    <a:pt x="1638630" y="69799"/>
                  </a:lnTo>
                  <a:lnTo>
                    <a:pt x="1640560" y="70497"/>
                  </a:lnTo>
                  <a:lnTo>
                    <a:pt x="1680070" y="39573"/>
                  </a:lnTo>
                  <a:lnTo>
                    <a:pt x="1685594" y="35242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413852" y="4390156"/>
              <a:ext cx="615315" cy="509905"/>
            </a:xfrm>
            <a:custGeom>
              <a:avLst/>
              <a:gdLst/>
              <a:ahLst/>
              <a:cxnLst/>
              <a:rect l="l" t="t" r="r" b="b"/>
              <a:pathLst>
                <a:path w="615314" h="509904">
                  <a:moveTo>
                    <a:pt x="0" y="509637"/>
                  </a:moveTo>
                  <a:lnTo>
                    <a:pt x="615204" y="509637"/>
                  </a:lnTo>
                  <a:lnTo>
                    <a:pt x="615204" y="0"/>
                  </a:lnTo>
                  <a:lnTo>
                    <a:pt x="0" y="0"/>
                  </a:lnTo>
                  <a:lnTo>
                    <a:pt x="0" y="509637"/>
                  </a:lnTo>
                  <a:close/>
                </a:path>
              </a:pathLst>
            </a:custGeom>
            <a:ln w="15522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483867" y="4392420"/>
            <a:ext cx="476250" cy="4292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7300"/>
              </a:lnSpc>
              <a:spcBef>
                <a:spcPts val="100"/>
              </a:spcBef>
            </a:pPr>
            <a:r>
              <a:rPr sz="750" spc="-110" dirty="0">
                <a:latin typeface="Calibri"/>
                <a:cs typeface="Calibri"/>
              </a:rPr>
              <a:t>Обсл</a:t>
            </a:r>
            <a:r>
              <a:rPr sz="750" spc="-90" dirty="0">
                <a:latin typeface="Calibri"/>
                <a:cs typeface="Calibri"/>
              </a:rPr>
              <a:t>у</a:t>
            </a:r>
            <a:r>
              <a:rPr sz="750" spc="-145" dirty="0">
                <a:latin typeface="Calibri"/>
                <a:cs typeface="Calibri"/>
              </a:rPr>
              <a:t>ж</a:t>
            </a:r>
            <a:r>
              <a:rPr sz="750" spc="-100" dirty="0">
                <a:latin typeface="Calibri"/>
                <a:cs typeface="Calibri"/>
              </a:rPr>
              <a:t>иван</a:t>
            </a:r>
            <a:r>
              <a:rPr sz="750" spc="-114" dirty="0">
                <a:latin typeface="Calibri"/>
                <a:cs typeface="Calibri"/>
              </a:rPr>
              <a:t>и</a:t>
            </a:r>
            <a:r>
              <a:rPr sz="750" spc="-60" dirty="0">
                <a:latin typeface="Calibri"/>
                <a:cs typeface="Calibri"/>
              </a:rPr>
              <a:t>е  </a:t>
            </a:r>
            <a:r>
              <a:rPr sz="750" spc="-90" dirty="0">
                <a:latin typeface="Calibri"/>
                <a:cs typeface="Calibri"/>
              </a:rPr>
              <a:t>участков</a:t>
            </a:r>
            <a:endParaRPr sz="7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65"/>
              </a:spcBef>
            </a:pPr>
            <a:r>
              <a:rPr sz="750" spc="-125" dirty="0">
                <a:latin typeface="Calibri"/>
                <a:cs typeface="Calibri"/>
              </a:rPr>
              <a:t>№№17-25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638565" y="4388856"/>
            <a:ext cx="615315" cy="509905"/>
          </a:xfrm>
          <a:custGeom>
            <a:avLst/>
            <a:gdLst/>
            <a:ahLst/>
            <a:cxnLst/>
            <a:rect l="l" t="t" r="r" b="b"/>
            <a:pathLst>
              <a:path w="615314" h="509904">
                <a:moveTo>
                  <a:pt x="0" y="509637"/>
                </a:moveTo>
                <a:lnTo>
                  <a:pt x="615204" y="509637"/>
                </a:lnTo>
                <a:lnTo>
                  <a:pt x="615204" y="0"/>
                </a:lnTo>
                <a:lnTo>
                  <a:pt x="0" y="0"/>
                </a:lnTo>
                <a:lnTo>
                  <a:pt x="0" y="509637"/>
                </a:lnTo>
                <a:close/>
              </a:path>
            </a:pathLst>
          </a:custGeom>
          <a:ln w="1552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1708193" y="4391381"/>
            <a:ext cx="476250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300"/>
              </a:lnSpc>
              <a:spcBef>
                <a:spcPts val="100"/>
              </a:spcBef>
            </a:pPr>
            <a:r>
              <a:rPr sz="750" spc="-110" dirty="0">
                <a:latin typeface="Calibri"/>
                <a:cs typeface="Calibri"/>
              </a:rPr>
              <a:t>Обсл</a:t>
            </a:r>
            <a:r>
              <a:rPr sz="750" spc="-90" dirty="0">
                <a:latin typeface="Calibri"/>
                <a:cs typeface="Calibri"/>
              </a:rPr>
              <a:t>у</a:t>
            </a:r>
            <a:r>
              <a:rPr sz="750" spc="-145" dirty="0">
                <a:latin typeface="Calibri"/>
                <a:cs typeface="Calibri"/>
              </a:rPr>
              <a:t>ж</a:t>
            </a:r>
            <a:r>
              <a:rPr sz="750" spc="-100" dirty="0">
                <a:latin typeface="Calibri"/>
                <a:cs typeface="Calibri"/>
              </a:rPr>
              <a:t>иван</a:t>
            </a:r>
            <a:r>
              <a:rPr sz="750" spc="-114" dirty="0">
                <a:latin typeface="Calibri"/>
                <a:cs typeface="Calibri"/>
              </a:rPr>
              <a:t>и</a:t>
            </a:r>
            <a:r>
              <a:rPr sz="750" spc="-60" dirty="0">
                <a:latin typeface="Calibri"/>
                <a:cs typeface="Calibri"/>
              </a:rPr>
              <a:t>е  </a:t>
            </a:r>
            <a:r>
              <a:rPr sz="750" spc="-90" dirty="0">
                <a:latin typeface="Calibri"/>
                <a:cs typeface="Calibri"/>
              </a:rPr>
              <a:t>участков</a:t>
            </a:r>
            <a:endParaRPr sz="7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55"/>
              </a:spcBef>
            </a:pPr>
            <a:r>
              <a:rPr sz="750" spc="-125" dirty="0">
                <a:latin typeface="Calibri"/>
                <a:cs typeface="Calibri"/>
              </a:rPr>
              <a:t>№№33-41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1349899" y="3467265"/>
            <a:ext cx="2999740" cy="1229995"/>
            <a:chOff x="1349899" y="3467265"/>
            <a:chExt cx="2999740" cy="1229995"/>
          </a:xfrm>
        </p:grpSpPr>
        <p:pic>
          <p:nvPicPr>
            <p:cNvPr id="155" name="object 15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697420" y="3941484"/>
              <a:ext cx="158720" cy="491538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46649" y="4033799"/>
              <a:ext cx="60325" cy="356235"/>
            </a:xfrm>
            <a:custGeom>
              <a:avLst/>
              <a:gdLst/>
              <a:ahLst/>
              <a:cxnLst/>
              <a:rect l="l" t="t" r="r" b="b"/>
              <a:pathLst>
                <a:path w="60325" h="356235">
                  <a:moveTo>
                    <a:pt x="30019" y="34352"/>
                  </a:moveTo>
                  <a:lnTo>
                    <a:pt x="23529" y="49183"/>
                  </a:lnTo>
                  <a:lnTo>
                    <a:pt x="22711" y="355923"/>
                  </a:lnTo>
                  <a:lnTo>
                    <a:pt x="35615" y="356010"/>
                  </a:lnTo>
                  <a:lnTo>
                    <a:pt x="36353" y="79151"/>
                  </a:lnTo>
                  <a:lnTo>
                    <a:pt x="36399" y="49183"/>
                  </a:lnTo>
                  <a:lnTo>
                    <a:pt x="30019" y="34352"/>
                  </a:lnTo>
                  <a:close/>
                </a:path>
                <a:path w="60325" h="356235">
                  <a:moveTo>
                    <a:pt x="37523" y="17146"/>
                  </a:moveTo>
                  <a:lnTo>
                    <a:pt x="23614" y="17146"/>
                  </a:lnTo>
                  <a:lnTo>
                    <a:pt x="36518" y="17233"/>
                  </a:lnTo>
                  <a:lnTo>
                    <a:pt x="36433" y="49262"/>
                  </a:lnTo>
                  <a:lnTo>
                    <a:pt x="48713" y="77766"/>
                  </a:lnTo>
                  <a:lnTo>
                    <a:pt x="52648" y="79151"/>
                  </a:lnTo>
                  <a:lnTo>
                    <a:pt x="55745" y="76727"/>
                  </a:lnTo>
                  <a:lnTo>
                    <a:pt x="58842" y="74388"/>
                  </a:lnTo>
                  <a:lnTo>
                    <a:pt x="59875" y="69106"/>
                  </a:lnTo>
                  <a:lnTo>
                    <a:pt x="58021" y="64689"/>
                  </a:lnTo>
                  <a:lnTo>
                    <a:pt x="37523" y="17146"/>
                  </a:lnTo>
                  <a:close/>
                </a:path>
                <a:path w="60325" h="356235">
                  <a:moveTo>
                    <a:pt x="30131" y="0"/>
                  </a:moveTo>
                  <a:lnTo>
                    <a:pt x="1691" y="64949"/>
                  </a:lnTo>
                  <a:lnTo>
                    <a:pt x="0" y="68759"/>
                  </a:lnTo>
                  <a:lnTo>
                    <a:pt x="1032" y="74129"/>
                  </a:lnTo>
                  <a:lnTo>
                    <a:pt x="4064" y="76553"/>
                  </a:lnTo>
                  <a:lnTo>
                    <a:pt x="7161" y="78978"/>
                  </a:lnTo>
                  <a:lnTo>
                    <a:pt x="11097" y="77593"/>
                  </a:lnTo>
                  <a:lnTo>
                    <a:pt x="23494" y="49262"/>
                  </a:lnTo>
                  <a:lnTo>
                    <a:pt x="23614" y="17146"/>
                  </a:lnTo>
                  <a:lnTo>
                    <a:pt x="37523" y="17146"/>
                  </a:lnTo>
                  <a:lnTo>
                    <a:pt x="30131" y="0"/>
                  </a:lnTo>
                  <a:close/>
                </a:path>
                <a:path w="60325" h="356235">
                  <a:moveTo>
                    <a:pt x="36507" y="21563"/>
                  </a:moveTo>
                  <a:lnTo>
                    <a:pt x="35615" y="21563"/>
                  </a:lnTo>
                  <a:lnTo>
                    <a:pt x="30019" y="34352"/>
                  </a:lnTo>
                  <a:lnTo>
                    <a:pt x="36433" y="49262"/>
                  </a:lnTo>
                  <a:lnTo>
                    <a:pt x="36507" y="21563"/>
                  </a:lnTo>
                  <a:close/>
                </a:path>
                <a:path w="60325" h="356235">
                  <a:moveTo>
                    <a:pt x="23614" y="17146"/>
                  </a:moveTo>
                  <a:lnTo>
                    <a:pt x="23529" y="49183"/>
                  </a:lnTo>
                  <a:lnTo>
                    <a:pt x="30019" y="34352"/>
                  </a:lnTo>
                  <a:lnTo>
                    <a:pt x="24517" y="21563"/>
                  </a:lnTo>
                  <a:lnTo>
                    <a:pt x="36507" y="21563"/>
                  </a:lnTo>
                  <a:lnTo>
                    <a:pt x="36518" y="17233"/>
                  </a:lnTo>
                  <a:lnTo>
                    <a:pt x="23614" y="17146"/>
                  </a:lnTo>
                  <a:close/>
                </a:path>
                <a:path w="60325" h="356235">
                  <a:moveTo>
                    <a:pt x="35615" y="21563"/>
                  </a:moveTo>
                  <a:lnTo>
                    <a:pt x="24517" y="21563"/>
                  </a:lnTo>
                  <a:lnTo>
                    <a:pt x="30019" y="34352"/>
                  </a:lnTo>
                  <a:lnTo>
                    <a:pt x="35615" y="2156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99085" y="3947719"/>
              <a:ext cx="158720" cy="491538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748444" y="4040294"/>
              <a:ext cx="60325" cy="356235"/>
            </a:xfrm>
            <a:custGeom>
              <a:avLst/>
              <a:gdLst/>
              <a:ahLst/>
              <a:cxnLst/>
              <a:rect l="l" t="t" r="r" b="b"/>
              <a:pathLst>
                <a:path w="60325" h="356235">
                  <a:moveTo>
                    <a:pt x="30027" y="34333"/>
                  </a:moveTo>
                  <a:lnTo>
                    <a:pt x="23529" y="49183"/>
                  </a:lnTo>
                  <a:lnTo>
                    <a:pt x="22711" y="355923"/>
                  </a:lnTo>
                  <a:lnTo>
                    <a:pt x="35615" y="356010"/>
                  </a:lnTo>
                  <a:lnTo>
                    <a:pt x="36433" y="49183"/>
                  </a:lnTo>
                  <a:lnTo>
                    <a:pt x="30027" y="34333"/>
                  </a:lnTo>
                  <a:close/>
                </a:path>
                <a:path w="60325" h="356235">
                  <a:moveTo>
                    <a:pt x="37523" y="17146"/>
                  </a:moveTo>
                  <a:lnTo>
                    <a:pt x="23614" y="17146"/>
                  </a:lnTo>
                  <a:lnTo>
                    <a:pt x="36518" y="17233"/>
                  </a:lnTo>
                  <a:lnTo>
                    <a:pt x="36433" y="49183"/>
                  </a:lnTo>
                  <a:lnTo>
                    <a:pt x="47297" y="74388"/>
                  </a:lnTo>
                  <a:lnTo>
                    <a:pt x="48713" y="77766"/>
                  </a:lnTo>
                  <a:lnTo>
                    <a:pt x="52648" y="79151"/>
                  </a:lnTo>
                  <a:lnTo>
                    <a:pt x="55745" y="76727"/>
                  </a:lnTo>
                  <a:lnTo>
                    <a:pt x="58842" y="74388"/>
                  </a:lnTo>
                  <a:lnTo>
                    <a:pt x="59875" y="69106"/>
                  </a:lnTo>
                  <a:lnTo>
                    <a:pt x="58021" y="64689"/>
                  </a:lnTo>
                  <a:lnTo>
                    <a:pt x="37523" y="17146"/>
                  </a:lnTo>
                  <a:close/>
                </a:path>
                <a:path w="60325" h="356235">
                  <a:moveTo>
                    <a:pt x="30131" y="0"/>
                  </a:moveTo>
                  <a:lnTo>
                    <a:pt x="1691" y="64949"/>
                  </a:lnTo>
                  <a:lnTo>
                    <a:pt x="0" y="68759"/>
                  </a:lnTo>
                  <a:lnTo>
                    <a:pt x="1032" y="74129"/>
                  </a:lnTo>
                  <a:lnTo>
                    <a:pt x="4064" y="76553"/>
                  </a:lnTo>
                  <a:lnTo>
                    <a:pt x="7161" y="78978"/>
                  </a:lnTo>
                  <a:lnTo>
                    <a:pt x="11097" y="77593"/>
                  </a:lnTo>
                  <a:lnTo>
                    <a:pt x="23529" y="49183"/>
                  </a:lnTo>
                  <a:lnTo>
                    <a:pt x="23614" y="17146"/>
                  </a:lnTo>
                  <a:lnTo>
                    <a:pt x="37523" y="17146"/>
                  </a:lnTo>
                  <a:lnTo>
                    <a:pt x="30131" y="0"/>
                  </a:lnTo>
                  <a:close/>
                </a:path>
                <a:path w="60325" h="356235">
                  <a:moveTo>
                    <a:pt x="36507" y="21563"/>
                  </a:moveTo>
                  <a:lnTo>
                    <a:pt x="35615" y="21563"/>
                  </a:lnTo>
                  <a:lnTo>
                    <a:pt x="30027" y="34333"/>
                  </a:lnTo>
                  <a:lnTo>
                    <a:pt x="36433" y="49183"/>
                  </a:lnTo>
                  <a:lnTo>
                    <a:pt x="36507" y="21563"/>
                  </a:lnTo>
                  <a:close/>
                </a:path>
                <a:path w="60325" h="356235">
                  <a:moveTo>
                    <a:pt x="23614" y="17146"/>
                  </a:moveTo>
                  <a:lnTo>
                    <a:pt x="23529" y="49183"/>
                  </a:lnTo>
                  <a:lnTo>
                    <a:pt x="30027" y="34333"/>
                  </a:lnTo>
                  <a:lnTo>
                    <a:pt x="24517" y="21563"/>
                  </a:lnTo>
                  <a:lnTo>
                    <a:pt x="36507" y="21563"/>
                  </a:lnTo>
                  <a:lnTo>
                    <a:pt x="36518" y="17233"/>
                  </a:lnTo>
                  <a:lnTo>
                    <a:pt x="23614" y="17146"/>
                  </a:lnTo>
                  <a:close/>
                </a:path>
                <a:path w="60325" h="356235">
                  <a:moveTo>
                    <a:pt x="35615" y="21563"/>
                  </a:moveTo>
                  <a:lnTo>
                    <a:pt x="24517" y="21563"/>
                  </a:lnTo>
                  <a:lnTo>
                    <a:pt x="30027" y="34333"/>
                  </a:lnTo>
                  <a:lnTo>
                    <a:pt x="35615" y="2156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349899" y="4483943"/>
              <a:ext cx="311247" cy="21303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29195" y="4536509"/>
              <a:ext cx="210660" cy="8036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07119" y="4483943"/>
              <a:ext cx="342217" cy="21303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028734" y="4536509"/>
              <a:ext cx="241307" cy="80364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750198" y="3467265"/>
              <a:ext cx="52705" cy="291465"/>
            </a:xfrm>
            <a:custGeom>
              <a:avLst/>
              <a:gdLst/>
              <a:ahLst/>
              <a:cxnLst/>
              <a:rect l="l" t="t" r="r" b="b"/>
              <a:pathLst>
                <a:path w="52704" h="291464">
                  <a:moveTo>
                    <a:pt x="3613" y="225505"/>
                  </a:moveTo>
                  <a:lnTo>
                    <a:pt x="516" y="227929"/>
                  </a:lnTo>
                  <a:lnTo>
                    <a:pt x="0" y="230527"/>
                  </a:lnTo>
                  <a:lnTo>
                    <a:pt x="26259" y="290974"/>
                  </a:lnTo>
                  <a:lnTo>
                    <a:pt x="29984" y="282400"/>
                  </a:lnTo>
                  <a:lnTo>
                    <a:pt x="23033" y="282400"/>
                  </a:lnTo>
                  <a:lnTo>
                    <a:pt x="23033" y="266429"/>
                  </a:lnTo>
                  <a:lnTo>
                    <a:pt x="5548" y="226197"/>
                  </a:lnTo>
                  <a:lnTo>
                    <a:pt x="3613" y="225505"/>
                  </a:lnTo>
                  <a:close/>
                </a:path>
                <a:path w="52704" h="291464">
                  <a:moveTo>
                    <a:pt x="23033" y="266429"/>
                  </a:moveTo>
                  <a:lnTo>
                    <a:pt x="23033" y="282400"/>
                  </a:lnTo>
                  <a:lnTo>
                    <a:pt x="29485" y="282400"/>
                  </a:lnTo>
                  <a:lnTo>
                    <a:pt x="29485" y="280235"/>
                  </a:lnTo>
                  <a:lnTo>
                    <a:pt x="23485" y="280235"/>
                  </a:lnTo>
                  <a:lnTo>
                    <a:pt x="26259" y="273852"/>
                  </a:lnTo>
                  <a:lnTo>
                    <a:pt x="23033" y="266429"/>
                  </a:lnTo>
                  <a:close/>
                </a:path>
                <a:path w="52704" h="291464">
                  <a:moveTo>
                    <a:pt x="48906" y="225505"/>
                  </a:moveTo>
                  <a:lnTo>
                    <a:pt x="46971" y="226197"/>
                  </a:lnTo>
                  <a:lnTo>
                    <a:pt x="29485" y="266429"/>
                  </a:lnTo>
                  <a:lnTo>
                    <a:pt x="29485" y="282400"/>
                  </a:lnTo>
                  <a:lnTo>
                    <a:pt x="29984" y="282400"/>
                  </a:lnTo>
                  <a:lnTo>
                    <a:pt x="52519" y="230527"/>
                  </a:lnTo>
                  <a:lnTo>
                    <a:pt x="52003" y="227929"/>
                  </a:lnTo>
                  <a:lnTo>
                    <a:pt x="48906" y="225505"/>
                  </a:lnTo>
                  <a:close/>
                </a:path>
                <a:path w="52704" h="291464">
                  <a:moveTo>
                    <a:pt x="26259" y="273852"/>
                  </a:moveTo>
                  <a:lnTo>
                    <a:pt x="23485" y="280235"/>
                  </a:lnTo>
                  <a:lnTo>
                    <a:pt x="29034" y="280235"/>
                  </a:lnTo>
                  <a:lnTo>
                    <a:pt x="26259" y="273852"/>
                  </a:lnTo>
                  <a:close/>
                </a:path>
                <a:path w="52704" h="291464">
                  <a:moveTo>
                    <a:pt x="29485" y="266429"/>
                  </a:moveTo>
                  <a:lnTo>
                    <a:pt x="26259" y="273852"/>
                  </a:lnTo>
                  <a:lnTo>
                    <a:pt x="29034" y="280235"/>
                  </a:lnTo>
                  <a:lnTo>
                    <a:pt x="29485" y="280235"/>
                  </a:lnTo>
                  <a:lnTo>
                    <a:pt x="29485" y="266429"/>
                  </a:lnTo>
                  <a:close/>
                </a:path>
                <a:path w="52704" h="291464">
                  <a:moveTo>
                    <a:pt x="29485" y="0"/>
                  </a:moveTo>
                  <a:lnTo>
                    <a:pt x="23033" y="0"/>
                  </a:lnTo>
                  <a:lnTo>
                    <a:pt x="23033" y="266429"/>
                  </a:lnTo>
                  <a:lnTo>
                    <a:pt x="26259" y="273852"/>
                  </a:lnTo>
                  <a:lnTo>
                    <a:pt x="29485" y="266429"/>
                  </a:lnTo>
                  <a:lnTo>
                    <a:pt x="29485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5448827" y="1979082"/>
            <a:ext cx="1647189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-245" dirty="0">
                <a:latin typeface="Calibri"/>
                <a:cs typeface="Calibri"/>
              </a:rPr>
              <a:t>Стандарт</a:t>
            </a:r>
            <a:r>
              <a:rPr sz="1050" b="1" spc="-105" dirty="0">
                <a:latin typeface="Calibri"/>
                <a:cs typeface="Calibri"/>
              </a:rPr>
              <a:t> </a:t>
            </a:r>
            <a:r>
              <a:rPr sz="1050" b="1" spc="-260" dirty="0">
                <a:latin typeface="Calibri"/>
                <a:cs typeface="Calibri"/>
              </a:rPr>
              <a:t>работы</a:t>
            </a:r>
            <a:r>
              <a:rPr sz="1050" b="1" spc="-110" dirty="0">
                <a:latin typeface="Calibri"/>
                <a:cs typeface="Calibri"/>
              </a:rPr>
              <a:t> </a:t>
            </a:r>
            <a:r>
              <a:rPr sz="1050" b="1" spc="-240" dirty="0">
                <a:latin typeface="Calibri"/>
                <a:cs typeface="Calibri"/>
              </a:rPr>
              <a:t>регистратора</a:t>
            </a:r>
            <a:r>
              <a:rPr sz="1050" b="1" spc="-110" dirty="0">
                <a:latin typeface="Calibri"/>
                <a:cs typeface="Calibri"/>
              </a:rPr>
              <a:t> </a:t>
            </a:r>
            <a:r>
              <a:rPr sz="1050" b="1" spc="-240" dirty="0">
                <a:latin typeface="Calibri"/>
                <a:cs typeface="Calibri"/>
              </a:rPr>
              <a:t>(текущее</a:t>
            </a:r>
            <a:r>
              <a:rPr sz="1050" b="1" spc="-105" dirty="0">
                <a:latin typeface="Calibri"/>
                <a:cs typeface="Calibri"/>
              </a:rPr>
              <a:t> </a:t>
            </a:r>
            <a:r>
              <a:rPr sz="1050" b="1" spc="-229" dirty="0">
                <a:latin typeface="Calibri"/>
                <a:cs typeface="Calibri"/>
              </a:rPr>
              <a:t>состояние)</a:t>
            </a:r>
            <a:endParaRPr sz="1050">
              <a:latin typeface="Calibri"/>
              <a:cs typeface="Calibri"/>
            </a:endParaRPr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5436108" y="2272857"/>
          <a:ext cx="2483484" cy="3876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035"/>
                <a:gridCol w="1948180"/>
                <a:gridCol w="255269"/>
              </a:tblGrid>
              <a:tr h="335108"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№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5"/>
                        </a:lnSpc>
                      </a:pPr>
                      <a:r>
                        <a:rPr sz="1050" spc="-260" dirty="0">
                          <a:latin typeface="Calibri"/>
                          <a:cs typeface="Calibri"/>
                        </a:rPr>
                        <a:t>Операция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1235"/>
                        </a:lnSpc>
                      </a:pPr>
                      <a:r>
                        <a:rPr sz="1050" spc="-270" dirty="0">
                          <a:latin typeface="Calibri"/>
                          <a:cs typeface="Calibri"/>
                        </a:rPr>
                        <a:t>Время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50" spc="-229" dirty="0">
                          <a:latin typeface="Calibri"/>
                          <a:cs typeface="Calibri"/>
                        </a:rPr>
                        <a:t>сек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7">
                <a:tc gridSpan="3"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b="1" spc="-24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0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0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4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80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4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45" dirty="0">
                          <a:latin typeface="Calibri"/>
                          <a:cs typeface="Calibri"/>
                        </a:rPr>
                        <a:t>врачу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3840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35" dirty="0">
                          <a:latin typeface="Calibri"/>
                          <a:cs typeface="Calibri"/>
                        </a:rPr>
                        <a:t>Разговор </a:t>
                      </a:r>
                      <a:r>
                        <a:rPr sz="1050" spc="-204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0" dirty="0">
                          <a:latin typeface="Calibri"/>
                          <a:cs typeface="Calibri"/>
                        </a:rPr>
                        <a:t>пациентом,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выяснение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70" dirty="0">
                          <a:latin typeface="Calibri"/>
                          <a:cs typeface="Calibri"/>
                        </a:rPr>
                        <a:t>проблемы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6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35" dirty="0">
                          <a:latin typeface="Calibri"/>
                          <a:cs typeface="Calibri"/>
                        </a:rPr>
                        <a:t>Запись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70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050" spc="-235" dirty="0">
                          <a:latin typeface="Calibri"/>
                          <a:cs typeface="Calibri"/>
                        </a:rPr>
                        <a:t>врачу  в </a:t>
                      </a:r>
                      <a:r>
                        <a:rPr sz="1050" spc="-285" dirty="0">
                          <a:latin typeface="Calibri"/>
                          <a:cs typeface="Calibri"/>
                        </a:rPr>
                        <a:t>АИС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325" dirty="0">
                          <a:latin typeface="Calibri"/>
                          <a:cs typeface="Calibri"/>
                        </a:rPr>
                        <a:t>МИР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текущее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60" dirty="0">
                          <a:latin typeface="Calibri"/>
                          <a:cs typeface="Calibri"/>
                        </a:rPr>
                        <a:t>время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46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26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Переход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050" spc="-240" dirty="0">
                          <a:latin typeface="Calibri"/>
                          <a:cs typeface="Calibri"/>
                        </a:rPr>
                        <a:t>стеллажу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4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картами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7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0" dirty="0">
                          <a:latin typeface="Calibri"/>
                          <a:cs typeface="Calibri"/>
                        </a:rPr>
                        <a:t>Поиск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карты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855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Переход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рабочему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0" dirty="0">
                          <a:latin typeface="Calibri"/>
                          <a:cs typeface="Calibri"/>
                        </a:rPr>
                        <a:t>месту, </a:t>
                      </a:r>
                      <a:r>
                        <a:rPr sz="1050" spc="-265" dirty="0">
                          <a:latin typeface="Calibri"/>
                          <a:cs typeface="Calibri"/>
                        </a:rPr>
                        <a:t>сообщение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9" dirty="0">
                          <a:latin typeface="Calibri"/>
                          <a:cs typeface="Calibri"/>
                        </a:rPr>
                        <a:t>пациенту,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чтобы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15" dirty="0">
                          <a:latin typeface="Calibri"/>
                          <a:cs typeface="Calibri"/>
                        </a:rPr>
                        <a:t>тот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подходил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050" spc="-235" dirty="0">
                          <a:latin typeface="Calibri"/>
                          <a:cs typeface="Calibri"/>
                        </a:rPr>
                        <a:t>кабинету  </a:t>
                      </a:r>
                      <a:r>
                        <a:rPr sz="1050" spc="-240" dirty="0">
                          <a:latin typeface="Calibri"/>
                          <a:cs typeface="Calibri"/>
                        </a:rPr>
                        <a:t>врача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840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Переход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050" spc="-235" dirty="0">
                          <a:latin typeface="Calibri"/>
                          <a:cs typeface="Calibri"/>
                        </a:rPr>
                        <a:t>кабинету  </a:t>
                      </a:r>
                      <a:r>
                        <a:rPr sz="1050" spc="-240" dirty="0">
                          <a:latin typeface="Calibri"/>
                          <a:cs typeface="Calibri"/>
                        </a:rPr>
                        <a:t>врача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передачи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карты, 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возвращение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050" spc="-245" dirty="0">
                          <a:latin typeface="Calibri"/>
                          <a:cs typeface="Calibri"/>
                        </a:rPr>
                        <a:t>обратно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0" dirty="0">
                          <a:latin typeface="Calibri"/>
                          <a:cs typeface="Calibri"/>
                        </a:rPr>
                        <a:t>103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b="1" spc="-290" dirty="0">
                          <a:latin typeface="Calibri"/>
                          <a:cs typeface="Calibri"/>
                        </a:rPr>
                        <a:t>ИТОГО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b="1" spc="-250" dirty="0">
                          <a:latin typeface="Calibri"/>
                          <a:cs typeface="Calibri"/>
                        </a:rPr>
                        <a:t>196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7">
                <a:tc gridSpan="3"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b="1" spc="-24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0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4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75" dirty="0">
                          <a:latin typeface="Calibri"/>
                          <a:cs typeface="Calibri"/>
                        </a:rPr>
                        <a:t>Журнал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60" dirty="0">
                          <a:latin typeface="Calibri"/>
                          <a:cs typeface="Calibri"/>
                        </a:rPr>
                        <a:t>ожидания,</a:t>
                      </a:r>
                      <a:r>
                        <a:rPr sz="10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25" dirty="0">
                          <a:latin typeface="Calibri"/>
                          <a:cs typeface="Calibri"/>
                        </a:rPr>
                        <a:t>ответ</a:t>
                      </a:r>
                      <a:r>
                        <a:rPr sz="1050" b="1" spc="-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4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65" dirty="0">
                          <a:latin typeface="Calibri"/>
                          <a:cs typeface="Calibri"/>
                        </a:rPr>
                        <a:t>телефонные</a:t>
                      </a:r>
                      <a:r>
                        <a:rPr sz="1050" b="1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250" dirty="0">
                          <a:latin typeface="Calibri"/>
                          <a:cs typeface="Calibri"/>
                        </a:rPr>
                        <a:t>звонки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4855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35" dirty="0">
                          <a:latin typeface="Calibri"/>
                          <a:cs typeface="Calibri"/>
                        </a:rPr>
                        <a:t>Разговор </a:t>
                      </a:r>
                      <a:r>
                        <a:rPr sz="1050" spc="-204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050" spc="-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0" dirty="0">
                          <a:latin typeface="Calibri"/>
                          <a:cs typeface="Calibri"/>
                        </a:rPr>
                        <a:t>пациентом,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выяснение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проблемы,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просмотр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50" spc="-240" dirty="0">
                          <a:latin typeface="Calibri"/>
                          <a:cs typeface="Calibri"/>
                        </a:rPr>
                        <a:t>расписания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35" dirty="0">
                          <a:latin typeface="Calibri"/>
                          <a:cs typeface="Calibri"/>
                        </a:rPr>
                        <a:t>в   </a:t>
                      </a:r>
                      <a:r>
                        <a:rPr sz="1050" spc="-285" dirty="0">
                          <a:latin typeface="Calibri"/>
                          <a:cs typeface="Calibri"/>
                        </a:rPr>
                        <a:t>АИС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75" dirty="0">
                          <a:latin typeface="Calibri"/>
                          <a:cs typeface="Calibri"/>
                        </a:rPr>
                        <a:t>МИР,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15" dirty="0">
                          <a:latin typeface="Calibri"/>
                          <a:cs typeface="Calibri"/>
                        </a:rPr>
                        <a:t>статуса 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04" dirty="0">
                          <a:latin typeface="Calibri"/>
                          <a:cs typeface="Calibri"/>
                        </a:rPr>
                        <a:t>(Д-учет)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6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Переход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столу </a:t>
                      </a:r>
                      <a:r>
                        <a:rPr sz="1050" spc="-220" dirty="0">
                          <a:latin typeface="Calibri"/>
                          <a:cs typeface="Calibri"/>
                        </a:rPr>
                        <a:t>за</a:t>
                      </a:r>
                      <a:r>
                        <a:rPr sz="105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75" dirty="0">
                          <a:latin typeface="Calibri"/>
                          <a:cs typeface="Calibri"/>
                        </a:rPr>
                        <a:t>Журналом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65" dirty="0">
                          <a:latin typeface="Calibri"/>
                          <a:cs typeface="Calibri"/>
                        </a:rPr>
                        <a:t>ожидания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626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60" dirty="0">
                          <a:latin typeface="Calibri"/>
                          <a:cs typeface="Calibri"/>
                        </a:rPr>
                        <a:t>Возвращение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рабочее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место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6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35" dirty="0">
                          <a:latin typeface="Calibri"/>
                          <a:cs typeface="Calibri"/>
                        </a:rPr>
                        <a:t>Запись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35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Журнал,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65" dirty="0">
                          <a:latin typeface="Calibri"/>
                          <a:cs typeface="Calibri"/>
                        </a:rPr>
                        <a:t>информирование</a:t>
                      </a:r>
                      <a:r>
                        <a:rPr sz="10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пациента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0" dirty="0">
                          <a:latin typeface="Calibri"/>
                          <a:cs typeface="Calibri"/>
                        </a:rPr>
                        <a:t>50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65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35" dirty="0">
                          <a:latin typeface="Calibri"/>
                          <a:cs typeface="Calibri"/>
                        </a:rPr>
                        <a:t>Ответ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вопрос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9" dirty="0">
                          <a:latin typeface="Calibri"/>
                          <a:cs typeface="Calibri"/>
                        </a:rPr>
                        <a:t>пациента,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звонившего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4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телефону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30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9457"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0" dirty="0">
                          <a:latin typeface="Calibri"/>
                          <a:cs typeface="Calibri"/>
                        </a:rPr>
                        <a:t>12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3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Переход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5" dirty="0">
                          <a:latin typeface="Calibri"/>
                          <a:cs typeface="Calibri"/>
                        </a:rPr>
                        <a:t>к столу </a:t>
                      </a:r>
                      <a:r>
                        <a:rPr sz="1050" spc="-260" dirty="0">
                          <a:latin typeface="Calibri"/>
                          <a:cs typeface="Calibri"/>
                        </a:rPr>
                        <a:t>положить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29" dirty="0">
                          <a:latin typeface="Calibri"/>
                          <a:cs typeface="Calibri"/>
                        </a:rPr>
                        <a:t>тетрадь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35" dirty="0">
                          <a:latin typeface="Calibri"/>
                          <a:cs typeface="Calibri"/>
                        </a:rPr>
                        <a:t>свое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место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3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442">
                <a:tc>
                  <a:txBody>
                    <a:bodyPr/>
                    <a:lstStyle/>
                    <a:p>
                      <a:pPr marL="24130">
                        <a:lnSpc>
                          <a:spcPts val="1225"/>
                        </a:lnSpc>
                      </a:pPr>
                      <a:r>
                        <a:rPr sz="1050" spc="-254" dirty="0">
                          <a:latin typeface="Calibri"/>
                          <a:cs typeface="Calibri"/>
                        </a:rPr>
                        <a:t>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25"/>
                        </a:lnSpc>
                      </a:pPr>
                      <a:r>
                        <a:rPr sz="1050" spc="-260" dirty="0">
                          <a:latin typeface="Calibri"/>
                          <a:cs typeface="Calibri"/>
                        </a:rPr>
                        <a:t>Возвращение</a:t>
                      </a:r>
                      <a:r>
                        <a:rPr sz="10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0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50" dirty="0">
                          <a:latin typeface="Calibri"/>
                          <a:cs typeface="Calibri"/>
                        </a:rPr>
                        <a:t>рабочее</a:t>
                      </a:r>
                      <a:r>
                        <a:rPr sz="10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245" dirty="0">
                          <a:latin typeface="Calibri"/>
                          <a:cs typeface="Calibri"/>
                        </a:rPr>
                        <a:t>место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2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4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ts val="1240"/>
                        </a:lnSpc>
                      </a:pPr>
                      <a:r>
                        <a:rPr sz="1050" b="1" spc="-290" dirty="0">
                          <a:latin typeface="Calibri"/>
                          <a:cs typeface="Calibri"/>
                        </a:rPr>
                        <a:t>ИТОГО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240"/>
                        </a:lnSpc>
                      </a:pPr>
                      <a:r>
                        <a:rPr sz="1050" b="1" spc="-250" dirty="0">
                          <a:latin typeface="Calibri"/>
                          <a:cs typeface="Calibri"/>
                        </a:rPr>
                        <a:t>114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558" y="261823"/>
            <a:ext cx="5729350" cy="9917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032" y="4649027"/>
            <a:ext cx="336893" cy="43726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3352" y="2511534"/>
            <a:ext cx="295358" cy="36747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835018" y="1233868"/>
            <a:ext cx="196850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80" dirty="0">
                <a:latin typeface="Calibri"/>
                <a:cs typeface="Calibri"/>
              </a:rPr>
              <a:t>Схема </a:t>
            </a:r>
            <a:r>
              <a:rPr sz="1200" spc="-160" dirty="0">
                <a:latin typeface="Calibri"/>
                <a:cs typeface="Calibri"/>
              </a:rPr>
              <a:t>регистратуры (целевое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60" dirty="0">
                <a:latin typeface="Calibri"/>
                <a:cs typeface="Calibri"/>
              </a:rPr>
              <a:t>состояние)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71509" y="2602602"/>
            <a:ext cx="86931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-114" dirty="0">
                <a:latin typeface="Calibri"/>
                <a:cs typeface="Calibri"/>
              </a:rPr>
              <a:t>Открытая</a:t>
            </a:r>
            <a:r>
              <a:rPr sz="900" spc="-125" dirty="0">
                <a:latin typeface="Calibri"/>
                <a:cs typeface="Calibri"/>
              </a:rPr>
              <a:t> </a:t>
            </a:r>
            <a:r>
              <a:rPr sz="900" spc="-105" dirty="0">
                <a:latin typeface="Calibri"/>
                <a:cs typeface="Calibri"/>
              </a:rPr>
              <a:t>регистратура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16867" y="2852853"/>
            <a:ext cx="99885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700" spc="-85" dirty="0">
                <a:latin typeface="Calibri"/>
                <a:cs typeface="Calibri"/>
              </a:rPr>
              <a:t>(обслуживание </a:t>
            </a:r>
            <a:r>
              <a:rPr sz="700" spc="-80" dirty="0">
                <a:latin typeface="Calibri"/>
                <a:cs typeface="Calibri"/>
              </a:rPr>
              <a:t>в</a:t>
            </a:r>
            <a:r>
              <a:rPr sz="700" spc="-5" dirty="0">
                <a:latin typeface="Calibri"/>
                <a:cs typeface="Calibri"/>
              </a:rPr>
              <a:t> </a:t>
            </a:r>
            <a:r>
              <a:rPr sz="700" spc="-90" dirty="0">
                <a:latin typeface="Calibri"/>
                <a:cs typeface="Calibri"/>
              </a:rPr>
              <a:t>«единое»</a:t>
            </a:r>
            <a:r>
              <a:rPr sz="700" spc="-120" dirty="0">
                <a:latin typeface="Calibri"/>
                <a:cs typeface="Calibri"/>
              </a:rPr>
              <a:t> </a:t>
            </a:r>
            <a:r>
              <a:rPr sz="700" spc="-80" dirty="0">
                <a:latin typeface="Calibri"/>
                <a:cs typeface="Calibri"/>
              </a:rPr>
              <a:t>окно,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50">
              <a:latin typeface="Calibri"/>
              <a:cs typeface="Calibri"/>
            </a:endParaRPr>
          </a:p>
          <a:p>
            <a:pPr marL="9525" algn="ctr">
              <a:lnSpc>
                <a:spcPct val="100000"/>
              </a:lnSpc>
            </a:pPr>
            <a:r>
              <a:rPr sz="700" spc="-85" dirty="0">
                <a:latin typeface="Calibri"/>
                <a:cs typeface="Calibri"/>
              </a:rPr>
              <a:t>без </a:t>
            </a:r>
            <a:r>
              <a:rPr sz="700" spc="-90" dirty="0">
                <a:latin typeface="Calibri"/>
                <a:cs typeface="Calibri"/>
              </a:rPr>
              <a:t>разбивки </a:t>
            </a:r>
            <a:r>
              <a:rPr sz="700" spc="-85" dirty="0">
                <a:latin typeface="Calibri"/>
                <a:cs typeface="Calibri"/>
              </a:rPr>
              <a:t>на</a:t>
            </a:r>
            <a:r>
              <a:rPr sz="700" spc="-95" dirty="0">
                <a:latin typeface="Calibri"/>
                <a:cs typeface="Calibri"/>
              </a:rPr>
              <a:t> </a:t>
            </a:r>
            <a:r>
              <a:rPr sz="700" spc="-75" dirty="0">
                <a:latin typeface="Calibri"/>
                <a:cs typeface="Calibri"/>
              </a:rPr>
              <a:t>участки)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499" y="3280704"/>
            <a:ext cx="50165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30"/>
              </a:spcBef>
            </a:pPr>
            <a:r>
              <a:rPr sz="900" spc="-110" dirty="0">
                <a:latin typeface="Calibri"/>
                <a:cs typeface="Calibri"/>
              </a:rPr>
              <a:t>Колл-центр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12549" y="4599992"/>
            <a:ext cx="134620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85" dirty="0">
                <a:latin typeface="Calibri"/>
                <a:cs typeface="Calibri"/>
              </a:rPr>
              <a:t>Доставка </a:t>
            </a:r>
            <a:r>
              <a:rPr sz="700" spc="-80" dirty="0">
                <a:latin typeface="Calibri"/>
                <a:cs typeface="Calibri"/>
              </a:rPr>
              <a:t>карт </a:t>
            </a:r>
            <a:r>
              <a:rPr sz="700" spc="-95" dirty="0">
                <a:latin typeface="Calibri"/>
                <a:cs typeface="Calibri"/>
              </a:rPr>
              <a:t>до </a:t>
            </a:r>
            <a:r>
              <a:rPr sz="700" spc="-85" dirty="0">
                <a:latin typeface="Calibri"/>
                <a:cs typeface="Calibri"/>
              </a:rPr>
              <a:t>кабинета врача</a:t>
            </a:r>
            <a:r>
              <a:rPr sz="700" spc="-80" dirty="0">
                <a:latin typeface="Calibri"/>
                <a:cs typeface="Calibri"/>
              </a:rPr>
              <a:t> </a:t>
            </a:r>
            <a:r>
              <a:rPr sz="700" spc="-90" dirty="0">
                <a:latin typeface="Calibri"/>
                <a:cs typeface="Calibri"/>
              </a:rPr>
              <a:t>картоношей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9786" y="1882289"/>
            <a:ext cx="4495800" cy="2676525"/>
            <a:chOff x="639786" y="1882289"/>
            <a:chExt cx="4495800" cy="2676525"/>
          </a:xfrm>
        </p:grpSpPr>
        <p:sp>
          <p:nvSpPr>
            <p:cNvPr id="24" name="object 24"/>
            <p:cNvSpPr/>
            <p:nvPr/>
          </p:nvSpPr>
          <p:spPr>
            <a:xfrm>
              <a:off x="642961" y="1906675"/>
              <a:ext cx="4489450" cy="2649220"/>
            </a:xfrm>
            <a:custGeom>
              <a:avLst/>
              <a:gdLst/>
              <a:ahLst/>
              <a:cxnLst/>
              <a:rect l="l" t="t" r="r" b="b"/>
              <a:pathLst>
                <a:path w="4489450" h="2649220">
                  <a:moveTo>
                    <a:pt x="0" y="4204"/>
                  </a:moveTo>
                  <a:lnTo>
                    <a:pt x="4487916" y="43306"/>
                  </a:lnTo>
                </a:path>
                <a:path w="4489450" h="2649220">
                  <a:moveTo>
                    <a:pt x="4489147" y="2579041"/>
                  </a:moveTo>
                  <a:lnTo>
                    <a:pt x="4486993" y="37840"/>
                  </a:lnTo>
                </a:path>
                <a:path w="4489450" h="2649220">
                  <a:moveTo>
                    <a:pt x="1230" y="0"/>
                  </a:moveTo>
                  <a:lnTo>
                    <a:pt x="1230" y="2648836"/>
                  </a:lnTo>
                </a:path>
                <a:path w="4489450" h="2649220">
                  <a:moveTo>
                    <a:pt x="1230" y="2648667"/>
                  </a:moveTo>
                  <a:lnTo>
                    <a:pt x="502110" y="2648667"/>
                  </a:lnTo>
                </a:path>
              </a:pathLst>
            </a:custGeom>
            <a:ln w="546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1840" y="2253126"/>
              <a:ext cx="0" cy="2302510"/>
            </a:xfrm>
            <a:custGeom>
              <a:avLst/>
              <a:gdLst/>
              <a:ahLst/>
              <a:cxnLst/>
              <a:rect l="l" t="t" r="r" b="b"/>
              <a:pathLst>
                <a:path h="2302510">
                  <a:moveTo>
                    <a:pt x="0" y="0"/>
                  </a:moveTo>
                  <a:lnTo>
                    <a:pt x="0" y="2301964"/>
                  </a:lnTo>
                </a:path>
              </a:pathLst>
            </a:custGeom>
            <a:ln w="461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23889" y="4485969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1007912" y="0"/>
                  </a:moveTo>
                  <a:lnTo>
                    <a:pt x="0" y="0"/>
                  </a:lnTo>
                </a:path>
              </a:pathLst>
            </a:custGeom>
            <a:ln w="630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43052" y="3286088"/>
              <a:ext cx="281305" cy="419734"/>
            </a:xfrm>
            <a:custGeom>
              <a:avLst/>
              <a:gdLst/>
              <a:ahLst/>
              <a:cxnLst/>
              <a:rect l="l" t="t" r="r" b="b"/>
              <a:pathLst>
                <a:path w="281304" h="419735">
                  <a:moveTo>
                    <a:pt x="119005" y="0"/>
                  </a:moveTo>
                  <a:lnTo>
                    <a:pt x="0" y="120164"/>
                  </a:lnTo>
                  <a:lnTo>
                    <a:pt x="161770" y="419441"/>
                  </a:lnTo>
                  <a:lnTo>
                    <a:pt x="280775" y="299360"/>
                  </a:lnTo>
                  <a:lnTo>
                    <a:pt x="11900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43052" y="3286088"/>
              <a:ext cx="281305" cy="419734"/>
            </a:xfrm>
            <a:custGeom>
              <a:avLst/>
              <a:gdLst/>
              <a:ahLst/>
              <a:cxnLst/>
              <a:rect l="l" t="t" r="r" b="b"/>
              <a:pathLst>
                <a:path w="281304" h="419735">
                  <a:moveTo>
                    <a:pt x="119005" y="0"/>
                  </a:moveTo>
                  <a:lnTo>
                    <a:pt x="280775" y="299360"/>
                  </a:lnTo>
                  <a:lnTo>
                    <a:pt x="161770" y="419441"/>
                  </a:lnTo>
                  <a:lnTo>
                    <a:pt x="0" y="120164"/>
                  </a:lnTo>
                  <a:lnTo>
                    <a:pt x="119005" y="0"/>
                  </a:lnTo>
                  <a:close/>
                </a:path>
              </a:pathLst>
            </a:custGeom>
            <a:ln w="1370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7628" y="3427028"/>
              <a:ext cx="90022" cy="1473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139" y="1891370"/>
              <a:ext cx="259915" cy="736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9568" y="1915084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442" y="0"/>
                  </a:lnTo>
                </a:path>
              </a:pathLst>
            </a:custGeom>
            <a:ln w="1681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3865" y="1882289"/>
              <a:ext cx="259177" cy="7366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34294" y="1905834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40">
                  <a:moveTo>
                    <a:pt x="0" y="0"/>
                  </a:moveTo>
                  <a:lnTo>
                    <a:pt x="218442" y="0"/>
                  </a:lnTo>
                </a:path>
              </a:pathLst>
            </a:custGeom>
            <a:ln w="1681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8256" y="1920634"/>
              <a:ext cx="259177" cy="7265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18624" y="1943675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442" y="0"/>
                  </a:lnTo>
                </a:path>
              </a:pathLst>
            </a:custGeom>
            <a:ln w="1681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1589" y="1928706"/>
              <a:ext cx="259915" cy="7265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52203" y="1951663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8442" y="0"/>
                  </a:lnTo>
                </a:path>
              </a:pathLst>
            </a:custGeom>
            <a:ln w="1681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6989" y="1928706"/>
              <a:ext cx="259915" cy="7265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51840" y="1931481"/>
              <a:ext cx="516890" cy="321945"/>
            </a:xfrm>
            <a:custGeom>
              <a:avLst/>
              <a:gdLst/>
              <a:ahLst/>
              <a:cxnLst/>
              <a:rect l="l" t="t" r="r" b="b"/>
              <a:pathLst>
                <a:path w="516889" h="321944">
                  <a:moveTo>
                    <a:pt x="516878" y="0"/>
                  </a:moveTo>
                  <a:lnTo>
                    <a:pt x="0" y="0"/>
                  </a:lnTo>
                  <a:lnTo>
                    <a:pt x="0" y="321644"/>
                  </a:lnTo>
                  <a:lnTo>
                    <a:pt x="516878" y="321644"/>
                  </a:lnTo>
                  <a:lnTo>
                    <a:pt x="51687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1493" y="1914120"/>
              <a:ext cx="1093975" cy="257432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51840" y="1931481"/>
            <a:ext cx="516890" cy="321945"/>
          </a:xfrm>
          <a:prstGeom prst="rect">
            <a:avLst/>
          </a:prstGeom>
          <a:ln w="16043">
            <a:solidFill>
              <a:srgbClr val="B66C3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700" spc="-90" dirty="0">
                <a:latin typeface="Calibri"/>
                <a:cs typeface="Calibri"/>
              </a:rPr>
              <a:t>Автоматы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700" spc="-80" dirty="0">
                <a:latin typeface="Calibri"/>
                <a:cs typeface="Calibri"/>
              </a:rPr>
              <a:t>напитков,</a:t>
            </a:r>
            <a:r>
              <a:rPr sz="700" spc="-50" dirty="0">
                <a:latin typeface="Calibri"/>
                <a:cs typeface="Calibri"/>
              </a:rPr>
              <a:t> </a:t>
            </a:r>
            <a:r>
              <a:rPr sz="700" spc="-100" dirty="0">
                <a:latin typeface="Calibri"/>
                <a:cs typeface="Calibri"/>
              </a:rPr>
              <a:t>еды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86417" y="4002258"/>
            <a:ext cx="161925" cy="385445"/>
            <a:chOff x="986417" y="4002258"/>
            <a:chExt cx="161925" cy="385445"/>
          </a:xfrm>
        </p:grpSpPr>
        <p:sp>
          <p:nvSpPr>
            <p:cNvPr id="43" name="object 43"/>
            <p:cNvSpPr/>
            <p:nvPr/>
          </p:nvSpPr>
          <p:spPr>
            <a:xfrm>
              <a:off x="993085" y="4008926"/>
              <a:ext cx="148590" cy="372110"/>
            </a:xfrm>
            <a:custGeom>
              <a:avLst/>
              <a:gdLst/>
              <a:ahLst/>
              <a:cxnLst/>
              <a:rect l="l" t="t" r="r" b="b"/>
              <a:pathLst>
                <a:path w="148590" h="372110">
                  <a:moveTo>
                    <a:pt x="147987" y="0"/>
                  </a:moveTo>
                  <a:lnTo>
                    <a:pt x="0" y="0"/>
                  </a:lnTo>
                  <a:lnTo>
                    <a:pt x="0" y="372098"/>
                  </a:lnTo>
                  <a:lnTo>
                    <a:pt x="147987" y="372098"/>
                  </a:lnTo>
                  <a:lnTo>
                    <a:pt x="1479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3085" y="4008926"/>
              <a:ext cx="148590" cy="372110"/>
            </a:xfrm>
            <a:custGeom>
              <a:avLst/>
              <a:gdLst/>
              <a:ahLst/>
              <a:cxnLst/>
              <a:rect l="l" t="t" r="r" b="b"/>
              <a:pathLst>
                <a:path w="148590" h="372110">
                  <a:moveTo>
                    <a:pt x="0" y="372098"/>
                  </a:moveTo>
                  <a:lnTo>
                    <a:pt x="147987" y="372098"/>
                  </a:lnTo>
                  <a:lnTo>
                    <a:pt x="147987" y="0"/>
                  </a:lnTo>
                  <a:lnTo>
                    <a:pt x="0" y="0"/>
                  </a:lnTo>
                  <a:lnTo>
                    <a:pt x="0" y="372098"/>
                  </a:lnTo>
                  <a:close/>
                </a:path>
              </a:pathLst>
            </a:custGeom>
            <a:ln w="1292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19667" y="4097638"/>
            <a:ext cx="93345" cy="1968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Calibri"/>
                <a:cs typeface="Calibri"/>
              </a:rPr>
              <a:t>ст</a:t>
            </a:r>
            <a:r>
              <a:rPr sz="500" spc="-5" dirty="0">
                <a:latin typeface="Calibri"/>
                <a:cs typeface="Calibri"/>
              </a:rPr>
              <a:t>о</a:t>
            </a:r>
            <a:r>
              <a:rPr sz="500" dirty="0">
                <a:latin typeface="Calibri"/>
                <a:cs typeface="Calibri"/>
              </a:rPr>
              <a:t>л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33525" y="2304817"/>
            <a:ext cx="161925" cy="385445"/>
            <a:chOff x="633525" y="2304817"/>
            <a:chExt cx="161925" cy="385445"/>
          </a:xfrm>
        </p:grpSpPr>
        <p:sp>
          <p:nvSpPr>
            <p:cNvPr id="47" name="object 47"/>
            <p:cNvSpPr/>
            <p:nvPr/>
          </p:nvSpPr>
          <p:spPr>
            <a:xfrm>
              <a:off x="640192" y="2311484"/>
              <a:ext cx="148590" cy="372110"/>
            </a:xfrm>
            <a:custGeom>
              <a:avLst/>
              <a:gdLst/>
              <a:ahLst/>
              <a:cxnLst/>
              <a:rect l="l" t="t" r="r" b="b"/>
              <a:pathLst>
                <a:path w="148590" h="372110">
                  <a:moveTo>
                    <a:pt x="147987" y="0"/>
                  </a:moveTo>
                  <a:lnTo>
                    <a:pt x="0" y="0"/>
                  </a:lnTo>
                  <a:lnTo>
                    <a:pt x="0" y="372098"/>
                  </a:lnTo>
                  <a:lnTo>
                    <a:pt x="147987" y="372098"/>
                  </a:lnTo>
                  <a:lnTo>
                    <a:pt x="1479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0192" y="2311484"/>
              <a:ext cx="148590" cy="372110"/>
            </a:xfrm>
            <a:custGeom>
              <a:avLst/>
              <a:gdLst/>
              <a:ahLst/>
              <a:cxnLst/>
              <a:rect l="l" t="t" r="r" b="b"/>
              <a:pathLst>
                <a:path w="148590" h="372110">
                  <a:moveTo>
                    <a:pt x="0" y="372098"/>
                  </a:moveTo>
                  <a:lnTo>
                    <a:pt x="147987" y="372098"/>
                  </a:lnTo>
                  <a:lnTo>
                    <a:pt x="147987" y="0"/>
                  </a:lnTo>
                  <a:lnTo>
                    <a:pt x="0" y="0"/>
                  </a:lnTo>
                  <a:lnTo>
                    <a:pt x="0" y="372098"/>
                  </a:lnTo>
                  <a:close/>
                </a:path>
              </a:pathLst>
            </a:custGeom>
            <a:ln w="1292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65938" y="2399020"/>
            <a:ext cx="93980" cy="1974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Calibri"/>
                <a:cs typeface="Calibri"/>
              </a:rPr>
              <a:t>ст</a:t>
            </a:r>
            <a:r>
              <a:rPr sz="500" spc="-5" dirty="0">
                <a:latin typeface="Calibri"/>
                <a:cs typeface="Calibri"/>
              </a:rPr>
              <a:t>о</a:t>
            </a:r>
            <a:r>
              <a:rPr sz="500" dirty="0">
                <a:latin typeface="Calibri"/>
                <a:cs typeface="Calibri"/>
              </a:rPr>
              <a:t>л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33525" y="3697432"/>
            <a:ext cx="161925" cy="385445"/>
            <a:chOff x="633525" y="3697432"/>
            <a:chExt cx="161925" cy="385445"/>
          </a:xfrm>
        </p:grpSpPr>
        <p:sp>
          <p:nvSpPr>
            <p:cNvPr id="51" name="object 51"/>
            <p:cNvSpPr/>
            <p:nvPr/>
          </p:nvSpPr>
          <p:spPr>
            <a:xfrm>
              <a:off x="640192" y="3704099"/>
              <a:ext cx="148590" cy="372110"/>
            </a:xfrm>
            <a:custGeom>
              <a:avLst/>
              <a:gdLst/>
              <a:ahLst/>
              <a:cxnLst/>
              <a:rect l="l" t="t" r="r" b="b"/>
              <a:pathLst>
                <a:path w="148590" h="372110">
                  <a:moveTo>
                    <a:pt x="147987" y="0"/>
                  </a:moveTo>
                  <a:lnTo>
                    <a:pt x="0" y="0"/>
                  </a:lnTo>
                  <a:lnTo>
                    <a:pt x="0" y="372098"/>
                  </a:lnTo>
                  <a:lnTo>
                    <a:pt x="147987" y="372098"/>
                  </a:lnTo>
                  <a:lnTo>
                    <a:pt x="14798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0192" y="3704099"/>
              <a:ext cx="148590" cy="372110"/>
            </a:xfrm>
            <a:custGeom>
              <a:avLst/>
              <a:gdLst/>
              <a:ahLst/>
              <a:cxnLst/>
              <a:rect l="l" t="t" r="r" b="b"/>
              <a:pathLst>
                <a:path w="148590" h="372110">
                  <a:moveTo>
                    <a:pt x="0" y="372098"/>
                  </a:moveTo>
                  <a:lnTo>
                    <a:pt x="147987" y="372098"/>
                  </a:lnTo>
                  <a:lnTo>
                    <a:pt x="147987" y="0"/>
                  </a:lnTo>
                  <a:lnTo>
                    <a:pt x="0" y="0"/>
                  </a:lnTo>
                  <a:lnTo>
                    <a:pt x="0" y="372098"/>
                  </a:lnTo>
                  <a:close/>
                </a:path>
              </a:pathLst>
            </a:custGeom>
            <a:ln w="1292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66676" y="3792728"/>
            <a:ext cx="93980" cy="1974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Calibri"/>
                <a:cs typeface="Calibri"/>
              </a:rPr>
              <a:t>ст</a:t>
            </a:r>
            <a:r>
              <a:rPr sz="500" spc="-5" dirty="0">
                <a:latin typeface="Calibri"/>
                <a:cs typeface="Calibri"/>
              </a:rPr>
              <a:t>о</a:t>
            </a:r>
            <a:r>
              <a:rPr sz="500" dirty="0">
                <a:latin typeface="Calibri"/>
                <a:cs typeface="Calibri"/>
              </a:rPr>
              <a:t>л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691608" y="1897425"/>
            <a:ext cx="738505" cy="235585"/>
            <a:chOff x="1691608" y="1897425"/>
            <a:chExt cx="738505" cy="235585"/>
          </a:xfrm>
        </p:grpSpPr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1608" y="1897425"/>
              <a:ext cx="738397" cy="23511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6039" y="1934761"/>
              <a:ext cx="729536" cy="16145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4499" y="1915588"/>
              <a:ext cx="692247" cy="171964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1714499" y="1915588"/>
            <a:ext cx="692785" cy="172085"/>
          </a:xfrm>
          <a:prstGeom prst="rect">
            <a:avLst/>
          </a:prstGeom>
          <a:ln w="6252">
            <a:solidFill>
              <a:srgbClr val="46AAC5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260"/>
              </a:spcBef>
            </a:pPr>
            <a:r>
              <a:rPr sz="700" spc="-85" dirty="0">
                <a:latin typeface="Calibri"/>
                <a:cs typeface="Calibri"/>
              </a:rPr>
              <a:t>банкетки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126734" y="3324264"/>
            <a:ext cx="738505" cy="235585"/>
            <a:chOff x="1126734" y="3324264"/>
            <a:chExt cx="738505" cy="235585"/>
          </a:xfrm>
        </p:grpSpPr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6734" y="3324264"/>
              <a:ext cx="738397" cy="23511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1903" y="3359582"/>
              <a:ext cx="729536" cy="16246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9625" y="3342428"/>
              <a:ext cx="692247" cy="17196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49625" y="3342428"/>
              <a:ext cx="692785" cy="172085"/>
            </a:xfrm>
            <a:custGeom>
              <a:avLst/>
              <a:gdLst/>
              <a:ahLst/>
              <a:cxnLst/>
              <a:rect l="l" t="t" r="r" b="b"/>
              <a:pathLst>
                <a:path w="692785" h="172085">
                  <a:moveTo>
                    <a:pt x="0" y="171964"/>
                  </a:moveTo>
                  <a:lnTo>
                    <a:pt x="692247" y="171964"/>
                  </a:lnTo>
                  <a:lnTo>
                    <a:pt x="692247" y="0"/>
                  </a:lnTo>
                  <a:lnTo>
                    <a:pt x="0" y="0"/>
                  </a:lnTo>
                  <a:lnTo>
                    <a:pt x="0" y="171964"/>
                  </a:lnTo>
                  <a:close/>
                </a:path>
              </a:pathLst>
            </a:custGeom>
            <a:ln w="6208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151840" y="3342428"/>
            <a:ext cx="690245" cy="172085"/>
          </a:xfrm>
          <a:prstGeom prst="rect">
            <a:avLst/>
          </a:prstGeom>
          <a:ln w="6252">
            <a:solidFill>
              <a:srgbClr val="46AAC5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245"/>
              </a:spcBef>
            </a:pPr>
            <a:r>
              <a:rPr sz="700" spc="-85" dirty="0">
                <a:latin typeface="Calibri"/>
                <a:cs typeface="Calibri"/>
              </a:rPr>
              <a:t>банкетки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1890237" y="3328875"/>
            <a:ext cx="729615" cy="226060"/>
            <a:chOff x="1890237" y="3328875"/>
            <a:chExt cx="729615" cy="226060"/>
          </a:xfrm>
        </p:grpSpPr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0393" y="3328875"/>
              <a:ext cx="729224" cy="22589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90237" y="3359582"/>
              <a:ext cx="729536" cy="16246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08697" y="3342428"/>
              <a:ext cx="692247" cy="17196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908697" y="3342428"/>
              <a:ext cx="692785" cy="172085"/>
            </a:xfrm>
            <a:custGeom>
              <a:avLst/>
              <a:gdLst/>
              <a:ahLst/>
              <a:cxnLst/>
              <a:rect l="l" t="t" r="r" b="b"/>
              <a:pathLst>
                <a:path w="692785" h="172085">
                  <a:moveTo>
                    <a:pt x="0" y="171964"/>
                  </a:moveTo>
                  <a:lnTo>
                    <a:pt x="692247" y="171964"/>
                  </a:lnTo>
                  <a:lnTo>
                    <a:pt x="692247" y="0"/>
                  </a:lnTo>
                  <a:lnTo>
                    <a:pt x="0" y="0"/>
                  </a:lnTo>
                  <a:lnTo>
                    <a:pt x="0" y="171964"/>
                  </a:lnTo>
                  <a:close/>
                </a:path>
              </a:pathLst>
            </a:custGeom>
            <a:ln w="6208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2110440" y="3357393"/>
            <a:ext cx="28956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85" dirty="0">
                <a:latin typeface="Calibri"/>
                <a:cs typeface="Calibri"/>
              </a:rPr>
              <a:t>ба</a:t>
            </a:r>
            <a:r>
              <a:rPr sz="700" spc="-95" dirty="0">
                <a:latin typeface="Calibri"/>
                <a:cs typeface="Calibri"/>
              </a:rPr>
              <a:t>н</a:t>
            </a:r>
            <a:r>
              <a:rPr sz="700" spc="-80" dirty="0">
                <a:latin typeface="Calibri"/>
                <a:cs typeface="Calibri"/>
              </a:rPr>
              <a:t>к</a:t>
            </a:r>
            <a:r>
              <a:rPr sz="700" spc="-90" dirty="0">
                <a:latin typeface="Calibri"/>
                <a:cs typeface="Calibri"/>
              </a:rPr>
              <a:t>е</a:t>
            </a:r>
            <a:r>
              <a:rPr sz="700" spc="-65" dirty="0">
                <a:latin typeface="Calibri"/>
                <a:cs typeface="Calibri"/>
              </a:rPr>
              <a:t>т</a:t>
            </a:r>
            <a:r>
              <a:rPr sz="700" spc="-85" dirty="0">
                <a:latin typeface="Calibri"/>
                <a:cs typeface="Calibri"/>
              </a:rPr>
              <a:t>к</a:t>
            </a:r>
            <a:r>
              <a:rPr sz="700" spc="-90" dirty="0">
                <a:latin typeface="Calibri"/>
                <a:cs typeface="Calibri"/>
              </a:rPr>
              <a:t>и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128211" y="2293993"/>
            <a:ext cx="172085" cy="1009650"/>
            <a:chOff x="1128211" y="2293993"/>
            <a:chExt cx="172085" cy="1009650"/>
          </a:xfrm>
        </p:grpSpPr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8211" y="2293993"/>
              <a:ext cx="172046" cy="10090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4794" y="2300048"/>
              <a:ext cx="118143" cy="99697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51132" y="2312157"/>
              <a:ext cx="125835" cy="94601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51132" y="2312157"/>
              <a:ext cx="126364" cy="946150"/>
            </a:xfrm>
            <a:custGeom>
              <a:avLst/>
              <a:gdLst/>
              <a:ahLst/>
              <a:cxnLst/>
              <a:rect l="l" t="t" r="r" b="b"/>
              <a:pathLst>
                <a:path w="126365" h="946150">
                  <a:moveTo>
                    <a:pt x="0" y="946012"/>
                  </a:moveTo>
                  <a:lnTo>
                    <a:pt x="125835" y="946012"/>
                  </a:lnTo>
                  <a:lnTo>
                    <a:pt x="125835" y="0"/>
                  </a:lnTo>
                  <a:lnTo>
                    <a:pt x="0" y="0"/>
                  </a:lnTo>
                  <a:lnTo>
                    <a:pt x="0" y="946012"/>
                  </a:lnTo>
                  <a:close/>
                </a:path>
              </a:pathLst>
            </a:custGeom>
            <a:ln w="46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176183" y="2592436"/>
            <a:ext cx="93345" cy="386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Calibri"/>
                <a:cs typeface="Calibri"/>
              </a:rPr>
              <a:t>ба</a:t>
            </a:r>
            <a:r>
              <a:rPr sz="500" spc="-5" dirty="0">
                <a:latin typeface="Calibri"/>
                <a:cs typeface="Calibri"/>
              </a:rPr>
              <a:t>н</a:t>
            </a:r>
            <a:r>
              <a:rPr sz="500" dirty="0">
                <a:latin typeface="Calibri"/>
                <a:cs typeface="Calibri"/>
              </a:rPr>
              <a:t>к</a:t>
            </a:r>
            <a:r>
              <a:rPr sz="500" spc="-10" dirty="0">
                <a:latin typeface="Calibri"/>
                <a:cs typeface="Calibri"/>
              </a:rPr>
              <a:t>е</a:t>
            </a:r>
            <a:r>
              <a:rPr sz="500" dirty="0">
                <a:latin typeface="Calibri"/>
                <a:cs typeface="Calibri"/>
              </a:rPr>
              <a:t>т</a:t>
            </a:r>
            <a:r>
              <a:rPr sz="500" spc="-5" dirty="0">
                <a:latin typeface="Calibri"/>
                <a:cs typeface="Calibri"/>
              </a:rPr>
              <a:t>к</a:t>
            </a:r>
            <a:r>
              <a:rPr sz="500" dirty="0">
                <a:latin typeface="Calibri"/>
                <a:cs typeface="Calibri"/>
              </a:rPr>
              <a:t>и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77" name="object 7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32680" y="4808270"/>
            <a:ext cx="115682" cy="948956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713868" y="4790485"/>
            <a:ext cx="421005" cy="1013460"/>
            <a:chOff x="4713868" y="4790485"/>
            <a:chExt cx="421005" cy="1013460"/>
          </a:xfrm>
        </p:grpSpPr>
        <p:pic>
          <p:nvPicPr>
            <p:cNvPr id="79" name="object 7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909544" y="4790485"/>
              <a:ext cx="224872" cy="101109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35388" y="4795530"/>
              <a:ext cx="108544" cy="999998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13868" y="4792504"/>
              <a:ext cx="161708" cy="101109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39712" y="4797549"/>
              <a:ext cx="108544" cy="999998"/>
            </a:xfrm>
            <a:prstGeom prst="rect">
              <a:avLst/>
            </a:prstGeom>
          </p:spPr>
        </p:pic>
      </p:grpSp>
      <p:pic>
        <p:nvPicPr>
          <p:cNvPr id="83" name="object 8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737005" y="4810288"/>
            <a:ext cx="115682" cy="948956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3452409" y="4788467"/>
            <a:ext cx="204470" cy="1012190"/>
            <a:chOff x="3452409" y="4788467"/>
            <a:chExt cx="204470" cy="1012190"/>
          </a:xfrm>
        </p:grpSpPr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52409" y="4788467"/>
              <a:ext cx="204074" cy="101210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20618" y="4794521"/>
              <a:ext cx="108544" cy="999998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17542" y="4806757"/>
              <a:ext cx="115682" cy="948956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3702264" y="4796539"/>
            <a:ext cx="161925" cy="1011555"/>
            <a:chOff x="3702264" y="4796539"/>
            <a:chExt cx="161925" cy="1011555"/>
          </a:xfrm>
        </p:grpSpPr>
        <p:pic>
          <p:nvPicPr>
            <p:cNvPr id="89" name="object 8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02264" y="4796539"/>
              <a:ext cx="161708" cy="101109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28108" y="4802594"/>
              <a:ext cx="108544" cy="999998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25400" y="4814324"/>
            <a:ext cx="115682" cy="948956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919353" y="5579586"/>
            <a:ext cx="740612" cy="220988"/>
          </a:xfrm>
          <a:prstGeom prst="rect">
            <a:avLst/>
          </a:prstGeom>
        </p:spPr>
      </p:pic>
      <p:grpSp>
        <p:nvGrpSpPr>
          <p:cNvPr id="93" name="object 93"/>
          <p:cNvGrpSpPr/>
          <p:nvPr/>
        </p:nvGrpSpPr>
        <p:grpSpPr>
          <a:xfrm>
            <a:off x="3923783" y="5597750"/>
            <a:ext cx="732155" cy="165735"/>
            <a:chOff x="3923783" y="5597750"/>
            <a:chExt cx="732155" cy="165735"/>
          </a:xfrm>
        </p:grpSpPr>
        <p:pic>
          <p:nvPicPr>
            <p:cNvPr id="94" name="object 9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23783" y="5614904"/>
              <a:ext cx="731751" cy="14833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42243" y="5597750"/>
              <a:ext cx="694401" cy="158089"/>
            </a:xfrm>
            <a:prstGeom prst="rect">
              <a:avLst/>
            </a:prstGeom>
          </p:spPr>
        </p:pic>
      </p:grpSp>
      <p:grpSp>
        <p:nvGrpSpPr>
          <p:cNvPr id="96" name="object 96"/>
          <p:cNvGrpSpPr/>
          <p:nvPr/>
        </p:nvGrpSpPr>
        <p:grpSpPr>
          <a:xfrm>
            <a:off x="3923783" y="5309718"/>
            <a:ext cx="732155" cy="212090"/>
            <a:chOff x="3923783" y="5309718"/>
            <a:chExt cx="732155" cy="212090"/>
          </a:xfrm>
        </p:grpSpPr>
        <p:pic>
          <p:nvPicPr>
            <p:cNvPr id="97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23953" y="5309718"/>
              <a:ext cx="731412" cy="2117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23783" y="5340432"/>
              <a:ext cx="731751" cy="14833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42243" y="5323278"/>
              <a:ext cx="694401" cy="158089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942243" y="5323278"/>
              <a:ext cx="694690" cy="158115"/>
            </a:xfrm>
            <a:custGeom>
              <a:avLst/>
              <a:gdLst/>
              <a:ahLst/>
              <a:cxnLst/>
              <a:rect l="l" t="t" r="r" b="b"/>
              <a:pathLst>
                <a:path w="694689" h="158114">
                  <a:moveTo>
                    <a:pt x="0" y="158089"/>
                  </a:moveTo>
                  <a:lnTo>
                    <a:pt x="694401" y="158089"/>
                  </a:lnTo>
                  <a:lnTo>
                    <a:pt x="694401" y="0"/>
                  </a:lnTo>
                  <a:lnTo>
                    <a:pt x="0" y="0"/>
                  </a:lnTo>
                  <a:lnTo>
                    <a:pt x="0" y="158089"/>
                  </a:lnTo>
                  <a:close/>
                </a:path>
              </a:pathLst>
            </a:custGeom>
            <a:ln w="6223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1" name="object 101"/>
          <p:cNvGraphicFramePr>
            <a:graphicFrameLocks noGrp="1"/>
          </p:cNvGraphicFramePr>
          <p:nvPr/>
        </p:nvGraphicFramePr>
        <p:xfrm>
          <a:off x="3451563" y="4792961"/>
          <a:ext cx="1676395" cy="9500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65"/>
                <a:gridCol w="115570"/>
                <a:gridCol w="92075"/>
                <a:gridCol w="115569"/>
                <a:gridCol w="113664"/>
                <a:gridCol w="284480"/>
                <a:gridCol w="124460"/>
                <a:gridCol w="272415"/>
                <a:gridCol w="100330"/>
                <a:gridCol w="115569"/>
                <a:gridCol w="80009"/>
                <a:gridCol w="115569"/>
                <a:gridCol w="83820"/>
              </a:tblGrid>
              <a:tr h="21191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500" spc="110" dirty="0">
                          <a:latin typeface="Calibri"/>
                          <a:cs typeface="Calibri"/>
                        </a:rPr>
                        <a:t>стеллажи </a:t>
                      </a:r>
                      <a:r>
                        <a:rPr sz="500" spc="9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14" dirty="0">
                          <a:latin typeface="Calibri"/>
                          <a:cs typeface="Calibri"/>
                        </a:rPr>
                        <a:t>картами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24765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500" spc="110" dirty="0">
                          <a:latin typeface="Calibri"/>
                          <a:cs typeface="Calibri"/>
                        </a:rPr>
                        <a:t>стеллажи </a:t>
                      </a:r>
                      <a:r>
                        <a:rPr sz="500" spc="9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14" dirty="0">
                          <a:latin typeface="Calibri"/>
                          <a:cs typeface="Calibri"/>
                        </a:rPr>
                        <a:t>картами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24765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19050">
                      <a:solidFill>
                        <a:srgbClr val="385D89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700" spc="-80" dirty="0">
                          <a:latin typeface="Calibri"/>
                          <a:cs typeface="Calibri"/>
                        </a:rPr>
                        <a:t>стол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8894" marB="0">
                    <a:lnL w="19050">
                      <a:solidFill>
                        <a:srgbClr val="385D89"/>
                      </a:solidFill>
                      <a:prstDash val="solid"/>
                    </a:lnL>
                    <a:lnR w="19050">
                      <a:solidFill>
                        <a:srgbClr val="385D89"/>
                      </a:solidFill>
                      <a:prstDash val="solid"/>
                    </a:lnR>
                    <a:lnT w="6350">
                      <a:solidFill>
                        <a:srgbClr val="385D89"/>
                      </a:solidFill>
                      <a:prstDash val="solid"/>
                    </a:lnT>
                    <a:lnB w="19050">
                      <a:solidFill>
                        <a:srgbClr val="385D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85D89"/>
                      </a:solidFill>
                      <a:prstDash val="solid"/>
                    </a:lnL>
                    <a:lnR w="19050">
                      <a:solidFill>
                        <a:srgbClr val="385D89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spc="-80" dirty="0">
                          <a:latin typeface="Calibri"/>
                          <a:cs typeface="Calibri"/>
                        </a:rPr>
                        <a:t>стол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385D89"/>
                      </a:solidFill>
                      <a:prstDash val="solid"/>
                    </a:lnL>
                    <a:lnR w="19050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19050">
                      <a:solidFill>
                        <a:srgbClr val="385D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385D89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00" spc="110" dirty="0">
                          <a:latin typeface="Calibri"/>
                          <a:cs typeface="Calibri"/>
                        </a:rPr>
                        <a:t>стеллажи </a:t>
                      </a:r>
                      <a:r>
                        <a:rPr sz="500" spc="9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14" dirty="0">
                          <a:latin typeface="Calibri"/>
                          <a:cs typeface="Calibri"/>
                        </a:rPr>
                        <a:t>картами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25400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500" spc="110" dirty="0">
                          <a:latin typeface="Calibri"/>
                          <a:cs typeface="Calibri"/>
                        </a:rPr>
                        <a:t>стеллажи </a:t>
                      </a:r>
                      <a:r>
                        <a:rPr sz="500" spc="9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spc="114" dirty="0">
                          <a:latin typeface="Calibri"/>
                          <a:cs typeface="Calibri"/>
                        </a:rPr>
                        <a:t>картами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25400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12700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582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900" spc="-120" dirty="0">
                          <a:latin typeface="Calibri"/>
                          <a:cs typeface="Calibri"/>
                        </a:rPr>
                        <a:t>Картохранилище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700" spc="-90" dirty="0">
                          <a:latin typeface="Calibri"/>
                          <a:cs typeface="Calibri"/>
                        </a:rPr>
                        <a:t>стеллажи </a:t>
                      </a:r>
                      <a:r>
                        <a:rPr sz="700" spc="-7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7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90" dirty="0">
                          <a:latin typeface="Calibri"/>
                          <a:cs typeface="Calibri"/>
                        </a:rPr>
                        <a:t>картами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12700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  <a:tr h="1552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700" spc="-90" dirty="0">
                          <a:latin typeface="Calibri"/>
                          <a:cs typeface="Calibri"/>
                        </a:rPr>
                        <a:t>стеллажи </a:t>
                      </a:r>
                      <a:r>
                        <a:rPr sz="700" spc="-7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700" spc="-90" dirty="0">
                          <a:latin typeface="Calibri"/>
                          <a:cs typeface="Calibri"/>
                        </a:rPr>
                        <a:t>картами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F69240"/>
                      </a:solidFill>
                      <a:prstDash val="soli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 vert="vert270">
                    <a:lnL w="6350">
                      <a:solidFill>
                        <a:srgbClr val="F69240"/>
                      </a:solidFill>
                      <a:prstDash val="solid"/>
                    </a:lnL>
                    <a:lnR w="6350">
                      <a:solidFill>
                        <a:srgbClr val="F69240"/>
                      </a:solidFill>
                      <a:prstDash val="solid"/>
                    </a:lnR>
                    <a:lnT w="12700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497DBA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69240"/>
                      </a:solidFill>
                      <a:prstDash val="solid"/>
                    </a:lnL>
                    <a:lnT w="6350">
                      <a:solidFill>
                        <a:srgbClr val="497DBA"/>
                      </a:solidFill>
                      <a:prstDash val="solid"/>
                    </a:lnT>
                    <a:lnB w="6350">
                      <a:solidFill>
                        <a:srgbClr val="497D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2" name="object 102"/>
          <p:cNvGrpSpPr/>
          <p:nvPr/>
        </p:nvGrpSpPr>
        <p:grpSpPr>
          <a:xfrm>
            <a:off x="665236" y="2164831"/>
            <a:ext cx="3460750" cy="2527935"/>
            <a:chOff x="665236" y="2164831"/>
            <a:chExt cx="3460750" cy="2527935"/>
          </a:xfrm>
        </p:grpSpPr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5236" y="4227391"/>
              <a:ext cx="151371" cy="46518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12543" y="4317788"/>
              <a:ext cx="57150" cy="334010"/>
            </a:xfrm>
            <a:custGeom>
              <a:avLst/>
              <a:gdLst/>
              <a:ahLst/>
              <a:cxnLst/>
              <a:rect l="l" t="t" r="r" b="b"/>
              <a:pathLst>
                <a:path w="57150" h="334010">
                  <a:moveTo>
                    <a:pt x="28564" y="33398"/>
                  </a:moveTo>
                  <a:lnTo>
                    <a:pt x="22413" y="47815"/>
                  </a:lnTo>
                  <a:lnTo>
                    <a:pt x="22410" y="333501"/>
                  </a:lnTo>
                  <a:lnTo>
                    <a:pt x="34716" y="333501"/>
                  </a:lnTo>
                  <a:lnTo>
                    <a:pt x="34716" y="47815"/>
                  </a:lnTo>
                  <a:lnTo>
                    <a:pt x="28564" y="33398"/>
                  </a:lnTo>
                  <a:close/>
                </a:path>
                <a:path w="57150" h="334010">
                  <a:moveTo>
                    <a:pt x="28563" y="0"/>
                  </a:moveTo>
                  <a:lnTo>
                    <a:pt x="0" y="66935"/>
                  </a:lnTo>
                  <a:lnTo>
                    <a:pt x="990" y="72065"/>
                  </a:lnTo>
                  <a:lnTo>
                    <a:pt x="6860" y="76774"/>
                  </a:lnTo>
                  <a:lnTo>
                    <a:pt x="10632" y="75428"/>
                  </a:lnTo>
                  <a:lnTo>
                    <a:pt x="22410" y="47823"/>
                  </a:lnTo>
                  <a:lnTo>
                    <a:pt x="22410" y="16733"/>
                  </a:lnTo>
                  <a:lnTo>
                    <a:pt x="35707" y="16733"/>
                  </a:lnTo>
                  <a:lnTo>
                    <a:pt x="28563" y="0"/>
                  </a:lnTo>
                  <a:close/>
                </a:path>
                <a:path w="57150" h="334010">
                  <a:moveTo>
                    <a:pt x="35707" y="16733"/>
                  </a:moveTo>
                  <a:lnTo>
                    <a:pt x="34716" y="16733"/>
                  </a:lnTo>
                  <a:lnTo>
                    <a:pt x="34720" y="47823"/>
                  </a:lnTo>
                  <a:lnTo>
                    <a:pt x="46500" y="75428"/>
                  </a:lnTo>
                  <a:lnTo>
                    <a:pt x="50266" y="76774"/>
                  </a:lnTo>
                  <a:lnTo>
                    <a:pt x="56136" y="72065"/>
                  </a:lnTo>
                  <a:lnTo>
                    <a:pt x="57127" y="66935"/>
                  </a:lnTo>
                  <a:lnTo>
                    <a:pt x="35707" y="16733"/>
                  </a:lnTo>
                  <a:close/>
                </a:path>
                <a:path w="57150" h="334010">
                  <a:moveTo>
                    <a:pt x="34716" y="16733"/>
                  </a:moveTo>
                  <a:lnTo>
                    <a:pt x="22410" y="16733"/>
                  </a:lnTo>
                  <a:lnTo>
                    <a:pt x="22410" y="47823"/>
                  </a:lnTo>
                  <a:lnTo>
                    <a:pt x="28564" y="33398"/>
                  </a:lnTo>
                  <a:lnTo>
                    <a:pt x="23247" y="20938"/>
                  </a:lnTo>
                  <a:lnTo>
                    <a:pt x="34716" y="20938"/>
                  </a:lnTo>
                  <a:lnTo>
                    <a:pt x="34716" y="16733"/>
                  </a:lnTo>
                  <a:close/>
                </a:path>
                <a:path w="57150" h="334010">
                  <a:moveTo>
                    <a:pt x="34716" y="20938"/>
                  </a:moveTo>
                  <a:lnTo>
                    <a:pt x="33880" y="20938"/>
                  </a:lnTo>
                  <a:lnTo>
                    <a:pt x="28564" y="33398"/>
                  </a:lnTo>
                  <a:lnTo>
                    <a:pt x="34716" y="47815"/>
                  </a:lnTo>
                  <a:lnTo>
                    <a:pt x="34716" y="20938"/>
                  </a:lnTo>
                  <a:close/>
                </a:path>
                <a:path w="57150" h="334010">
                  <a:moveTo>
                    <a:pt x="33880" y="20938"/>
                  </a:moveTo>
                  <a:lnTo>
                    <a:pt x="23247" y="20938"/>
                  </a:lnTo>
                  <a:lnTo>
                    <a:pt x="28564" y="33398"/>
                  </a:lnTo>
                  <a:lnTo>
                    <a:pt x="33880" y="20938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21566" y="2164831"/>
              <a:ext cx="1394832" cy="56912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842303" y="2232944"/>
              <a:ext cx="1299210" cy="459740"/>
            </a:xfrm>
            <a:custGeom>
              <a:avLst/>
              <a:gdLst/>
              <a:ahLst/>
              <a:cxnLst/>
              <a:rect l="l" t="t" r="r" b="b"/>
              <a:pathLst>
                <a:path w="1299210" h="459739">
                  <a:moveTo>
                    <a:pt x="1263181" y="25226"/>
                  </a:moveTo>
                  <a:lnTo>
                    <a:pt x="0" y="442902"/>
                  </a:lnTo>
                  <a:lnTo>
                    <a:pt x="2953" y="459215"/>
                  </a:lnTo>
                  <a:lnTo>
                    <a:pt x="1266063" y="41543"/>
                  </a:lnTo>
                  <a:lnTo>
                    <a:pt x="1274861" y="29999"/>
                  </a:lnTo>
                  <a:lnTo>
                    <a:pt x="1263181" y="25226"/>
                  </a:lnTo>
                  <a:close/>
                </a:path>
                <a:path w="1299210" h="459739">
                  <a:moveTo>
                    <a:pt x="1288146" y="17911"/>
                  </a:moveTo>
                  <a:lnTo>
                    <a:pt x="1285303" y="17911"/>
                  </a:lnTo>
                  <a:lnTo>
                    <a:pt x="1288195" y="34224"/>
                  </a:lnTo>
                  <a:lnTo>
                    <a:pt x="1266063" y="41543"/>
                  </a:lnTo>
                  <a:lnTo>
                    <a:pt x="1251644" y="60460"/>
                  </a:lnTo>
                  <a:lnTo>
                    <a:pt x="1249245" y="63740"/>
                  </a:lnTo>
                  <a:lnTo>
                    <a:pt x="1249122" y="69037"/>
                  </a:lnTo>
                  <a:lnTo>
                    <a:pt x="1251521" y="72401"/>
                  </a:lnTo>
                  <a:lnTo>
                    <a:pt x="1253860" y="75765"/>
                  </a:lnTo>
                  <a:lnTo>
                    <a:pt x="1257736" y="75849"/>
                  </a:lnTo>
                  <a:lnTo>
                    <a:pt x="1260198" y="72653"/>
                  </a:lnTo>
                  <a:lnTo>
                    <a:pt x="1298594" y="22199"/>
                  </a:lnTo>
                  <a:lnTo>
                    <a:pt x="1288146" y="17911"/>
                  </a:lnTo>
                  <a:close/>
                </a:path>
                <a:path w="1299210" h="459739">
                  <a:moveTo>
                    <a:pt x="1285676" y="20013"/>
                  </a:moveTo>
                  <a:lnTo>
                    <a:pt x="1282473" y="20013"/>
                  </a:lnTo>
                  <a:lnTo>
                    <a:pt x="1284995" y="34140"/>
                  </a:lnTo>
                  <a:lnTo>
                    <a:pt x="1271705" y="34140"/>
                  </a:lnTo>
                  <a:lnTo>
                    <a:pt x="1266063" y="41543"/>
                  </a:lnTo>
                  <a:lnTo>
                    <a:pt x="1288195" y="34224"/>
                  </a:lnTo>
                  <a:lnTo>
                    <a:pt x="1284995" y="34140"/>
                  </a:lnTo>
                  <a:lnTo>
                    <a:pt x="1274861" y="29999"/>
                  </a:lnTo>
                  <a:lnTo>
                    <a:pt x="1287446" y="29999"/>
                  </a:lnTo>
                  <a:lnTo>
                    <a:pt x="1285676" y="20013"/>
                  </a:lnTo>
                  <a:close/>
                </a:path>
                <a:path w="1299210" h="459739">
                  <a:moveTo>
                    <a:pt x="1282473" y="20013"/>
                  </a:moveTo>
                  <a:lnTo>
                    <a:pt x="1274861" y="29999"/>
                  </a:lnTo>
                  <a:lnTo>
                    <a:pt x="1284995" y="34140"/>
                  </a:lnTo>
                  <a:lnTo>
                    <a:pt x="1282473" y="20013"/>
                  </a:lnTo>
                  <a:close/>
                </a:path>
                <a:path w="1299210" h="459739">
                  <a:moveTo>
                    <a:pt x="1285303" y="17911"/>
                  </a:moveTo>
                  <a:lnTo>
                    <a:pt x="1263181" y="25226"/>
                  </a:lnTo>
                  <a:lnTo>
                    <a:pt x="1274861" y="29999"/>
                  </a:lnTo>
                  <a:lnTo>
                    <a:pt x="1282473" y="20013"/>
                  </a:lnTo>
                  <a:lnTo>
                    <a:pt x="1285676" y="20013"/>
                  </a:lnTo>
                  <a:lnTo>
                    <a:pt x="1285303" y="17911"/>
                  </a:lnTo>
                  <a:close/>
                </a:path>
                <a:path w="1299210" h="459739">
                  <a:moveTo>
                    <a:pt x="1244322" y="0"/>
                  </a:moveTo>
                  <a:lnTo>
                    <a:pt x="1240876" y="2522"/>
                  </a:lnTo>
                  <a:lnTo>
                    <a:pt x="1238907" y="11352"/>
                  </a:lnTo>
                  <a:lnTo>
                    <a:pt x="1240753" y="16061"/>
                  </a:lnTo>
                  <a:lnTo>
                    <a:pt x="1263181" y="25226"/>
                  </a:lnTo>
                  <a:lnTo>
                    <a:pt x="1285303" y="17911"/>
                  </a:lnTo>
                  <a:lnTo>
                    <a:pt x="1288146" y="17911"/>
                  </a:lnTo>
                  <a:lnTo>
                    <a:pt x="1247583" y="1261"/>
                  </a:lnTo>
                  <a:lnTo>
                    <a:pt x="124432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45933" y="2761198"/>
              <a:ext cx="1548418" cy="322905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866609" y="2776418"/>
              <a:ext cx="1452880" cy="224154"/>
            </a:xfrm>
            <a:custGeom>
              <a:avLst/>
              <a:gdLst/>
              <a:ahLst/>
              <a:cxnLst/>
              <a:rect l="l" t="t" r="r" b="b"/>
              <a:pathLst>
                <a:path w="1452879" h="224155">
                  <a:moveTo>
                    <a:pt x="1417025" y="195253"/>
                  </a:moveTo>
                  <a:lnTo>
                    <a:pt x="1395878" y="208711"/>
                  </a:lnTo>
                  <a:lnTo>
                    <a:pt x="1394524" y="213756"/>
                  </a:lnTo>
                  <a:lnTo>
                    <a:pt x="1396001" y="217961"/>
                  </a:lnTo>
                  <a:lnTo>
                    <a:pt x="1397416" y="222165"/>
                  </a:lnTo>
                  <a:lnTo>
                    <a:pt x="1401047" y="223931"/>
                  </a:lnTo>
                  <a:lnTo>
                    <a:pt x="1441605" y="198116"/>
                  </a:lnTo>
                  <a:lnTo>
                    <a:pt x="1439751" y="198116"/>
                  </a:lnTo>
                  <a:lnTo>
                    <a:pt x="1417025" y="195253"/>
                  </a:lnTo>
                  <a:close/>
                </a:path>
                <a:path w="1452879" h="224155">
                  <a:moveTo>
                    <a:pt x="1428146" y="188160"/>
                  </a:moveTo>
                  <a:lnTo>
                    <a:pt x="1417025" y="195253"/>
                  </a:lnTo>
                  <a:lnTo>
                    <a:pt x="1439751" y="198116"/>
                  </a:lnTo>
                  <a:lnTo>
                    <a:pt x="1439856" y="196518"/>
                  </a:lnTo>
                  <a:lnTo>
                    <a:pt x="1436736" y="196518"/>
                  </a:lnTo>
                  <a:lnTo>
                    <a:pt x="1428146" y="188160"/>
                  </a:lnTo>
                  <a:close/>
                </a:path>
                <a:path w="1452879" h="224155">
                  <a:moveTo>
                    <a:pt x="1406339" y="146232"/>
                  </a:moveTo>
                  <a:lnTo>
                    <a:pt x="1402462" y="147073"/>
                  </a:lnTo>
                  <a:lnTo>
                    <a:pt x="1398524" y="154641"/>
                  </a:lnTo>
                  <a:lnTo>
                    <a:pt x="1399139" y="159939"/>
                  </a:lnTo>
                  <a:lnTo>
                    <a:pt x="1418154" y="178439"/>
                  </a:lnTo>
                  <a:lnTo>
                    <a:pt x="1440859" y="181298"/>
                  </a:lnTo>
                  <a:lnTo>
                    <a:pt x="1439751" y="198116"/>
                  </a:lnTo>
                  <a:lnTo>
                    <a:pt x="1441605" y="198116"/>
                  </a:lnTo>
                  <a:lnTo>
                    <a:pt x="1452427" y="191220"/>
                  </a:lnTo>
                  <a:lnTo>
                    <a:pt x="1406339" y="146232"/>
                  </a:lnTo>
                  <a:close/>
                </a:path>
                <a:path w="1452879" h="224155">
                  <a:moveTo>
                    <a:pt x="1437721" y="182054"/>
                  </a:moveTo>
                  <a:lnTo>
                    <a:pt x="1428146" y="188160"/>
                  </a:lnTo>
                  <a:lnTo>
                    <a:pt x="1436736" y="196518"/>
                  </a:lnTo>
                  <a:lnTo>
                    <a:pt x="1437721" y="182054"/>
                  </a:lnTo>
                  <a:close/>
                </a:path>
                <a:path w="1452879" h="224155">
                  <a:moveTo>
                    <a:pt x="1440809" y="182054"/>
                  </a:moveTo>
                  <a:lnTo>
                    <a:pt x="1437721" y="182054"/>
                  </a:lnTo>
                  <a:lnTo>
                    <a:pt x="1436736" y="196518"/>
                  </a:lnTo>
                  <a:lnTo>
                    <a:pt x="1439856" y="196518"/>
                  </a:lnTo>
                  <a:lnTo>
                    <a:pt x="1440809" y="182054"/>
                  </a:lnTo>
                  <a:close/>
                </a:path>
                <a:path w="1452879" h="224155">
                  <a:moveTo>
                    <a:pt x="1107" y="0"/>
                  </a:moveTo>
                  <a:lnTo>
                    <a:pt x="0" y="16733"/>
                  </a:lnTo>
                  <a:lnTo>
                    <a:pt x="1417025" y="195253"/>
                  </a:lnTo>
                  <a:lnTo>
                    <a:pt x="1428146" y="188160"/>
                  </a:lnTo>
                  <a:lnTo>
                    <a:pt x="1418154" y="178439"/>
                  </a:lnTo>
                  <a:lnTo>
                    <a:pt x="1107" y="0"/>
                  </a:lnTo>
                  <a:close/>
                </a:path>
                <a:path w="1452879" h="224155">
                  <a:moveTo>
                    <a:pt x="1418154" y="178439"/>
                  </a:moveTo>
                  <a:lnTo>
                    <a:pt x="1428146" y="188160"/>
                  </a:lnTo>
                  <a:lnTo>
                    <a:pt x="1437721" y="182054"/>
                  </a:lnTo>
                  <a:lnTo>
                    <a:pt x="1440809" y="182054"/>
                  </a:lnTo>
                  <a:lnTo>
                    <a:pt x="1440859" y="181298"/>
                  </a:lnTo>
                  <a:lnTo>
                    <a:pt x="1418154" y="178439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21566" y="2856051"/>
              <a:ext cx="2096309" cy="85166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842549" y="2871272"/>
              <a:ext cx="2000250" cy="741680"/>
            </a:xfrm>
            <a:custGeom>
              <a:avLst/>
              <a:gdLst/>
              <a:ahLst/>
              <a:cxnLst/>
              <a:rect l="l" t="t" r="r" b="b"/>
              <a:pathLst>
                <a:path w="2000250" h="741679">
                  <a:moveTo>
                    <a:pt x="1964747" y="716415"/>
                  </a:moveTo>
                  <a:lnTo>
                    <a:pt x="1942230" y="725024"/>
                  </a:lnTo>
                  <a:lnTo>
                    <a:pt x="1940323" y="729733"/>
                  </a:lnTo>
                  <a:lnTo>
                    <a:pt x="1942169" y="738646"/>
                  </a:lnTo>
                  <a:lnTo>
                    <a:pt x="1945553" y="741253"/>
                  </a:lnTo>
                  <a:lnTo>
                    <a:pt x="1990002" y="724267"/>
                  </a:lnTo>
                  <a:lnTo>
                    <a:pt x="1986780" y="724267"/>
                  </a:lnTo>
                  <a:lnTo>
                    <a:pt x="1964747" y="716415"/>
                  </a:lnTo>
                  <a:close/>
                </a:path>
                <a:path w="2000250" h="741679">
                  <a:moveTo>
                    <a:pt x="1976537" y="711907"/>
                  </a:moveTo>
                  <a:lnTo>
                    <a:pt x="1964747" y="716415"/>
                  </a:lnTo>
                  <a:lnTo>
                    <a:pt x="1986780" y="724267"/>
                  </a:lnTo>
                  <a:lnTo>
                    <a:pt x="1987203" y="722081"/>
                  </a:lnTo>
                  <a:lnTo>
                    <a:pt x="1984011" y="722081"/>
                  </a:lnTo>
                  <a:lnTo>
                    <a:pt x="1976537" y="711907"/>
                  </a:lnTo>
                  <a:close/>
                </a:path>
                <a:path w="2000250" h="741679">
                  <a:moveTo>
                    <a:pt x="1960014" y="665740"/>
                  </a:moveTo>
                  <a:lnTo>
                    <a:pt x="1956075" y="665740"/>
                  </a:lnTo>
                  <a:lnTo>
                    <a:pt x="1951276" y="672299"/>
                  </a:lnTo>
                  <a:lnTo>
                    <a:pt x="1951276" y="677597"/>
                  </a:lnTo>
                  <a:lnTo>
                    <a:pt x="1953737" y="680876"/>
                  </a:lnTo>
                  <a:lnTo>
                    <a:pt x="1967938" y="700205"/>
                  </a:lnTo>
                  <a:lnTo>
                    <a:pt x="1989919" y="708038"/>
                  </a:lnTo>
                  <a:lnTo>
                    <a:pt x="1986780" y="724267"/>
                  </a:lnTo>
                  <a:lnTo>
                    <a:pt x="1990002" y="724267"/>
                  </a:lnTo>
                  <a:lnTo>
                    <a:pt x="2000133" y="720399"/>
                  </a:lnTo>
                  <a:lnTo>
                    <a:pt x="1960014" y="665740"/>
                  </a:lnTo>
                  <a:close/>
                </a:path>
                <a:path w="2000250" h="741679">
                  <a:moveTo>
                    <a:pt x="1986657" y="708038"/>
                  </a:moveTo>
                  <a:lnTo>
                    <a:pt x="1976537" y="711907"/>
                  </a:lnTo>
                  <a:lnTo>
                    <a:pt x="1984011" y="722081"/>
                  </a:lnTo>
                  <a:lnTo>
                    <a:pt x="1986657" y="708038"/>
                  </a:lnTo>
                  <a:close/>
                </a:path>
                <a:path w="2000250" h="741679">
                  <a:moveTo>
                    <a:pt x="1989919" y="708038"/>
                  </a:moveTo>
                  <a:lnTo>
                    <a:pt x="1986657" y="708038"/>
                  </a:lnTo>
                  <a:lnTo>
                    <a:pt x="1984011" y="722081"/>
                  </a:lnTo>
                  <a:lnTo>
                    <a:pt x="1987203" y="722081"/>
                  </a:lnTo>
                  <a:lnTo>
                    <a:pt x="1989919" y="708038"/>
                  </a:lnTo>
                  <a:close/>
                </a:path>
                <a:path w="2000250" h="741679">
                  <a:moveTo>
                    <a:pt x="3076" y="0"/>
                  </a:moveTo>
                  <a:lnTo>
                    <a:pt x="0" y="16229"/>
                  </a:lnTo>
                  <a:lnTo>
                    <a:pt x="1964747" y="716415"/>
                  </a:lnTo>
                  <a:lnTo>
                    <a:pt x="1976537" y="711907"/>
                  </a:lnTo>
                  <a:lnTo>
                    <a:pt x="1967938" y="700205"/>
                  </a:lnTo>
                  <a:lnTo>
                    <a:pt x="3076" y="0"/>
                  </a:lnTo>
                  <a:close/>
                </a:path>
                <a:path w="2000250" h="741679">
                  <a:moveTo>
                    <a:pt x="1967938" y="700205"/>
                  </a:moveTo>
                  <a:lnTo>
                    <a:pt x="1976537" y="711907"/>
                  </a:lnTo>
                  <a:lnTo>
                    <a:pt x="1986657" y="708038"/>
                  </a:lnTo>
                  <a:lnTo>
                    <a:pt x="1989919" y="708038"/>
                  </a:lnTo>
                  <a:lnTo>
                    <a:pt x="1967938" y="700205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821566" y="2944850"/>
              <a:ext cx="2303799" cy="128657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841872" y="2959818"/>
              <a:ext cx="2208530" cy="1168400"/>
            </a:xfrm>
            <a:custGeom>
              <a:avLst/>
              <a:gdLst/>
              <a:ahLst/>
              <a:cxnLst/>
              <a:rect l="l" t="t" r="r" b="b"/>
              <a:pathLst>
                <a:path w="2208529" h="1168400">
                  <a:moveTo>
                    <a:pt x="2173277" y="1146135"/>
                  </a:moveTo>
                  <a:lnTo>
                    <a:pt x="2150274" y="1151360"/>
                  </a:lnTo>
                  <a:lnTo>
                    <a:pt x="2147997" y="1155733"/>
                  </a:lnTo>
                  <a:lnTo>
                    <a:pt x="2149105" y="1164899"/>
                  </a:lnTo>
                  <a:lnTo>
                    <a:pt x="2152305" y="1167926"/>
                  </a:lnTo>
                  <a:lnTo>
                    <a:pt x="2199610" y="1157247"/>
                  </a:lnTo>
                  <a:lnTo>
                    <a:pt x="2194639" y="1157247"/>
                  </a:lnTo>
                  <a:lnTo>
                    <a:pt x="2173277" y="1146135"/>
                  </a:lnTo>
                  <a:close/>
                </a:path>
                <a:path w="2208529" h="1168400">
                  <a:moveTo>
                    <a:pt x="2185359" y="1143391"/>
                  </a:moveTo>
                  <a:lnTo>
                    <a:pt x="2173277" y="1146135"/>
                  </a:lnTo>
                  <a:lnTo>
                    <a:pt x="2194639" y="1157247"/>
                  </a:lnTo>
                  <a:lnTo>
                    <a:pt x="2195364" y="1154640"/>
                  </a:lnTo>
                  <a:lnTo>
                    <a:pt x="2191993" y="1154640"/>
                  </a:lnTo>
                  <a:lnTo>
                    <a:pt x="2185359" y="1143391"/>
                  </a:lnTo>
                  <a:close/>
                </a:path>
                <a:path w="2208529" h="1168400">
                  <a:moveTo>
                    <a:pt x="2168734" y="1094431"/>
                  </a:moveTo>
                  <a:lnTo>
                    <a:pt x="2166088" y="1097374"/>
                  </a:lnTo>
                  <a:lnTo>
                    <a:pt x="2163442" y="1100233"/>
                  </a:lnTo>
                  <a:lnTo>
                    <a:pt x="2163011" y="1105531"/>
                  </a:lnTo>
                  <a:lnTo>
                    <a:pt x="2165165" y="1109147"/>
                  </a:lnTo>
                  <a:lnTo>
                    <a:pt x="2177730" y="1130454"/>
                  </a:lnTo>
                  <a:lnTo>
                    <a:pt x="2199008" y="1141522"/>
                  </a:lnTo>
                  <a:lnTo>
                    <a:pt x="2194639" y="1157247"/>
                  </a:lnTo>
                  <a:lnTo>
                    <a:pt x="2199610" y="1157247"/>
                  </a:lnTo>
                  <a:lnTo>
                    <a:pt x="2208177" y="1155312"/>
                  </a:lnTo>
                  <a:lnTo>
                    <a:pt x="2174703" y="1098636"/>
                  </a:lnTo>
                  <a:lnTo>
                    <a:pt x="2172610" y="1095020"/>
                  </a:lnTo>
                  <a:lnTo>
                    <a:pt x="2168734" y="1094431"/>
                  </a:lnTo>
                  <a:close/>
                </a:path>
                <a:path w="2208529" h="1168400">
                  <a:moveTo>
                    <a:pt x="2195808" y="1141017"/>
                  </a:moveTo>
                  <a:lnTo>
                    <a:pt x="2185359" y="1143391"/>
                  </a:lnTo>
                  <a:lnTo>
                    <a:pt x="2191993" y="1154640"/>
                  </a:lnTo>
                  <a:lnTo>
                    <a:pt x="2195808" y="1141017"/>
                  </a:lnTo>
                  <a:close/>
                </a:path>
                <a:path w="2208529" h="1168400">
                  <a:moveTo>
                    <a:pt x="2198038" y="1141017"/>
                  </a:moveTo>
                  <a:lnTo>
                    <a:pt x="2195808" y="1141017"/>
                  </a:lnTo>
                  <a:lnTo>
                    <a:pt x="2191993" y="1154640"/>
                  </a:lnTo>
                  <a:lnTo>
                    <a:pt x="2195364" y="1154640"/>
                  </a:lnTo>
                  <a:lnTo>
                    <a:pt x="2199008" y="1141522"/>
                  </a:lnTo>
                  <a:lnTo>
                    <a:pt x="2198038" y="1141017"/>
                  </a:lnTo>
                  <a:close/>
                </a:path>
                <a:path w="2208529" h="1168400">
                  <a:moveTo>
                    <a:pt x="4430" y="0"/>
                  </a:moveTo>
                  <a:lnTo>
                    <a:pt x="0" y="15724"/>
                  </a:lnTo>
                  <a:lnTo>
                    <a:pt x="2173277" y="1146135"/>
                  </a:lnTo>
                  <a:lnTo>
                    <a:pt x="2185359" y="1143391"/>
                  </a:lnTo>
                  <a:lnTo>
                    <a:pt x="2177730" y="1130454"/>
                  </a:lnTo>
                  <a:lnTo>
                    <a:pt x="4430" y="0"/>
                  </a:lnTo>
                  <a:close/>
                </a:path>
                <a:path w="2208529" h="1168400">
                  <a:moveTo>
                    <a:pt x="2177730" y="1130454"/>
                  </a:moveTo>
                  <a:lnTo>
                    <a:pt x="2185359" y="1143391"/>
                  </a:lnTo>
                  <a:lnTo>
                    <a:pt x="2195808" y="1141017"/>
                  </a:lnTo>
                  <a:lnTo>
                    <a:pt x="2198038" y="1141017"/>
                  </a:lnTo>
                  <a:lnTo>
                    <a:pt x="2177730" y="1130454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02843" y="2623711"/>
              <a:ext cx="1177290" cy="492759"/>
            </a:xfrm>
            <a:custGeom>
              <a:avLst/>
              <a:gdLst/>
              <a:ahLst/>
              <a:cxnLst/>
              <a:rect l="l" t="t" r="r" b="b"/>
              <a:pathLst>
                <a:path w="1177289" h="492760">
                  <a:moveTo>
                    <a:pt x="588564" y="0"/>
                  </a:moveTo>
                  <a:lnTo>
                    <a:pt x="524429" y="1444"/>
                  </a:lnTo>
                  <a:lnTo>
                    <a:pt x="462295" y="5679"/>
                  </a:lnTo>
                  <a:lnTo>
                    <a:pt x="402522" y="12552"/>
                  </a:lnTo>
                  <a:lnTo>
                    <a:pt x="345469" y="21915"/>
                  </a:lnTo>
                  <a:lnTo>
                    <a:pt x="291493" y="33617"/>
                  </a:lnTo>
                  <a:lnTo>
                    <a:pt x="240955" y="47507"/>
                  </a:lnTo>
                  <a:lnTo>
                    <a:pt x="194212" y="63436"/>
                  </a:lnTo>
                  <a:lnTo>
                    <a:pt x="151625" y="81252"/>
                  </a:lnTo>
                  <a:lnTo>
                    <a:pt x="113551" y="100807"/>
                  </a:lnTo>
                  <a:lnTo>
                    <a:pt x="80350" y="121949"/>
                  </a:lnTo>
                  <a:lnTo>
                    <a:pt x="30003" y="168395"/>
                  </a:lnTo>
                  <a:lnTo>
                    <a:pt x="3453" y="219389"/>
                  </a:lnTo>
                  <a:lnTo>
                    <a:pt x="0" y="246215"/>
                  </a:lnTo>
                  <a:lnTo>
                    <a:pt x="3453" y="273026"/>
                  </a:lnTo>
                  <a:lnTo>
                    <a:pt x="30003" y="323994"/>
                  </a:lnTo>
                  <a:lnTo>
                    <a:pt x="80350" y="370422"/>
                  </a:lnTo>
                  <a:lnTo>
                    <a:pt x="113551" y="391558"/>
                  </a:lnTo>
                  <a:lnTo>
                    <a:pt x="151625" y="411107"/>
                  </a:lnTo>
                  <a:lnTo>
                    <a:pt x="194212" y="428919"/>
                  </a:lnTo>
                  <a:lnTo>
                    <a:pt x="240955" y="444845"/>
                  </a:lnTo>
                  <a:lnTo>
                    <a:pt x="291493" y="458732"/>
                  </a:lnTo>
                  <a:lnTo>
                    <a:pt x="345469" y="470433"/>
                  </a:lnTo>
                  <a:lnTo>
                    <a:pt x="402522" y="479794"/>
                  </a:lnTo>
                  <a:lnTo>
                    <a:pt x="462295" y="486668"/>
                  </a:lnTo>
                  <a:lnTo>
                    <a:pt x="524429" y="490902"/>
                  </a:lnTo>
                  <a:lnTo>
                    <a:pt x="588564" y="492347"/>
                  </a:lnTo>
                  <a:lnTo>
                    <a:pt x="652698" y="490902"/>
                  </a:lnTo>
                  <a:lnTo>
                    <a:pt x="714832" y="486668"/>
                  </a:lnTo>
                  <a:lnTo>
                    <a:pt x="774605" y="479794"/>
                  </a:lnTo>
                  <a:lnTo>
                    <a:pt x="831659" y="470433"/>
                  </a:lnTo>
                  <a:lnTo>
                    <a:pt x="885634" y="458732"/>
                  </a:lnTo>
                  <a:lnTo>
                    <a:pt x="936173" y="444845"/>
                  </a:lnTo>
                  <a:lnTo>
                    <a:pt x="982915" y="428919"/>
                  </a:lnTo>
                  <a:lnTo>
                    <a:pt x="1025502" y="411107"/>
                  </a:lnTo>
                  <a:lnTo>
                    <a:pt x="1063576" y="391558"/>
                  </a:lnTo>
                  <a:lnTo>
                    <a:pt x="1096777" y="370422"/>
                  </a:lnTo>
                  <a:lnTo>
                    <a:pt x="1147125" y="323994"/>
                  </a:lnTo>
                  <a:lnTo>
                    <a:pt x="1173674" y="273026"/>
                  </a:lnTo>
                  <a:lnTo>
                    <a:pt x="1177128" y="246215"/>
                  </a:lnTo>
                  <a:lnTo>
                    <a:pt x="1173674" y="219389"/>
                  </a:lnTo>
                  <a:lnTo>
                    <a:pt x="1147125" y="168395"/>
                  </a:lnTo>
                  <a:lnTo>
                    <a:pt x="1096777" y="121949"/>
                  </a:lnTo>
                  <a:lnTo>
                    <a:pt x="1063576" y="100807"/>
                  </a:lnTo>
                  <a:lnTo>
                    <a:pt x="1025502" y="81252"/>
                  </a:lnTo>
                  <a:lnTo>
                    <a:pt x="982915" y="63436"/>
                  </a:lnTo>
                  <a:lnTo>
                    <a:pt x="936173" y="47507"/>
                  </a:lnTo>
                  <a:lnTo>
                    <a:pt x="885634" y="33617"/>
                  </a:lnTo>
                  <a:lnTo>
                    <a:pt x="831659" y="21915"/>
                  </a:lnTo>
                  <a:lnTo>
                    <a:pt x="774605" y="12552"/>
                  </a:lnTo>
                  <a:lnTo>
                    <a:pt x="714832" y="5679"/>
                  </a:lnTo>
                  <a:lnTo>
                    <a:pt x="652698" y="1444"/>
                  </a:lnTo>
                  <a:lnTo>
                    <a:pt x="588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02843" y="2623711"/>
              <a:ext cx="1177290" cy="492759"/>
            </a:xfrm>
            <a:custGeom>
              <a:avLst/>
              <a:gdLst/>
              <a:ahLst/>
              <a:cxnLst/>
              <a:rect l="l" t="t" r="r" b="b"/>
              <a:pathLst>
                <a:path w="1177289" h="492760">
                  <a:moveTo>
                    <a:pt x="0" y="246215"/>
                  </a:moveTo>
                  <a:lnTo>
                    <a:pt x="13573" y="193398"/>
                  </a:lnTo>
                  <a:lnTo>
                    <a:pt x="52381" y="144528"/>
                  </a:lnTo>
                  <a:lnTo>
                    <a:pt x="113551" y="100807"/>
                  </a:lnTo>
                  <a:lnTo>
                    <a:pt x="151625" y="81252"/>
                  </a:lnTo>
                  <a:lnTo>
                    <a:pt x="194212" y="63436"/>
                  </a:lnTo>
                  <a:lnTo>
                    <a:pt x="240955" y="47507"/>
                  </a:lnTo>
                  <a:lnTo>
                    <a:pt x="291493" y="33617"/>
                  </a:lnTo>
                  <a:lnTo>
                    <a:pt x="345469" y="21915"/>
                  </a:lnTo>
                  <a:lnTo>
                    <a:pt x="402522" y="12552"/>
                  </a:lnTo>
                  <a:lnTo>
                    <a:pt x="462295" y="5679"/>
                  </a:lnTo>
                  <a:lnTo>
                    <a:pt x="524429" y="1444"/>
                  </a:lnTo>
                  <a:lnTo>
                    <a:pt x="588564" y="0"/>
                  </a:lnTo>
                  <a:lnTo>
                    <a:pt x="652698" y="1444"/>
                  </a:lnTo>
                  <a:lnTo>
                    <a:pt x="714832" y="5679"/>
                  </a:lnTo>
                  <a:lnTo>
                    <a:pt x="774605" y="12552"/>
                  </a:lnTo>
                  <a:lnTo>
                    <a:pt x="831659" y="21915"/>
                  </a:lnTo>
                  <a:lnTo>
                    <a:pt x="885634" y="33617"/>
                  </a:lnTo>
                  <a:lnTo>
                    <a:pt x="936173" y="47507"/>
                  </a:lnTo>
                  <a:lnTo>
                    <a:pt x="982915" y="63436"/>
                  </a:lnTo>
                  <a:lnTo>
                    <a:pt x="1025502" y="81252"/>
                  </a:lnTo>
                  <a:lnTo>
                    <a:pt x="1063576" y="100807"/>
                  </a:lnTo>
                  <a:lnTo>
                    <a:pt x="1096777" y="121949"/>
                  </a:lnTo>
                  <a:lnTo>
                    <a:pt x="1147125" y="168395"/>
                  </a:lnTo>
                  <a:lnTo>
                    <a:pt x="1173674" y="219389"/>
                  </a:lnTo>
                  <a:lnTo>
                    <a:pt x="1177128" y="246215"/>
                  </a:lnTo>
                  <a:lnTo>
                    <a:pt x="1173674" y="273026"/>
                  </a:lnTo>
                  <a:lnTo>
                    <a:pt x="1147125" y="323994"/>
                  </a:lnTo>
                  <a:lnTo>
                    <a:pt x="1096777" y="370422"/>
                  </a:lnTo>
                  <a:lnTo>
                    <a:pt x="1063576" y="391558"/>
                  </a:lnTo>
                  <a:lnTo>
                    <a:pt x="1025502" y="411107"/>
                  </a:lnTo>
                  <a:lnTo>
                    <a:pt x="982915" y="428919"/>
                  </a:lnTo>
                  <a:lnTo>
                    <a:pt x="936173" y="444845"/>
                  </a:lnTo>
                  <a:lnTo>
                    <a:pt x="885634" y="458732"/>
                  </a:lnTo>
                  <a:lnTo>
                    <a:pt x="831659" y="470433"/>
                  </a:lnTo>
                  <a:lnTo>
                    <a:pt x="774605" y="479794"/>
                  </a:lnTo>
                  <a:lnTo>
                    <a:pt x="714832" y="486668"/>
                  </a:lnTo>
                  <a:lnTo>
                    <a:pt x="652698" y="490902"/>
                  </a:lnTo>
                  <a:lnTo>
                    <a:pt x="588564" y="492347"/>
                  </a:lnTo>
                  <a:lnTo>
                    <a:pt x="524429" y="490902"/>
                  </a:lnTo>
                  <a:lnTo>
                    <a:pt x="462295" y="486668"/>
                  </a:lnTo>
                  <a:lnTo>
                    <a:pt x="402522" y="479794"/>
                  </a:lnTo>
                  <a:lnTo>
                    <a:pt x="345469" y="470433"/>
                  </a:lnTo>
                  <a:lnTo>
                    <a:pt x="291493" y="458732"/>
                  </a:lnTo>
                  <a:lnTo>
                    <a:pt x="240955" y="444845"/>
                  </a:lnTo>
                  <a:lnTo>
                    <a:pt x="194212" y="428919"/>
                  </a:lnTo>
                  <a:lnTo>
                    <a:pt x="151625" y="411107"/>
                  </a:lnTo>
                  <a:lnTo>
                    <a:pt x="113551" y="391558"/>
                  </a:lnTo>
                  <a:lnTo>
                    <a:pt x="80350" y="370422"/>
                  </a:lnTo>
                  <a:lnTo>
                    <a:pt x="30003" y="323994"/>
                  </a:lnTo>
                  <a:lnTo>
                    <a:pt x="3453" y="273026"/>
                  </a:lnTo>
                  <a:lnTo>
                    <a:pt x="0" y="246215"/>
                  </a:lnTo>
                  <a:close/>
                </a:path>
              </a:pathLst>
            </a:custGeom>
            <a:ln w="1614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2265503" y="2746900"/>
            <a:ext cx="65278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" spc="-85" dirty="0">
                <a:latin typeface="Calibri"/>
                <a:cs typeface="Calibri"/>
              </a:rPr>
              <a:t>Электронная</a:t>
            </a:r>
            <a:r>
              <a:rPr sz="700" spc="-95" dirty="0">
                <a:latin typeface="Calibri"/>
                <a:cs typeface="Calibri"/>
              </a:rPr>
              <a:t> </a:t>
            </a:r>
            <a:r>
              <a:rPr sz="700" spc="-85" dirty="0">
                <a:latin typeface="Calibri"/>
                <a:cs typeface="Calibri"/>
              </a:rPr>
              <a:t>очередь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1542452" y="4845983"/>
            <a:ext cx="1933575" cy="206375"/>
            <a:chOff x="1542452" y="4845983"/>
            <a:chExt cx="1933575" cy="206375"/>
          </a:xfrm>
        </p:grpSpPr>
        <p:pic>
          <p:nvPicPr>
            <p:cNvPr id="117" name="object 11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42452" y="4845983"/>
              <a:ext cx="1933123" cy="205852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617953" y="4896664"/>
              <a:ext cx="1837055" cy="78105"/>
            </a:xfrm>
            <a:custGeom>
              <a:avLst/>
              <a:gdLst/>
              <a:ahLst/>
              <a:cxnLst/>
              <a:rect l="l" t="t" r="r" b="b"/>
              <a:pathLst>
                <a:path w="1837054" h="78104">
                  <a:moveTo>
                    <a:pt x="48918" y="0"/>
                  </a:moveTo>
                  <a:lnTo>
                    <a:pt x="46026" y="2354"/>
                  </a:lnTo>
                  <a:lnTo>
                    <a:pt x="0" y="39017"/>
                  </a:lnTo>
                  <a:lnTo>
                    <a:pt x="46026" y="75765"/>
                  </a:lnTo>
                  <a:lnTo>
                    <a:pt x="48918" y="78035"/>
                  </a:lnTo>
                  <a:lnTo>
                    <a:pt x="52733" y="76690"/>
                  </a:lnTo>
                  <a:lnTo>
                    <a:pt x="56118" y="68701"/>
                  </a:lnTo>
                  <a:lnTo>
                    <a:pt x="55133" y="63572"/>
                  </a:lnTo>
                  <a:lnTo>
                    <a:pt x="34880" y="47426"/>
                  </a:lnTo>
                  <a:lnTo>
                    <a:pt x="12183" y="47426"/>
                  </a:lnTo>
                  <a:lnTo>
                    <a:pt x="12183" y="30608"/>
                  </a:lnTo>
                  <a:lnTo>
                    <a:pt x="34985" y="30608"/>
                  </a:lnTo>
                  <a:lnTo>
                    <a:pt x="55133" y="14547"/>
                  </a:lnTo>
                  <a:lnTo>
                    <a:pt x="56118" y="9418"/>
                  </a:lnTo>
                  <a:lnTo>
                    <a:pt x="54395" y="5381"/>
                  </a:lnTo>
                  <a:lnTo>
                    <a:pt x="52733" y="1345"/>
                  </a:lnTo>
                  <a:lnTo>
                    <a:pt x="48918" y="0"/>
                  </a:lnTo>
                  <a:close/>
                </a:path>
                <a:path w="1837054" h="78104">
                  <a:moveTo>
                    <a:pt x="34985" y="30608"/>
                  </a:moveTo>
                  <a:lnTo>
                    <a:pt x="12183" y="30608"/>
                  </a:lnTo>
                  <a:lnTo>
                    <a:pt x="12183" y="47426"/>
                  </a:lnTo>
                  <a:lnTo>
                    <a:pt x="34880" y="47426"/>
                  </a:lnTo>
                  <a:lnTo>
                    <a:pt x="33509" y="46333"/>
                  </a:lnTo>
                  <a:lnTo>
                    <a:pt x="15260" y="46333"/>
                  </a:lnTo>
                  <a:lnTo>
                    <a:pt x="15260" y="31786"/>
                  </a:lnTo>
                  <a:lnTo>
                    <a:pt x="33509" y="31786"/>
                  </a:lnTo>
                  <a:lnTo>
                    <a:pt x="34985" y="30608"/>
                  </a:lnTo>
                  <a:close/>
                </a:path>
                <a:path w="1837054" h="78104">
                  <a:moveTo>
                    <a:pt x="1836763" y="30608"/>
                  </a:moveTo>
                  <a:lnTo>
                    <a:pt x="34985" y="30608"/>
                  </a:lnTo>
                  <a:lnTo>
                    <a:pt x="24384" y="39059"/>
                  </a:lnTo>
                  <a:lnTo>
                    <a:pt x="34880" y="47426"/>
                  </a:lnTo>
                  <a:lnTo>
                    <a:pt x="1836763" y="47426"/>
                  </a:lnTo>
                  <a:lnTo>
                    <a:pt x="1836763" y="30608"/>
                  </a:lnTo>
                  <a:close/>
                </a:path>
                <a:path w="1837054" h="78104">
                  <a:moveTo>
                    <a:pt x="15260" y="31786"/>
                  </a:moveTo>
                  <a:lnTo>
                    <a:pt x="15260" y="46333"/>
                  </a:lnTo>
                  <a:lnTo>
                    <a:pt x="24384" y="39059"/>
                  </a:lnTo>
                  <a:lnTo>
                    <a:pt x="15260" y="31786"/>
                  </a:lnTo>
                  <a:close/>
                </a:path>
                <a:path w="1837054" h="78104">
                  <a:moveTo>
                    <a:pt x="24384" y="39059"/>
                  </a:moveTo>
                  <a:lnTo>
                    <a:pt x="15260" y="46333"/>
                  </a:lnTo>
                  <a:lnTo>
                    <a:pt x="33509" y="46333"/>
                  </a:lnTo>
                  <a:lnTo>
                    <a:pt x="24384" y="39059"/>
                  </a:lnTo>
                  <a:close/>
                </a:path>
                <a:path w="1837054" h="78104">
                  <a:moveTo>
                    <a:pt x="33509" y="31786"/>
                  </a:moveTo>
                  <a:lnTo>
                    <a:pt x="15260" y="31786"/>
                  </a:lnTo>
                  <a:lnTo>
                    <a:pt x="24384" y="39059"/>
                  </a:lnTo>
                  <a:lnTo>
                    <a:pt x="33509" y="31786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5339281" y="1985474"/>
            <a:ext cx="15233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80" dirty="0">
                <a:latin typeface="Calibri"/>
                <a:cs typeface="Calibri"/>
              </a:rPr>
              <a:t>Стандарт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300" dirty="0">
                <a:latin typeface="Calibri"/>
                <a:cs typeface="Calibri"/>
              </a:rPr>
              <a:t>работы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270" dirty="0">
                <a:latin typeface="Calibri"/>
                <a:cs typeface="Calibri"/>
              </a:rPr>
              <a:t>регистратора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275" dirty="0">
                <a:latin typeface="Calibri"/>
                <a:cs typeface="Calibri"/>
              </a:rPr>
              <a:t>(целевое</a:t>
            </a:r>
            <a:r>
              <a:rPr sz="1100" spc="-135" dirty="0">
                <a:latin typeface="Calibri"/>
                <a:cs typeface="Calibri"/>
              </a:rPr>
              <a:t> </a:t>
            </a:r>
            <a:r>
              <a:rPr sz="1100" spc="-265" dirty="0">
                <a:latin typeface="Calibri"/>
                <a:cs typeface="Calibri"/>
              </a:rPr>
              <a:t>состояние)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20" name="object 120"/>
          <p:cNvGraphicFramePr>
            <a:graphicFrameLocks noGrp="1"/>
          </p:cNvGraphicFramePr>
          <p:nvPr/>
        </p:nvGraphicFramePr>
        <p:xfrm>
          <a:off x="5328030" y="2290000"/>
          <a:ext cx="2340609" cy="38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"/>
                <a:gridCol w="1835785"/>
                <a:gridCol w="240664"/>
              </a:tblGrid>
              <a:tr h="347838"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№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sz="1100" spc="-305" dirty="0">
                          <a:latin typeface="Calibri"/>
                          <a:cs typeface="Calibri"/>
                        </a:rPr>
                        <a:t>Операция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280"/>
                        </a:lnSpc>
                      </a:pPr>
                      <a:r>
                        <a:rPr sz="1100" spc="-315" dirty="0">
                          <a:latin typeface="Calibri"/>
                          <a:cs typeface="Calibri"/>
                        </a:rPr>
                        <a:t>Время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70" dirty="0">
                          <a:latin typeface="Calibri"/>
                          <a:cs typeface="Calibri"/>
                        </a:rPr>
                        <a:t>сек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8">
                <a:tc gridSpan="3"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28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1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90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9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30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8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85" dirty="0">
                          <a:latin typeface="Calibri"/>
                          <a:cs typeface="Calibri"/>
                        </a:rPr>
                        <a:t>врачу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609"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75" dirty="0">
                          <a:latin typeface="Calibri"/>
                          <a:cs typeface="Calibri"/>
                        </a:rPr>
                        <a:t>Разговор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100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пациентом,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выяснение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20" dirty="0">
                          <a:latin typeface="Calibri"/>
                          <a:cs typeface="Calibri"/>
                        </a:rPr>
                        <a:t>проблемы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7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100" spc="-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15" dirty="0"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6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врачу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35" dirty="0">
                          <a:latin typeface="Calibri"/>
                          <a:cs typeface="Calibri"/>
                        </a:rPr>
                        <a:t>АИС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80" dirty="0">
                          <a:latin typeface="Calibri"/>
                          <a:cs typeface="Calibri"/>
                        </a:rPr>
                        <a:t>МИР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текущее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время,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310" dirty="0">
                          <a:latin typeface="Calibri"/>
                          <a:cs typeface="Calibri"/>
                        </a:rPr>
                        <a:t>информирование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36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114"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Передача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0" dirty="0">
                          <a:latin typeface="Calibri"/>
                          <a:cs typeface="Calibri"/>
                        </a:rPr>
                        <a:t>талона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0" dirty="0">
                          <a:latin typeface="Calibri"/>
                          <a:cs typeface="Calibri"/>
                        </a:rPr>
                        <a:t>печать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картохранилище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340" dirty="0">
                          <a:latin typeface="Calibri"/>
                          <a:cs typeface="Calibri"/>
                        </a:rPr>
                        <a:t>ИТОГО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295" dirty="0">
                          <a:latin typeface="Calibri"/>
                          <a:cs typeface="Calibri"/>
                        </a:rPr>
                        <a:t>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8">
                <a:tc gridSpan="3"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28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1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90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8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25" dirty="0">
                          <a:latin typeface="Calibri"/>
                          <a:cs typeface="Calibri"/>
                        </a:rPr>
                        <a:t>Журнал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0" dirty="0">
                          <a:latin typeface="Calibri"/>
                          <a:cs typeface="Calibri"/>
                        </a:rPr>
                        <a:t>ожидания,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65" dirty="0">
                          <a:latin typeface="Calibri"/>
                          <a:cs typeface="Calibri"/>
                        </a:rPr>
                        <a:t>ответ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95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100" b="1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10" dirty="0">
                          <a:latin typeface="Calibri"/>
                          <a:cs typeface="Calibri"/>
                        </a:rPr>
                        <a:t>телефонные</a:t>
                      </a:r>
                      <a:r>
                        <a:rPr sz="1100" b="1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70" dirty="0">
                          <a:latin typeface="Calibri"/>
                          <a:cs typeface="Calibri"/>
                        </a:rPr>
                        <a:t>звонки: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6609">
                <a:tc gridSpan="3"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17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10" dirty="0">
                          <a:latin typeface="Calibri"/>
                          <a:cs typeface="Calibri"/>
                        </a:rPr>
                        <a:t>промежуточный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(выделение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0" dirty="0">
                          <a:latin typeface="Calibri"/>
                          <a:cs typeface="Calibri"/>
                        </a:rPr>
                        <a:t>отдельного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0" dirty="0">
                          <a:latin typeface="Calibri"/>
                          <a:cs typeface="Calibri"/>
                        </a:rPr>
                        <a:t>регистратора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00" dirty="0">
                          <a:latin typeface="Calibri"/>
                          <a:cs typeface="Calibri"/>
                        </a:rPr>
                        <a:t>работы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с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ts val="1315"/>
                        </a:lnSpc>
                        <a:spcBef>
                          <a:spcPts val="30"/>
                        </a:spcBef>
                      </a:pPr>
                      <a:r>
                        <a:rPr sz="1100" spc="-305" dirty="0">
                          <a:latin typeface="Calibri"/>
                          <a:cs typeface="Calibri"/>
                        </a:rPr>
                        <a:t>Журналом)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663">
                <a:tc>
                  <a:txBody>
                    <a:bodyPr/>
                    <a:lstStyle/>
                    <a:p>
                      <a:pPr marL="22860">
                        <a:lnSpc>
                          <a:spcPts val="129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90"/>
                        </a:lnSpc>
                      </a:pPr>
                      <a:r>
                        <a:rPr sz="1100" spc="-275" dirty="0">
                          <a:latin typeface="Calibri"/>
                          <a:cs typeface="Calibri"/>
                        </a:rPr>
                        <a:t>Разговор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пациентом,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выяснение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00" dirty="0">
                          <a:latin typeface="Calibri"/>
                          <a:cs typeface="Calibri"/>
                        </a:rPr>
                        <a:t>проблемы,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просмотр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285" dirty="0">
                          <a:latin typeface="Calibri"/>
                          <a:cs typeface="Calibri"/>
                        </a:rPr>
                        <a:t>расписания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35" dirty="0">
                          <a:latin typeface="Calibri"/>
                          <a:cs typeface="Calibri"/>
                        </a:rPr>
                        <a:t>АИС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25" dirty="0">
                          <a:latin typeface="Calibri"/>
                          <a:cs typeface="Calibri"/>
                        </a:rPr>
                        <a:t>МИР,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0" dirty="0">
                          <a:latin typeface="Calibri"/>
                          <a:cs typeface="Calibri"/>
                        </a:rPr>
                        <a:t>статуса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(Д-учет)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9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202">
                <a:tc>
                  <a:txBody>
                    <a:bodyPr/>
                    <a:lstStyle/>
                    <a:p>
                      <a:pPr marL="22860">
                        <a:lnSpc>
                          <a:spcPts val="128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5"/>
                        </a:lnSpc>
                      </a:pPr>
                      <a:r>
                        <a:rPr sz="1100" spc="-27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Журнал,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10" dirty="0">
                          <a:latin typeface="Calibri"/>
                          <a:cs typeface="Calibri"/>
                        </a:rPr>
                        <a:t>информирование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5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340" dirty="0">
                          <a:latin typeface="Calibri"/>
                          <a:cs typeface="Calibri"/>
                        </a:rPr>
                        <a:t>ИТОГО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295" dirty="0">
                          <a:latin typeface="Calibri"/>
                          <a:cs typeface="Calibri"/>
                        </a:rPr>
                        <a:t>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8">
                <a:tc gridSpan="3"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17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долгосрочный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план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(создание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0" dirty="0">
                          <a:latin typeface="Calibri"/>
                          <a:cs typeface="Calibri"/>
                        </a:rPr>
                        <a:t>электронного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10" dirty="0">
                          <a:latin typeface="Calibri"/>
                          <a:cs typeface="Calibri"/>
                        </a:rPr>
                        <a:t>Журнала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ожидания)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654"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75" dirty="0">
                          <a:latin typeface="Calibri"/>
                          <a:cs typeface="Calibri"/>
                        </a:rPr>
                        <a:t>Разговор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пациентом,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выяснение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00" dirty="0">
                          <a:latin typeface="Calibri"/>
                          <a:cs typeface="Calibri"/>
                        </a:rPr>
                        <a:t>проблемы,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просмотр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100" spc="-285" dirty="0">
                          <a:latin typeface="Calibri"/>
                          <a:cs typeface="Calibri"/>
                        </a:rPr>
                        <a:t>расписания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35" dirty="0">
                          <a:latin typeface="Calibri"/>
                          <a:cs typeface="Calibri"/>
                        </a:rPr>
                        <a:t>АИС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25" dirty="0">
                          <a:latin typeface="Calibri"/>
                          <a:cs typeface="Calibri"/>
                        </a:rPr>
                        <a:t>МИР,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0" dirty="0">
                          <a:latin typeface="Calibri"/>
                          <a:cs typeface="Calibri"/>
                        </a:rPr>
                        <a:t>статуса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40" dirty="0">
                          <a:latin typeface="Calibri"/>
                          <a:cs typeface="Calibri"/>
                        </a:rPr>
                        <a:t>(Д-учет)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6820"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75" dirty="0">
                          <a:latin typeface="Calibri"/>
                          <a:cs typeface="Calibri"/>
                        </a:rPr>
                        <a:t>Запись</a:t>
                      </a:r>
                      <a:r>
                        <a:rPr sz="11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7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5" dirty="0">
                          <a:latin typeface="Calibri"/>
                          <a:cs typeface="Calibri"/>
                        </a:rPr>
                        <a:t>электронный</a:t>
                      </a:r>
                      <a:r>
                        <a:rPr sz="11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90" dirty="0">
                          <a:latin typeface="Calibri"/>
                          <a:cs typeface="Calibri"/>
                        </a:rPr>
                        <a:t>Журнал,</a:t>
                      </a:r>
                      <a:r>
                        <a:rPr sz="11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310" dirty="0">
                          <a:latin typeface="Calibri"/>
                          <a:cs typeface="Calibri"/>
                        </a:rPr>
                        <a:t>информирование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285" dirty="0">
                          <a:latin typeface="Calibri"/>
                          <a:cs typeface="Calibri"/>
                        </a:rPr>
                        <a:t>пациента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spc="-295" dirty="0">
                          <a:latin typeface="Calibri"/>
                          <a:cs typeface="Calibri"/>
                        </a:rPr>
                        <a:t>36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340" dirty="0">
                          <a:latin typeface="Calibri"/>
                          <a:cs typeface="Calibri"/>
                        </a:rPr>
                        <a:t>ИТОГО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280"/>
                        </a:lnSpc>
                      </a:pPr>
                      <a:r>
                        <a:rPr sz="1100" b="1" spc="-295" dirty="0">
                          <a:latin typeface="Calibri"/>
                          <a:cs typeface="Calibri"/>
                        </a:rPr>
                        <a:t>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7813" y="2143125"/>
            <a:ext cx="1393190" cy="1339850"/>
          </a:xfrm>
          <a:custGeom>
            <a:avLst/>
            <a:gdLst/>
            <a:ahLst/>
            <a:cxnLst/>
            <a:rect l="l" t="t" r="r" b="b"/>
            <a:pathLst>
              <a:path w="1393189" h="1339850">
                <a:moveTo>
                  <a:pt x="0" y="1339469"/>
                </a:moveTo>
                <a:lnTo>
                  <a:pt x="1393063" y="1339469"/>
                </a:lnTo>
                <a:lnTo>
                  <a:pt x="1393063" y="0"/>
                </a:lnTo>
                <a:lnTo>
                  <a:pt x="0" y="0"/>
                </a:lnTo>
                <a:lnTo>
                  <a:pt x="0" y="1339469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8950" y="348437"/>
            <a:ext cx="4622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Карта </a:t>
            </a:r>
            <a:r>
              <a:rPr sz="2800" spc="-5" dirty="0"/>
              <a:t>текущего</a:t>
            </a:r>
            <a:r>
              <a:rPr sz="2800" spc="5" dirty="0"/>
              <a:t> </a:t>
            </a:r>
            <a:r>
              <a:rPr sz="2800" spc="-10" dirty="0"/>
              <a:t>состояния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303782" y="1768094"/>
            <a:ext cx="1553845" cy="1714500"/>
          </a:xfrm>
          <a:prstGeom prst="rect">
            <a:avLst/>
          </a:prstGeom>
          <a:ln w="19050">
            <a:solidFill>
              <a:srgbClr val="688E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055"/>
              </a:lnSpc>
            </a:pPr>
            <a:r>
              <a:rPr sz="1050" spc="-5" dirty="0">
                <a:latin typeface="Trebuchet MS"/>
                <a:cs typeface="Trebuchet MS"/>
              </a:rPr>
              <a:t>остановки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транспорта</a:t>
            </a:r>
            <a:endParaRPr sz="105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195”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1020”</a:t>
            </a:r>
            <a:endParaRPr sz="1050">
              <a:latin typeface="Trebuchet MS"/>
              <a:cs typeface="Trebuchet MS"/>
            </a:endParaRPr>
          </a:p>
          <a:p>
            <a:pPr marL="91440" marR="655320">
              <a:lnSpc>
                <a:spcPct val="100000"/>
              </a:lnSpc>
              <a:buAutoNum type="arabicPeriod" startAt="2"/>
              <a:tabLst>
                <a:tab pos="250190" algn="l"/>
              </a:tabLst>
            </a:pPr>
            <a:r>
              <a:rPr sz="1050" spc="-5" dirty="0">
                <a:latin typeface="Trebuchet MS"/>
                <a:cs typeface="Trebuchet MS"/>
              </a:rPr>
              <a:t>О</a:t>
            </a:r>
            <a:r>
              <a:rPr sz="1050" dirty="0">
                <a:latin typeface="Trebuchet MS"/>
                <a:cs typeface="Trebuchet MS"/>
              </a:rPr>
              <a:t>жида</a:t>
            </a:r>
            <a:r>
              <a:rPr sz="1050" spc="-5" dirty="0">
                <a:latin typeface="Trebuchet MS"/>
                <a:cs typeface="Trebuchet MS"/>
              </a:rPr>
              <a:t>ни</a:t>
            </a:r>
            <a:r>
              <a:rPr sz="1050" dirty="0">
                <a:latin typeface="Trebuchet MS"/>
                <a:cs typeface="Trebuchet MS"/>
              </a:rPr>
              <a:t>е  </a:t>
            </a:r>
            <a:r>
              <a:rPr sz="1050" spc="-5" dirty="0">
                <a:latin typeface="Trebuchet MS"/>
                <a:cs typeface="Trebuchet MS"/>
              </a:rPr>
              <a:t>транспорта  300”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5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1430”</a:t>
            </a:r>
            <a:endParaRPr sz="1050">
              <a:latin typeface="Trebuchet MS"/>
              <a:cs typeface="Trebuchet MS"/>
            </a:endParaRPr>
          </a:p>
          <a:p>
            <a:pPr marL="91440" marR="695325">
              <a:lnSpc>
                <a:spcPct val="100000"/>
              </a:lnSpc>
              <a:buAutoNum type="arabicPeriod" startAt="2"/>
              <a:tabLst>
                <a:tab pos="250190" algn="l"/>
              </a:tabLst>
            </a:pPr>
            <a:r>
              <a:rPr sz="1050" dirty="0">
                <a:latin typeface="Trebuchet MS"/>
                <a:cs typeface="Trebuchet MS"/>
              </a:rPr>
              <a:t>Время в  </a:t>
            </a:r>
            <a:r>
              <a:rPr sz="1050" spc="-5" dirty="0">
                <a:latin typeface="Trebuchet MS"/>
                <a:cs typeface="Trebuchet MS"/>
              </a:rPr>
              <a:t>транспорте  457”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1601”</a:t>
            </a:r>
            <a:endParaRPr sz="1050">
              <a:latin typeface="Trebuchet MS"/>
              <a:cs typeface="Trebuchet MS"/>
            </a:endParaRPr>
          </a:p>
          <a:p>
            <a:pPr marL="91440" marR="94615">
              <a:lnSpc>
                <a:spcPct val="100000"/>
              </a:lnSpc>
              <a:buAutoNum type="arabicPeriod" startAt="2"/>
              <a:tabLst>
                <a:tab pos="250190" algn="l"/>
              </a:tabLst>
            </a:pPr>
            <a:r>
              <a:rPr sz="1050" dirty="0">
                <a:latin typeface="Trebuchet MS"/>
                <a:cs typeface="Trebuchet MS"/>
              </a:rPr>
              <a:t>Время </a:t>
            </a:r>
            <a:r>
              <a:rPr sz="1050" spc="-5" dirty="0">
                <a:latin typeface="Trebuchet MS"/>
                <a:cs typeface="Trebuchet MS"/>
              </a:rPr>
              <a:t>от  остановки транспорта  </a:t>
            </a:r>
            <a:r>
              <a:rPr sz="1050" dirty="0">
                <a:latin typeface="Trebuchet MS"/>
                <a:cs typeface="Trebuchet MS"/>
              </a:rPr>
              <a:t>до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КДЛ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2649" y="3488816"/>
            <a:ext cx="6750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302”-</a:t>
            </a:r>
            <a:r>
              <a:rPr sz="1050" spc="-5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842”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8282" y="2786126"/>
            <a:ext cx="1018540" cy="685800"/>
          </a:xfrm>
          <a:custGeom>
            <a:avLst/>
            <a:gdLst/>
            <a:ahLst/>
            <a:cxnLst/>
            <a:rect l="l" t="t" r="r" b="b"/>
            <a:pathLst>
              <a:path w="1018539" h="685800">
                <a:moveTo>
                  <a:pt x="0" y="685800"/>
                </a:moveTo>
                <a:lnTo>
                  <a:pt x="1017981" y="685800"/>
                </a:lnTo>
                <a:lnTo>
                  <a:pt x="101798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70682" y="2872232"/>
            <a:ext cx="7150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очереди  193”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720”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(2-5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человека)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6969" y="2786126"/>
            <a:ext cx="803910" cy="685800"/>
          </a:xfrm>
          <a:prstGeom prst="rect">
            <a:avLst/>
          </a:prstGeom>
          <a:ln w="19050">
            <a:solidFill>
              <a:srgbClr val="688E18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117475" marR="109220" indent="100330">
              <a:lnSpc>
                <a:spcPct val="100000"/>
              </a:lnSpc>
              <a:spcBef>
                <a:spcPts val="785"/>
              </a:spcBef>
            </a:pPr>
            <a:r>
              <a:rPr sz="1050" spc="-5" dirty="0">
                <a:latin typeface="Trebuchet MS"/>
                <a:cs typeface="Trebuchet MS"/>
              </a:rPr>
              <a:t>Вызов  </a:t>
            </a:r>
            <a:r>
              <a:rPr sz="1050" dirty="0">
                <a:latin typeface="Trebuchet MS"/>
                <a:cs typeface="Trebuchet MS"/>
              </a:rPr>
              <a:t>па</a:t>
            </a:r>
            <a:r>
              <a:rPr sz="1050" spc="-10" dirty="0">
                <a:latin typeface="Trebuchet MS"/>
                <a:cs typeface="Trebuchet MS"/>
              </a:rPr>
              <a:t>ц</a:t>
            </a:r>
            <a:r>
              <a:rPr sz="1050" spc="-5" dirty="0">
                <a:latin typeface="Trebuchet MS"/>
                <a:cs typeface="Trebuchet MS"/>
              </a:rPr>
              <a:t>и</a:t>
            </a:r>
            <a:r>
              <a:rPr sz="1050" dirty="0">
                <a:latin typeface="Trebuchet MS"/>
                <a:cs typeface="Trebuchet MS"/>
              </a:rPr>
              <a:t>е</a:t>
            </a:r>
            <a:r>
              <a:rPr sz="1050" spc="-5" dirty="0">
                <a:latin typeface="Trebuchet MS"/>
                <a:cs typeface="Trebuchet MS"/>
              </a:rPr>
              <a:t>нта  10”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15”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7441" y="2076069"/>
            <a:ext cx="10185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rebuchet MS"/>
                <a:cs typeface="Trebuchet MS"/>
              </a:rPr>
              <a:t>1.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Приветствие,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7441" y="2236089"/>
            <a:ext cx="954405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регистрация,  обработка</a:t>
            </a:r>
            <a:r>
              <a:rPr sz="1050" spc="-8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рук,  надевание</a:t>
            </a:r>
            <a:endParaRPr sz="1050">
              <a:latin typeface="Trebuchet MS"/>
              <a:cs typeface="Trebuchet MS"/>
            </a:endParaRPr>
          </a:p>
          <a:p>
            <a:pPr marL="12700" marR="370205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перчаток  32 “–</a:t>
            </a:r>
            <a:r>
              <a:rPr sz="1050" spc="-10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52”</a:t>
            </a:r>
            <a:endParaRPr sz="1050">
              <a:latin typeface="Trebuchet MS"/>
              <a:cs typeface="Trebuchet MS"/>
            </a:endParaRPr>
          </a:p>
          <a:p>
            <a:pPr marL="12700" marR="17145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2. </a:t>
            </a:r>
            <a:r>
              <a:rPr sz="1050" spc="-5" dirty="0">
                <a:latin typeface="Trebuchet MS"/>
                <a:cs typeface="Trebuchet MS"/>
              </a:rPr>
              <a:t>Забор</a:t>
            </a:r>
            <a:r>
              <a:rPr sz="1050" spc="-8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крови  43”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80”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52006" y="2615869"/>
            <a:ext cx="1144270" cy="866140"/>
            <a:chOff x="6652006" y="2615869"/>
            <a:chExt cx="1144270" cy="866140"/>
          </a:xfrm>
        </p:grpSpPr>
        <p:sp>
          <p:nvSpPr>
            <p:cNvPr id="12" name="object 12"/>
            <p:cNvSpPr/>
            <p:nvPr/>
          </p:nvSpPr>
          <p:spPr>
            <a:xfrm>
              <a:off x="6661531" y="2625394"/>
              <a:ext cx="1125220" cy="847090"/>
            </a:xfrm>
            <a:custGeom>
              <a:avLst/>
              <a:gdLst/>
              <a:ahLst/>
              <a:cxnLst/>
              <a:rect l="l" t="t" r="r" b="b"/>
              <a:pathLst>
                <a:path w="1125220" h="847089">
                  <a:moveTo>
                    <a:pt x="1125143" y="0"/>
                  </a:moveTo>
                  <a:lnTo>
                    <a:pt x="0" y="0"/>
                  </a:lnTo>
                  <a:lnTo>
                    <a:pt x="0" y="846531"/>
                  </a:lnTo>
                  <a:lnTo>
                    <a:pt x="1125143" y="846531"/>
                  </a:lnTo>
                  <a:lnTo>
                    <a:pt x="1125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1531" y="2625394"/>
              <a:ext cx="1125220" cy="847090"/>
            </a:xfrm>
            <a:custGeom>
              <a:avLst/>
              <a:gdLst/>
              <a:ahLst/>
              <a:cxnLst/>
              <a:rect l="l" t="t" r="r" b="b"/>
              <a:pathLst>
                <a:path w="1125220" h="847089">
                  <a:moveTo>
                    <a:pt x="0" y="846531"/>
                  </a:moveTo>
                  <a:lnTo>
                    <a:pt x="1125143" y="846531"/>
                  </a:lnTo>
                  <a:lnTo>
                    <a:pt x="1125143" y="0"/>
                  </a:lnTo>
                  <a:lnTo>
                    <a:pt x="0" y="0"/>
                  </a:lnTo>
                  <a:lnTo>
                    <a:pt x="0" y="846531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41414" y="2551938"/>
            <a:ext cx="889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Уборка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стола,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1414" y="2711958"/>
            <a:ext cx="94361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177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rebuchet MS"/>
                <a:cs typeface="Trebuchet MS"/>
              </a:rPr>
              <a:t>п</a:t>
            </a:r>
            <a:r>
              <a:rPr sz="1050" spc="-5" dirty="0">
                <a:latin typeface="Trebuchet MS"/>
                <a:cs typeface="Trebuchet MS"/>
              </a:rPr>
              <a:t>одгото</a:t>
            </a:r>
            <a:r>
              <a:rPr sz="1050" spc="-10" dirty="0">
                <a:latin typeface="Trebuchet MS"/>
                <a:cs typeface="Trebuchet MS"/>
              </a:rPr>
              <a:t>вк</a:t>
            </a:r>
            <a:r>
              <a:rPr sz="1050" dirty="0">
                <a:latin typeface="Trebuchet MS"/>
                <a:cs typeface="Trebuchet MS"/>
              </a:rPr>
              <a:t>а  </a:t>
            </a:r>
            <a:r>
              <a:rPr sz="1050" spc="-5" dirty="0">
                <a:latin typeface="Trebuchet MS"/>
                <a:cs typeface="Trebuchet MS"/>
              </a:rPr>
              <a:t>пробирок</a:t>
            </a:r>
            <a:r>
              <a:rPr sz="1050" spc="-8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к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транспортир</a:t>
            </a:r>
            <a:r>
              <a:rPr sz="1050" spc="-10" dirty="0">
                <a:latin typeface="Trebuchet MS"/>
                <a:cs typeface="Trebuchet MS"/>
              </a:rPr>
              <a:t>о</a:t>
            </a:r>
            <a:r>
              <a:rPr sz="1050" dirty="0">
                <a:latin typeface="Trebuchet MS"/>
                <a:cs typeface="Trebuchet MS"/>
              </a:rPr>
              <a:t>в  </a:t>
            </a:r>
            <a:r>
              <a:rPr sz="1050" spc="-5" dirty="0">
                <a:latin typeface="Trebuchet MS"/>
                <a:cs typeface="Trebuchet MS"/>
              </a:rPr>
              <a:t>ке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25 “– 57</a:t>
            </a:r>
            <a:r>
              <a:rPr sz="1050" spc="-5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“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4436" y="3589782"/>
            <a:ext cx="414337" cy="54292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937130" y="3633723"/>
            <a:ext cx="1412240" cy="53975"/>
            <a:chOff x="1937130" y="3633723"/>
            <a:chExt cx="1412240" cy="53975"/>
          </a:xfrm>
        </p:grpSpPr>
        <p:sp>
          <p:nvSpPr>
            <p:cNvPr id="18" name="object 18"/>
            <p:cNvSpPr/>
            <p:nvPr/>
          </p:nvSpPr>
          <p:spPr>
            <a:xfrm>
              <a:off x="1946655" y="3643248"/>
              <a:ext cx="1393190" cy="34925"/>
            </a:xfrm>
            <a:custGeom>
              <a:avLst/>
              <a:gdLst/>
              <a:ahLst/>
              <a:cxnLst/>
              <a:rect l="l" t="t" r="r" b="b"/>
              <a:pathLst>
                <a:path w="1393189" h="34925">
                  <a:moveTo>
                    <a:pt x="1375791" y="0"/>
                  </a:moveTo>
                  <a:lnTo>
                    <a:pt x="1375791" y="8636"/>
                  </a:lnTo>
                  <a:lnTo>
                    <a:pt x="0" y="8636"/>
                  </a:lnTo>
                  <a:lnTo>
                    <a:pt x="0" y="25907"/>
                  </a:lnTo>
                  <a:lnTo>
                    <a:pt x="1375791" y="25907"/>
                  </a:lnTo>
                  <a:lnTo>
                    <a:pt x="1375791" y="34543"/>
                  </a:lnTo>
                  <a:lnTo>
                    <a:pt x="1393063" y="17271"/>
                  </a:lnTo>
                  <a:lnTo>
                    <a:pt x="13757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46655" y="3643248"/>
              <a:ext cx="1393190" cy="34925"/>
            </a:xfrm>
            <a:custGeom>
              <a:avLst/>
              <a:gdLst/>
              <a:ahLst/>
              <a:cxnLst/>
              <a:rect l="l" t="t" r="r" b="b"/>
              <a:pathLst>
                <a:path w="1393189" h="34925">
                  <a:moveTo>
                    <a:pt x="0" y="8636"/>
                  </a:moveTo>
                  <a:lnTo>
                    <a:pt x="1375791" y="8636"/>
                  </a:lnTo>
                  <a:lnTo>
                    <a:pt x="1375791" y="0"/>
                  </a:lnTo>
                  <a:lnTo>
                    <a:pt x="1393063" y="17271"/>
                  </a:lnTo>
                  <a:lnTo>
                    <a:pt x="1375791" y="34543"/>
                  </a:lnTo>
                  <a:lnTo>
                    <a:pt x="1375791" y="25907"/>
                  </a:lnTo>
                  <a:lnTo>
                    <a:pt x="0" y="25907"/>
                  </a:lnTo>
                  <a:lnTo>
                    <a:pt x="0" y="8636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937505" y="3571875"/>
            <a:ext cx="2910840" cy="561340"/>
            <a:chOff x="4937505" y="3571875"/>
            <a:chExt cx="2910840" cy="56134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719" y="3589781"/>
              <a:ext cx="414337" cy="5429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7030" y="3643248"/>
              <a:ext cx="1768475" cy="34925"/>
            </a:xfrm>
            <a:custGeom>
              <a:avLst/>
              <a:gdLst/>
              <a:ahLst/>
              <a:cxnLst/>
              <a:rect l="l" t="t" r="r" b="b"/>
              <a:pathLst>
                <a:path w="1768475" h="34925">
                  <a:moveTo>
                    <a:pt x="1750822" y="0"/>
                  </a:moveTo>
                  <a:lnTo>
                    <a:pt x="1750822" y="8636"/>
                  </a:lnTo>
                  <a:lnTo>
                    <a:pt x="0" y="8636"/>
                  </a:lnTo>
                  <a:lnTo>
                    <a:pt x="0" y="25907"/>
                  </a:lnTo>
                  <a:lnTo>
                    <a:pt x="1750822" y="25907"/>
                  </a:lnTo>
                  <a:lnTo>
                    <a:pt x="1750822" y="34543"/>
                  </a:lnTo>
                  <a:lnTo>
                    <a:pt x="1768094" y="17271"/>
                  </a:lnTo>
                  <a:lnTo>
                    <a:pt x="175082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47030" y="3643248"/>
              <a:ext cx="1768475" cy="34925"/>
            </a:xfrm>
            <a:custGeom>
              <a:avLst/>
              <a:gdLst/>
              <a:ahLst/>
              <a:cxnLst/>
              <a:rect l="l" t="t" r="r" b="b"/>
              <a:pathLst>
                <a:path w="1768475" h="34925">
                  <a:moveTo>
                    <a:pt x="0" y="8636"/>
                  </a:moveTo>
                  <a:lnTo>
                    <a:pt x="1750822" y="8636"/>
                  </a:lnTo>
                  <a:lnTo>
                    <a:pt x="1750822" y="0"/>
                  </a:lnTo>
                  <a:lnTo>
                    <a:pt x="1768094" y="17271"/>
                  </a:lnTo>
                  <a:lnTo>
                    <a:pt x="1750822" y="34543"/>
                  </a:lnTo>
                  <a:lnTo>
                    <a:pt x="1750822" y="25907"/>
                  </a:lnTo>
                  <a:lnTo>
                    <a:pt x="0" y="25907"/>
                  </a:lnTo>
                  <a:lnTo>
                    <a:pt x="0" y="8636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80579" y="3581400"/>
              <a:ext cx="657860" cy="418465"/>
            </a:xfrm>
            <a:custGeom>
              <a:avLst/>
              <a:gdLst/>
              <a:ahLst/>
              <a:cxnLst/>
              <a:rect l="l" t="t" r="r" b="b"/>
              <a:pathLst>
                <a:path w="657859" h="418464">
                  <a:moveTo>
                    <a:pt x="634746" y="0"/>
                  </a:moveTo>
                  <a:lnTo>
                    <a:pt x="639191" y="7112"/>
                  </a:lnTo>
                  <a:lnTo>
                    <a:pt x="0" y="404241"/>
                  </a:lnTo>
                  <a:lnTo>
                    <a:pt x="8763" y="418338"/>
                  </a:lnTo>
                  <a:lnTo>
                    <a:pt x="647953" y="21336"/>
                  </a:lnTo>
                  <a:lnTo>
                    <a:pt x="652399" y="28320"/>
                  </a:lnTo>
                  <a:lnTo>
                    <a:pt x="657733" y="5461"/>
                  </a:lnTo>
                  <a:lnTo>
                    <a:pt x="63474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80579" y="3581400"/>
              <a:ext cx="657860" cy="418465"/>
            </a:xfrm>
            <a:custGeom>
              <a:avLst/>
              <a:gdLst/>
              <a:ahLst/>
              <a:cxnLst/>
              <a:rect l="l" t="t" r="r" b="b"/>
              <a:pathLst>
                <a:path w="657859" h="418464">
                  <a:moveTo>
                    <a:pt x="0" y="404241"/>
                  </a:moveTo>
                  <a:lnTo>
                    <a:pt x="639191" y="7112"/>
                  </a:lnTo>
                  <a:lnTo>
                    <a:pt x="634746" y="0"/>
                  </a:lnTo>
                  <a:lnTo>
                    <a:pt x="657733" y="5461"/>
                  </a:lnTo>
                  <a:lnTo>
                    <a:pt x="652399" y="28320"/>
                  </a:lnTo>
                  <a:lnTo>
                    <a:pt x="647953" y="21336"/>
                  </a:lnTo>
                  <a:lnTo>
                    <a:pt x="8763" y="418338"/>
                  </a:lnTo>
                  <a:lnTo>
                    <a:pt x="0" y="404241"/>
                  </a:lnTo>
                  <a:close/>
                </a:path>
              </a:pathLst>
            </a:custGeom>
            <a:ln w="19049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426459" y="3589782"/>
            <a:ext cx="1452880" cy="542925"/>
            <a:chOff x="3426459" y="3589782"/>
            <a:chExt cx="1452880" cy="54292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958" y="3589782"/>
              <a:ext cx="381190" cy="5429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459" y="3589782"/>
              <a:ext cx="381190" cy="54292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68343" y="3643249"/>
              <a:ext cx="696595" cy="53975"/>
            </a:xfrm>
            <a:custGeom>
              <a:avLst/>
              <a:gdLst/>
              <a:ahLst/>
              <a:cxnLst/>
              <a:rect l="l" t="t" r="r" b="b"/>
              <a:pathLst>
                <a:path w="696595" h="53975">
                  <a:moveTo>
                    <a:pt x="669670" y="0"/>
                  </a:moveTo>
                  <a:lnTo>
                    <a:pt x="669670" y="13462"/>
                  </a:lnTo>
                  <a:lnTo>
                    <a:pt x="0" y="13462"/>
                  </a:lnTo>
                  <a:lnTo>
                    <a:pt x="0" y="40258"/>
                  </a:lnTo>
                  <a:lnTo>
                    <a:pt x="669670" y="40258"/>
                  </a:lnTo>
                  <a:lnTo>
                    <a:pt x="669670" y="53593"/>
                  </a:lnTo>
                  <a:lnTo>
                    <a:pt x="696467" y="26796"/>
                  </a:lnTo>
                  <a:lnTo>
                    <a:pt x="66967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68343" y="3643249"/>
              <a:ext cx="696595" cy="53975"/>
            </a:xfrm>
            <a:custGeom>
              <a:avLst/>
              <a:gdLst/>
              <a:ahLst/>
              <a:cxnLst/>
              <a:rect l="l" t="t" r="r" b="b"/>
              <a:pathLst>
                <a:path w="696595" h="53975">
                  <a:moveTo>
                    <a:pt x="0" y="13462"/>
                  </a:moveTo>
                  <a:lnTo>
                    <a:pt x="669670" y="13462"/>
                  </a:lnTo>
                  <a:lnTo>
                    <a:pt x="669670" y="0"/>
                  </a:lnTo>
                  <a:lnTo>
                    <a:pt x="696467" y="26796"/>
                  </a:lnTo>
                  <a:lnTo>
                    <a:pt x="669670" y="53593"/>
                  </a:lnTo>
                  <a:lnTo>
                    <a:pt x="669670" y="40258"/>
                  </a:lnTo>
                  <a:lnTo>
                    <a:pt x="0" y="40258"/>
                  </a:lnTo>
                  <a:lnTo>
                    <a:pt x="0" y="13462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02322" y="4154804"/>
            <a:ext cx="8928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пациент</a:t>
            </a:r>
            <a:r>
              <a:rPr sz="1050" spc="-10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ушел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11217" y="2410967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89" h="364489">
                <a:moveTo>
                  <a:pt x="0" y="182245"/>
                </a:moveTo>
                <a:lnTo>
                  <a:pt x="6514" y="133820"/>
                </a:lnTo>
                <a:lnTo>
                  <a:pt x="24896" y="90292"/>
                </a:lnTo>
                <a:lnTo>
                  <a:pt x="53403" y="53403"/>
                </a:lnTo>
                <a:lnTo>
                  <a:pt x="90292" y="24896"/>
                </a:lnTo>
                <a:lnTo>
                  <a:pt x="133820" y="6514"/>
                </a:lnTo>
                <a:lnTo>
                  <a:pt x="182245" y="0"/>
                </a:lnTo>
                <a:lnTo>
                  <a:pt x="230660" y="6514"/>
                </a:lnTo>
                <a:lnTo>
                  <a:pt x="274164" y="24896"/>
                </a:lnTo>
                <a:lnTo>
                  <a:pt x="311023" y="53403"/>
                </a:lnTo>
                <a:lnTo>
                  <a:pt x="339499" y="90292"/>
                </a:lnTo>
                <a:lnTo>
                  <a:pt x="357857" y="133820"/>
                </a:lnTo>
                <a:lnTo>
                  <a:pt x="364363" y="182245"/>
                </a:lnTo>
                <a:lnTo>
                  <a:pt x="357857" y="230660"/>
                </a:lnTo>
                <a:lnTo>
                  <a:pt x="339499" y="274164"/>
                </a:lnTo>
                <a:lnTo>
                  <a:pt x="311023" y="311023"/>
                </a:lnTo>
                <a:lnTo>
                  <a:pt x="274164" y="339499"/>
                </a:lnTo>
                <a:lnTo>
                  <a:pt x="230660" y="357857"/>
                </a:lnTo>
                <a:lnTo>
                  <a:pt x="182245" y="364363"/>
                </a:lnTo>
                <a:lnTo>
                  <a:pt x="133820" y="357857"/>
                </a:lnTo>
                <a:lnTo>
                  <a:pt x="90292" y="339499"/>
                </a:lnTo>
                <a:lnTo>
                  <a:pt x="53403" y="311023"/>
                </a:lnTo>
                <a:lnTo>
                  <a:pt x="24896" y="274164"/>
                </a:lnTo>
                <a:lnTo>
                  <a:pt x="6514" y="230660"/>
                </a:lnTo>
                <a:lnTo>
                  <a:pt x="0" y="182245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36185" y="2472054"/>
            <a:ext cx="1162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0000"/>
                </a:solidFill>
                <a:latin typeface="Trebuchet MS"/>
                <a:cs typeface="Trebuchet MS"/>
              </a:rPr>
              <a:t>4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30194" y="2401442"/>
            <a:ext cx="383540" cy="383540"/>
            <a:chOff x="3330194" y="2401442"/>
            <a:chExt cx="383540" cy="383540"/>
          </a:xfrm>
        </p:grpSpPr>
        <p:sp>
          <p:nvSpPr>
            <p:cNvPr id="35" name="object 35"/>
            <p:cNvSpPr/>
            <p:nvPr/>
          </p:nvSpPr>
          <p:spPr>
            <a:xfrm>
              <a:off x="3339719" y="2410967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89" h="364489">
                  <a:moveTo>
                    <a:pt x="182117" y="0"/>
                  </a:moveTo>
                  <a:lnTo>
                    <a:pt x="133702" y="6514"/>
                  </a:lnTo>
                  <a:lnTo>
                    <a:pt x="90198" y="24896"/>
                  </a:lnTo>
                  <a:lnTo>
                    <a:pt x="53339" y="53403"/>
                  </a:lnTo>
                  <a:lnTo>
                    <a:pt x="24863" y="90292"/>
                  </a:lnTo>
                  <a:lnTo>
                    <a:pt x="6505" y="133820"/>
                  </a:lnTo>
                  <a:lnTo>
                    <a:pt x="0" y="182245"/>
                  </a:lnTo>
                  <a:lnTo>
                    <a:pt x="6505" y="230660"/>
                  </a:lnTo>
                  <a:lnTo>
                    <a:pt x="24863" y="274164"/>
                  </a:lnTo>
                  <a:lnTo>
                    <a:pt x="53339" y="311023"/>
                  </a:lnTo>
                  <a:lnTo>
                    <a:pt x="90198" y="339499"/>
                  </a:lnTo>
                  <a:lnTo>
                    <a:pt x="133702" y="357857"/>
                  </a:lnTo>
                  <a:lnTo>
                    <a:pt x="182117" y="364363"/>
                  </a:lnTo>
                  <a:lnTo>
                    <a:pt x="230542" y="357857"/>
                  </a:lnTo>
                  <a:lnTo>
                    <a:pt x="274070" y="339499"/>
                  </a:lnTo>
                  <a:lnTo>
                    <a:pt x="310959" y="311023"/>
                  </a:lnTo>
                  <a:lnTo>
                    <a:pt x="339466" y="274164"/>
                  </a:lnTo>
                  <a:lnTo>
                    <a:pt x="357848" y="230660"/>
                  </a:lnTo>
                  <a:lnTo>
                    <a:pt x="364363" y="182245"/>
                  </a:lnTo>
                  <a:lnTo>
                    <a:pt x="357848" y="133820"/>
                  </a:lnTo>
                  <a:lnTo>
                    <a:pt x="339466" y="90292"/>
                  </a:lnTo>
                  <a:lnTo>
                    <a:pt x="310959" y="53403"/>
                  </a:lnTo>
                  <a:lnTo>
                    <a:pt x="274070" y="24896"/>
                  </a:lnTo>
                  <a:lnTo>
                    <a:pt x="230542" y="6514"/>
                  </a:lnTo>
                  <a:lnTo>
                    <a:pt x="182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39719" y="2410967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89" h="364489">
                  <a:moveTo>
                    <a:pt x="0" y="182245"/>
                  </a:moveTo>
                  <a:lnTo>
                    <a:pt x="6505" y="133820"/>
                  </a:lnTo>
                  <a:lnTo>
                    <a:pt x="24863" y="90292"/>
                  </a:lnTo>
                  <a:lnTo>
                    <a:pt x="53339" y="53403"/>
                  </a:lnTo>
                  <a:lnTo>
                    <a:pt x="90198" y="24896"/>
                  </a:lnTo>
                  <a:lnTo>
                    <a:pt x="133702" y="6514"/>
                  </a:lnTo>
                  <a:lnTo>
                    <a:pt x="182117" y="0"/>
                  </a:lnTo>
                  <a:lnTo>
                    <a:pt x="230542" y="6514"/>
                  </a:lnTo>
                  <a:lnTo>
                    <a:pt x="274070" y="24896"/>
                  </a:lnTo>
                  <a:lnTo>
                    <a:pt x="310959" y="53403"/>
                  </a:lnTo>
                  <a:lnTo>
                    <a:pt x="339466" y="90292"/>
                  </a:lnTo>
                  <a:lnTo>
                    <a:pt x="357848" y="133820"/>
                  </a:lnTo>
                  <a:lnTo>
                    <a:pt x="364363" y="182245"/>
                  </a:lnTo>
                  <a:lnTo>
                    <a:pt x="357848" y="230660"/>
                  </a:lnTo>
                  <a:lnTo>
                    <a:pt x="339466" y="274164"/>
                  </a:lnTo>
                  <a:lnTo>
                    <a:pt x="310959" y="311023"/>
                  </a:lnTo>
                  <a:lnTo>
                    <a:pt x="274070" y="339499"/>
                  </a:lnTo>
                  <a:lnTo>
                    <a:pt x="230542" y="357857"/>
                  </a:lnTo>
                  <a:lnTo>
                    <a:pt x="182117" y="364363"/>
                  </a:lnTo>
                  <a:lnTo>
                    <a:pt x="133702" y="357857"/>
                  </a:lnTo>
                  <a:lnTo>
                    <a:pt x="90198" y="339499"/>
                  </a:lnTo>
                  <a:lnTo>
                    <a:pt x="53339" y="311023"/>
                  </a:lnTo>
                  <a:lnTo>
                    <a:pt x="24863" y="274164"/>
                  </a:lnTo>
                  <a:lnTo>
                    <a:pt x="6505" y="230660"/>
                  </a:lnTo>
                  <a:lnTo>
                    <a:pt x="0" y="182245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143250" y="2429034"/>
            <a:ext cx="770255" cy="4699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445"/>
              </a:spcBef>
            </a:pPr>
            <a:r>
              <a:rPr sz="1350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13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1050" dirty="0">
                <a:latin typeface="Trebuchet MS"/>
                <a:cs typeface="Trebuchet MS"/>
              </a:rPr>
              <a:t>Ожидание</a:t>
            </a:r>
            <a:r>
              <a:rPr sz="1050" spc="-6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в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937130" y="1383538"/>
            <a:ext cx="383540" cy="383540"/>
            <a:chOff x="1937130" y="1383538"/>
            <a:chExt cx="383540" cy="383540"/>
          </a:xfrm>
        </p:grpSpPr>
        <p:sp>
          <p:nvSpPr>
            <p:cNvPr id="39" name="object 39"/>
            <p:cNvSpPr/>
            <p:nvPr/>
          </p:nvSpPr>
          <p:spPr>
            <a:xfrm>
              <a:off x="1946655" y="1393063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89" h="364489">
                  <a:moveTo>
                    <a:pt x="182244" y="0"/>
                  </a:moveTo>
                  <a:lnTo>
                    <a:pt x="133776" y="6505"/>
                  </a:lnTo>
                  <a:lnTo>
                    <a:pt x="90235" y="24863"/>
                  </a:lnTo>
                  <a:lnTo>
                    <a:pt x="53355" y="53339"/>
                  </a:lnTo>
                  <a:lnTo>
                    <a:pt x="24868" y="90198"/>
                  </a:lnTo>
                  <a:lnTo>
                    <a:pt x="6505" y="133702"/>
                  </a:lnTo>
                  <a:lnTo>
                    <a:pt x="0" y="182117"/>
                  </a:lnTo>
                  <a:lnTo>
                    <a:pt x="6505" y="230542"/>
                  </a:lnTo>
                  <a:lnTo>
                    <a:pt x="24868" y="274070"/>
                  </a:lnTo>
                  <a:lnTo>
                    <a:pt x="53355" y="310959"/>
                  </a:lnTo>
                  <a:lnTo>
                    <a:pt x="90235" y="339466"/>
                  </a:lnTo>
                  <a:lnTo>
                    <a:pt x="133776" y="357848"/>
                  </a:lnTo>
                  <a:lnTo>
                    <a:pt x="182244" y="364363"/>
                  </a:lnTo>
                  <a:lnTo>
                    <a:pt x="230660" y="357848"/>
                  </a:lnTo>
                  <a:lnTo>
                    <a:pt x="274164" y="339466"/>
                  </a:lnTo>
                  <a:lnTo>
                    <a:pt x="311023" y="310959"/>
                  </a:lnTo>
                  <a:lnTo>
                    <a:pt x="339499" y="274070"/>
                  </a:lnTo>
                  <a:lnTo>
                    <a:pt x="357857" y="230542"/>
                  </a:lnTo>
                  <a:lnTo>
                    <a:pt x="364363" y="182117"/>
                  </a:lnTo>
                  <a:lnTo>
                    <a:pt x="357857" y="133702"/>
                  </a:lnTo>
                  <a:lnTo>
                    <a:pt x="339499" y="90198"/>
                  </a:lnTo>
                  <a:lnTo>
                    <a:pt x="311023" y="53339"/>
                  </a:lnTo>
                  <a:lnTo>
                    <a:pt x="274164" y="24863"/>
                  </a:lnTo>
                  <a:lnTo>
                    <a:pt x="230660" y="6505"/>
                  </a:lnTo>
                  <a:lnTo>
                    <a:pt x="182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46655" y="1393063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89" h="364489">
                  <a:moveTo>
                    <a:pt x="0" y="182117"/>
                  </a:moveTo>
                  <a:lnTo>
                    <a:pt x="6505" y="133702"/>
                  </a:lnTo>
                  <a:lnTo>
                    <a:pt x="24868" y="90198"/>
                  </a:lnTo>
                  <a:lnTo>
                    <a:pt x="53355" y="53339"/>
                  </a:lnTo>
                  <a:lnTo>
                    <a:pt x="90235" y="24863"/>
                  </a:lnTo>
                  <a:lnTo>
                    <a:pt x="133776" y="6505"/>
                  </a:lnTo>
                  <a:lnTo>
                    <a:pt x="182244" y="0"/>
                  </a:lnTo>
                  <a:lnTo>
                    <a:pt x="230660" y="6505"/>
                  </a:lnTo>
                  <a:lnTo>
                    <a:pt x="274164" y="24863"/>
                  </a:lnTo>
                  <a:lnTo>
                    <a:pt x="311023" y="53339"/>
                  </a:lnTo>
                  <a:lnTo>
                    <a:pt x="339499" y="90198"/>
                  </a:lnTo>
                  <a:lnTo>
                    <a:pt x="357857" y="133702"/>
                  </a:lnTo>
                  <a:lnTo>
                    <a:pt x="364363" y="182117"/>
                  </a:lnTo>
                  <a:lnTo>
                    <a:pt x="357857" y="230542"/>
                  </a:lnTo>
                  <a:lnTo>
                    <a:pt x="339499" y="274070"/>
                  </a:lnTo>
                  <a:lnTo>
                    <a:pt x="311023" y="310959"/>
                  </a:lnTo>
                  <a:lnTo>
                    <a:pt x="274164" y="339466"/>
                  </a:lnTo>
                  <a:lnTo>
                    <a:pt x="230660" y="357848"/>
                  </a:lnTo>
                  <a:lnTo>
                    <a:pt x="182244" y="364363"/>
                  </a:lnTo>
                  <a:lnTo>
                    <a:pt x="133776" y="357848"/>
                  </a:lnTo>
                  <a:lnTo>
                    <a:pt x="90235" y="339466"/>
                  </a:lnTo>
                  <a:lnTo>
                    <a:pt x="53355" y="310959"/>
                  </a:lnTo>
                  <a:lnTo>
                    <a:pt x="24868" y="274070"/>
                  </a:lnTo>
                  <a:lnTo>
                    <a:pt x="6505" y="230542"/>
                  </a:lnTo>
                  <a:lnTo>
                    <a:pt x="0" y="18211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294257" y="1383538"/>
            <a:ext cx="383540" cy="383540"/>
            <a:chOff x="1294257" y="1383538"/>
            <a:chExt cx="383540" cy="383540"/>
          </a:xfrm>
        </p:grpSpPr>
        <p:sp>
          <p:nvSpPr>
            <p:cNvPr id="42" name="object 42"/>
            <p:cNvSpPr/>
            <p:nvPr/>
          </p:nvSpPr>
          <p:spPr>
            <a:xfrm>
              <a:off x="1303782" y="1393063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89" h="364489">
                  <a:moveTo>
                    <a:pt x="182118" y="0"/>
                  </a:moveTo>
                  <a:lnTo>
                    <a:pt x="133702" y="6505"/>
                  </a:lnTo>
                  <a:lnTo>
                    <a:pt x="90198" y="24863"/>
                  </a:lnTo>
                  <a:lnTo>
                    <a:pt x="53340" y="53339"/>
                  </a:lnTo>
                  <a:lnTo>
                    <a:pt x="24863" y="90198"/>
                  </a:lnTo>
                  <a:lnTo>
                    <a:pt x="6505" y="133702"/>
                  </a:lnTo>
                  <a:lnTo>
                    <a:pt x="0" y="182117"/>
                  </a:lnTo>
                  <a:lnTo>
                    <a:pt x="6505" y="230542"/>
                  </a:lnTo>
                  <a:lnTo>
                    <a:pt x="24863" y="274070"/>
                  </a:lnTo>
                  <a:lnTo>
                    <a:pt x="53340" y="310959"/>
                  </a:lnTo>
                  <a:lnTo>
                    <a:pt x="90198" y="339466"/>
                  </a:lnTo>
                  <a:lnTo>
                    <a:pt x="133702" y="357848"/>
                  </a:lnTo>
                  <a:lnTo>
                    <a:pt x="182118" y="364363"/>
                  </a:lnTo>
                  <a:lnTo>
                    <a:pt x="230533" y="357848"/>
                  </a:lnTo>
                  <a:lnTo>
                    <a:pt x="274037" y="339466"/>
                  </a:lnTo>
                  <a:lnTo>
                    <a:pt x="310896" y="310959"/>
                  </a:lnTo>
                  <a:lnTo>
                    <a:pt x="339372" y="274070"/>
                  </a:lnTo>
                  <a:lnTo>
                    <a:pt x="357730" y="230542"/>
                  </a:lnTo>
                  <a:lnTo>
                    <a:pt x="364236" y="182117"/>
                  </a:lnTo>
                  <a:lnTo>
                    <a:pt x="357730" y="133702"/>
                  </a:lnTo>
                  <a:lnTo>
                    <a:pt x="339372" y="90198"/>
                  </a:lnTo>
                  <a:lnTo>
                    <a:pt x="310896" y="53339"/>
                  </a:lnTo>
                  <a:lnTo>
                    <a:pt x="274037" y="24863"/>
                  </a:lnTo>
                  <a:lnTo>
                    <a:pt x="230533" y="6505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03782" y="1393063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89" h="364489">
                  <a:moveTo>
                    <a:pt x="0" y="182117"/>
                  </a:moveTo>
                  <a:lnTo>
                    <a:pt x="6505" y="133702"/>
                  </a:lnTo>
                  <a:lnTo>
                    <a:pt x="24863" y="90198"/>
                  </a:lnTo>
                  <a:lnTo>
                    <a:pt x="53340" y="53339"/>
                  </a:lnTo>
                  <a:lnTo>
                    <a:pt x="90198" y="24863"/>
                  </a:lnTo>
                  <a:lnTo>
                    <a:pt x="133702" y="6505"/>
                  </a:lnTo>
                  <a:lnTo>
                    <a:pt x="182118" y="0"/>
                  </a:lnTo>
                  <a:lnTo>
                    <a:pt x="230533" y="6505"/>
                  </a:lnTo>
                  <a:lnTo>
                    <a:pt x="274037" y="24863"/>
                  </a:lnTo>
                  <a:lnTo>
                    <a:pt x="310896" y="53339"/>
                  </a:lnTo>
                  <a:lnTo>
                    <a:pt x="339372" y="90198"/>
                  </a:lnTo>
                  <a:lnTo>
                    <a:pt x="357730" y="133702"/>
                  </a:lnTo>
                  <a:lnTo>
                    <a:pt x="364236" y="182117"/>
                  </a:lnTo>
                  <a:lnTo>
                    <a:pt x="357730" y="230542"/>
                  </a:lnTo>
                  <a:lnTo>
                    <a:pt x="339372" y="274070"/>
                  </a:lnTo>
                  <a:lnTo>
                    <a:pt x="310896" y="310959"/>
                  </a:lnTo>
                  <a:lnTo>
                    <a:pt x="274037" y="339466"/>
                  </a:lnTo>
                  <a:lnTo>
                    <a:pt x="230533" y="357848"/>
                  </a:lnTo>
                  <a:lnTo>
                    <a:pt x="182118" y="364363"/>
                  </a:lnTo>
                  <a:lnTo>
                    <a:pt x="133702" y="357848"/>
                  </a:lnTo>
                  <a:lnTo>
                    <a:pt x="90198" y="339466"/>
                  </a:lnTo>
                  <a:lnTo>
                    <a:pt x="53340" y="310959"/>
                  </a:lnTo>
                  <a:lnTo>
                    <a:pt x="24863" y="274070"/>
                  </a:lnTo>
                  <a:lnTo>
                    <a:pt x="6505" y="230542"/>
                  </a:lnTo>
                  <a:lnTo>
                    <a:pt x="0" y="18211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357249" y="1530222"/>
            <a:ext cx="128841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050" spc="-90" dirty="0">
                <a:latin typeface="Trebuchet MS"/>
                <a:cs typeface="Trebuchet MS"/>
              </a:rPr>
              <a:t>1</a:t>
            </a:r>
            <a:r>
              <a:rPr sz="2025" spc="-135" baseline="24691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1050" spc="-90" dirty="0">
                <a:latin typeface="Trebuchet MS"/>
                <a:cs typeface="Trebuchet MS"/>
              </a:rPr>
              <a:t>.Время </a:t>
            </a:r>
            <a:r>
              <a:rPr sz="1050" dirty="0">
                <a:latin typeface="Trebuchet MS"/>
                <a:cs typeface="Trebuchet MS"/>
              </a:rPr>
              <a:t>от </a:t>
            </a:r>
            <a:r>
              <a:rPr sz="2025" spc="-157" baseline="24691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r>
              <a:rPr sz="1050" spc="-105" dirty="0">
                <a:latin typeface="Trebuchet MS"/>
                <a:cs typeface="Trebuchet MS"/>
              </a:rPr>
              <a:t>дома</a:t>
            </a:r>
            <a:r>
              <a:rPr sz="1050" spc="-204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до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250162" y="4339767"/>
            <a:ext cx="2036445" cy="1569720"/>
          </a:xfrm>
          <a:prstGeom prst="rect">
            <a:avLst/>
          </a:prstGeom>
          <a:ln w="28600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128270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Arial"/>
                <a:cs typeface="Arial"/>
              </a:rPr>
              <a:t>Среднее </a:t>
            </a:r>
            <a:r>
              <a:rPr sz="1200" spc="-5" dirty="0">
                <a:latin typeface="Arial"/>
                <a:cs typeface="Arial"/>
              </a:rPr>
              <a:t>время </a:t>
            </a:r>
            <a:r>
              <a:rPr sz="1200" spc="-10" dirty="0">
                <a:latin typeface="Arial"/>
                <a:cs typeface="Arial"/>
              </a:rPr>
              <a:t>затрат </a:t>
            </a:r>
            <a:r>
              <a:rPr sz="1200" spc="-5" dirty="0">
                <a:latin typeface="Arial"/>
                <a:cs typeface="Arial"/>
              </a:rPr>
              <a:t>на  </a:t>
            </a:r>
            <a:r>
              <a:rPr sz="1200" spc="-10" dirty="0">
                <a:latin typeface="Arial"/>
                <a:cs typeface="Arial"/>
              </a:rPr>
              <a:t>доезд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2764”</a:t>
            </a:r>
            <a:endParaRPr sz="1200">
              <a:latin typeface="Arial"/>
              <a:cs typeface="Arial"/>
            </a:endParaRPr>
          </a:p>
          <a:p>
            <a:pPr marL="91440" marR="55054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Средняя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стоимость  </a:t>
            </a:r>
            <a:r>
              <a:rPr sz="1200" spc="-10" dirty="0">
                <a:latin typeface="Arial"/>
                <a:cs typeface="Arial"/>
              </a:rPr>
              <a:t>проезда </a:t>
            </a:r>
            <a:r>
              <a:rPr sz="1200" dirty="0">
                <a:latin typeface="Arial"/>
                <a:cs typeface="Arial"/>
              </a:rPr>
              <a:t>– 39,2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руб</a:t>
            </a:r>
            <a:endParaRPr sz="1200">
              <a:latin typeface="Arial"/>
              <a:cs typeface="Arial"/>
            </a:endParaRPr>
          </a:p>
          <a:p>
            <a:pPr marL="91440" marR="39751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ВПП min - </a:t>
            </a:r>
            <a:r>
              <a:rPr sz="1200" spc="-5" dirty="0">
                <a:latin typeface="Arial"/>
                <a:cs typeface="Arial"/>
              </a:rPr>
              <a:t>2743max </a:t>
            </a:r>
            <a:r>
              <a:rPr sz="1200" dirty="0">
                <a:latin typeface="Arial"/>
                <a:cs typeface="Arial"/>
              </a:rPr>
              <a:t>–  </a:t>
            </a:r>
            <a:r>
              <a:rPr sz="1200" spc="-5" dirty="0">
                <a:latin typeface="Arial"/>
                <a:cs typeface="Arial"/>
              </a:rPr>
              <a:t>4971</a:t>
            </a:r>
            <a:endParaRPr sz="1200">
              <a:latin typeface="Arial"/>
              <a:cs typeface="Arial"/>
            </a:endParaRPr>
          </a:p>
          <a:p>
            <a:pPr marL="91440" marR="839469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Лимити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dirty="0">
                <a:latin typeface="Arial"/>
                <a:cs typeface="Arial"/>
              </a:rPr>
              <a:t>ющая  операция -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86125" y="4822025"/>
            <a:ext cx="4596130" cy="831215"/>
          </a:xfrm>
          <a:custGeom>
            <a:avLst/>
            <a:gdLst/>
            <a:ahLst/>
            <a:cxnLst/>
            <a:rect l="l" t="t" r="r" b="b"/>
            <a:pathLst>
              <a:path w="4596130" h="831214">
                <a:moveTo>
                  <a:pt x="0" y="830999"/>
                </a:moveTo>
                <a:lnTo>
                  <a:pt x="4595876" y="830999"/>
                </a:lnTo>
                <a:lnTo>
                  <a:pt x="4595876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286099" y="4822025"/>
            <a:ext cx="4596130" cy="83121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328930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1 –большие временные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затраты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на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доезд от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2160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до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4285 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2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финансовые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затраты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на транспорт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от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28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до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56</a:t>
            </a:r>
            <a:r>
              <a:rPr sz="1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руб</a:t>
            </a:r>
            <a:endParaRPr sz="1200">
              <a:latin typeface="Arial"/>
              <a:cs typeface="Arial"/>
            </a:endParaRPr>
          </a:p>
          <a:p>
            <a:pPr marL="91440" marR="527685">
              <a:lnSpc>
                <a:spcPct val="100000"/>
              </a:lnSpc>
            </a:pP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3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живая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очередь </a:t>
            </a:r>
            <a:r>
              <a:rPr sz="1200" spc="-15" dirty="0">
                <a:solidFill>
                  <a:srgbClr val="FF0000"/>
                </a:solidFill>
                <a:latin typeface="Arial"/>
                <a:cs typeface="Arial"/>
              </a:rPr>
              <a:t>без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фиксированного времени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записи 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4 </a:t>
            </a:r>
            <a:r>
              <a:rPr sz="120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затраты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на вызов </a:t>
            </a:r>
            <a:r>
              <a:rPr sz="1200" spc="-10" dirty="0">
                <a:solidFill>
                  <a:srgbClr val="FF0000"/>
                </a:solidFill>
                <a:latin typeface="Arial"/>
                <a:cs typeface="Arial"/>
              </a:rPr>
              <a:t>следующего</a:t>
            </a:r>
            <a:r>
              <a:rPr sz="1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"/>
                <a:cs typeface="Arial"/>
              </a:rPr>
              <a:t>пациента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204" y="802386"/>
            <a:ext cx="53879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006FC0"/>
                </a:solidFill>
              </a:rPr>
              <a:t>Измерение </a:t>
            </a:r>
            <a:r>
              <a:rPr sz="2500" spc="-5" dirty="0">
                <a:solidFill>
                  <a:srgbClr val="006FC0"/>
                </a:solidFill>
              </a:rPr>
              <a:t>времени </a:t>
            </a:r>
            <a:r>
              <a:rPr sz="2500" spc="-10" dirty="0">
                <a:solidFill>
                  <a:srgbClr val="006FC0"/>
                </a:solidFill>
              </a:rPr>
              <a:t>цикла </a:t>
            </a:r>
            <a:r>
              <a:rPr sz="2500" spc="-5" dirty="0">
                <a:solidFill>
                  <a:srgbClr val="006FC0"/>
                </a:solidFill>
              </a:rPr>
              <a:t>и</a:t>
            </a:r>
            <a:r>
              <a:rPr sz="2500" spc="55" dirty="0">
                <a:solidFill>
                  <a:srgbClr val="006FC0"/>
                </a:solidFill>
              </a:rPr>
              <a:t> </a:t>
            </a:r>
            <a:r>
              <a:rPr sz="2500" spc="-10" dirty="0">
                <a:solidFill>
                  <a:srgbClr val="006FC0"/>
                </a:solidFill>
              </a:rPr>
              <a:t>такта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1335040" y="1731978"/>
            <a:ext cx="4023995" cy="1732914"/>
            <a:chOff x="1335040" y="1731978"/>
            <a:chExt cx="4023995" cy="17329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040" y="1731978"/>
              <a:ext cx="4023696" cy="17323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32406" y="2196718"/>
              <a:ext cx="2786380" cy="1270"/>
            </a:xfrm>
            <a:custGeom>
              <a:avLst/>
              <a:gdLst/>
              <a:ahLst/>
              <a:cxnLst/>
              <a:rect l="l" t="t" r="r" b="b"/>
              <a:pathLst>
                <a:path w="2786379" h="1269">
                  <a:moveTo>
                    <a:pt x="0" y="0"/>
                  </a:moveTo>
                  <a:lnTo>
                    <a:pt x="2785998" y="1142"/>
                  </a:lnTo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89780" y="3375405"/>
              <a:ext cx="328930" cy="8890"/>
            </a:xfrm>
            <a:custGeom>
              <a:avLst/>
              <a:gdLst/>
              <a:ahLst/>
              <a:cxnLst/>
              <a:rect l="l" t="t" r="r" b="b"/>
              <a:pathLst>
                <a:path w="328929" h="8889">
                  <a:moveTo>
                    <a:pt x="-19050" y="4191"/>
                  </a:moveTo>
                  <a:lnTo>
                    <a:pt x="347726" y="4191"/>
                  </a:lnTo>
                </a:path>
              </a:pathLst>
            </a:custGeom>
            <a:ln w="46482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44314" y="2170557"/>
            <a:ext cx="37084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0000"/>
                </a:solidFill>
                <a:latin typeface="Arial"/>
                <a:cs typeface="Arial"/>
              </a:rPr>
              <a:t>274”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3000" y="4071873"/>
            <a:ext cx="4554220" cy="1929130"/>
            <a:chOff x="1143000" y="4071873"/>
            <a:chExt cx="4554220" cy="192913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4071873"/>
              <a:ext cx="4554093" cy="19288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2406" y="4714874"/>
              <a:ext cx="2786380" cy="1270"/>
            </a:xfrm>
            <a:custGeom>
              <a:avLst/>
              <a:gdLst/>
              <a:ahLst/>
              <a:cxnLst/>
              <a:rect l="l" t="t" r="r" b="b"/>
              <a:pathLst>
                <a:path w="2786379" h="1270">
                  <a:moveTo>
                    <a:pt x="0" y="0"/>
                  </a:moveTo>
                  <a:lnTo>
                    <a:pt x="2785998" y="1143"/>
                  </a:lnTo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44314" y="4635753"/>
            <a:ext cx="3714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FF0000"/>
                </a:solidFill>
                <a:latin typeface="Arial"/>
                <a:cs typeface="Arial"/>
              </a:rPr>
              <a:t>143”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89780" y="1883663"/>
            <a:ext cx="1837055" cy="3965245"/>
            <a:chOff x="4089780" y="1883663"/>
            <a:chExt cx="1837055" cy="3965245"/>
          </a:xfrm>
        </p:grpSpPr>
        <p:sp>
          <p:nvSpPr>
            <p:cNvPr id="13" name="object 13"/>
            <p:cNvSpPr/>
            <p:nvPr/>
          </p:nvSpPr>
          <p:spPr>
            <a:xfrm>
              <a:off x="4089780" y="5840018"/>
              <a:ext cx="328930" cy="8890"/>
            </a:xfrm>
            <a:custGeom>
              <a:avLst/>
              <a:gdLst/>
              <a:ahLst/>
              <a:cxnLst/>
              <a:rect l="l" t="t" r="r" b="b"/>
              <a:pathLst>
                <a:path w="328929" h="8889">
                  <a:moveTo>
                    <a:pt x="-19050" y="4165"/>
                  </a:moveTo>
                  <a:lnTo>
                    <a:pt x="347726" y="4165"/>
                  </a:lnTo>
                </a:path>
              </a:pathLst>
            </a:custGeom>
            <a:ln w="46431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6423" y="1883663"/>
              <a:ext cx="1010412" cy="8793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4607" y="4710683"/>
              <a:ext cx="1024127" cy="8808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623052" y="2893186"/>
            <a:ext cx="2245360" cy="175450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0330" marR="92710" algn="ctr">
              <a:lnSpc>
                <a:spcPct val="100000"/>
              </a:lnSpc>
              <a:spcBef>
                <a:spcPts val="330"/>
              </a:spcBef>
            </a:pPr>
            <a:r>
              <a:rPr sz="1200" spc="-15" dirty="0">
                <a:latin typeface="Arial"/>
                <a:cs typeface="Arial"/>
              </a:rPr>
              <a:t>Режим </a:t>
            </a:r>
            <a:r>
              <a:rPr sz="1200" spc="-5" dirty="0">
                <a:latin typeface="Arial"/>
                <a:cs typeface="Arial"/>
              </a:rPr>
              <a:t>работы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процедурного  Кабинета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с 7-30 </a:t>
            </a:r>
            <a:r>
              <a:rPr sz="1200" spc="-5" dirty="0">
                <a:latin typeface="Arial"/>
                <a:cs typeface="Arial"/>
              </a:rPr>
              <a:t>до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9-30</a:t>
            </a:r>
            <a:endParaRPr sz="1200">
              <a:latin typeface="Arial"/>
              <a:cs typeface="Arial"/>
            </a:endParaRPr>
          </a:p>
          <a:p>
            <a:pPr marL="309245" marR="30035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биохимический анализ  </a:t>
            </a:r>
            <a:r>
              <a:rPr sz="1200" dirty="0">
                <a:latin typeface="Arial"/>
                <a:cs typeface="Arial"/>
              </a:rPr>
              <a:t>(18</a:t>
            </a:r>
            <a:r>
              <a:rPr sz="1200" spc="-10" dirty="0">
                <a:latin typeface="Arial"/>
                <a:cs typeface="Arial"/>
              </a:rPr>
              <a:t> человек)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с 9-30 </a:t>
            </a:r>
            <a:r>
              <a:rPr sz="1200" spc="-5" dirty="0">
                <a:latin typeface="Arial"/>
                <a:cs typeface="Arial"/>
              </a:rPr>
              <a:t>до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11-30</a:t>
            </a: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ОАК </a:t>
            </a:r>
            <a:r>
              <a:rPr sz="1200" spc="-5" dirty="0">
                <a:latin typeface="Arial"/>
                <a:cs typeface="Arial"/>
              </a:rPr>
              <a:t>(45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человек)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055" y="806577"/>
            <a:ext cx="4699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1635" algn="l"/>
              </a:tabLst>
            </a:pPr>
            <a:r>
              <a:rPr sz="2800" spc="-10" dirty="0"/>
              <a:t>Ка</a:t>
            </a:r>
            <a:r>
              <a:rPr sz="2800" spc="-20" dirty="0"/>
              <a:t>р</a:t>
            </a:r>
            <a:r>
              <a:rPr sz="2800" spc="-5" dirty="0"/>
              <a:t>та</a:t>
            </a:r>
            <a:r>
              <a:rPr sz="2800" spc="15" dirty="0"/>
              <a:t> </a:t>
            </a:r>
            <a:r>
              <a:rPr sz="2800" spc="-10" dirty="0"/>
              <a:t>цел</a:t>
            </a:r>
            <a:r>
              <a:rPr sz="2800" dirty="0"/>
              <a:t>е</a:t>
            </a:r>
            <a:r>
              <a:rPr sz="2800" spc="-5" dirty="0"/>
              <a:t>вого</a:t>
            </a:r>
            <a:r>
              <a:rPr sz="2800" dirty="0"/>
              <a:t>	</a:t>
            </a:r>
            <a:r>
              <a:rPr sz="2800" spc="-10" dirty="0"/>
              <a:t>сос</a:t>
            </a:r>
            <a:r>
              <a:rPr sz="2800" spc="-15" dirty="0"/>
              <a:t>т</a:t>
            </a:r>
            <a:r>
              <a:rPr sz="2800" spc="-5" dirty="0"/>
              <a:t>ояния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03782" y="2357450"/>
            <a:ext cx="1553845" cy="1125220"/>
          </a:xfrm>
          <a:prstGeom prst="rect">
            <a:avLst/>
          </a:prstGeom>
          <a:ln w="19050">
            <a:solidFill>
              <a:srgbClr val="688E18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211454" indent="-120650">
              <a:lnSpc>
                <a:spcPct val="100000"/>
              </a:lnSpc>
              <a:buSzPct val="90476"/>
              <a:buAutoNum type="arabicPeriod"/>
              <a:tabLst>
                <a:tab pos="212090" algn="l"/>
              </a:tabLst>
            </a:pPr>
            <a:r>
              <a:rPr sz="1050" dirty="0">
                <a:latin typeface="Trebuchet MS"/>
                <a:cs typeface="Trebuchet MS"/>
              </a:rPr>
              <a:t>Время от дома</a:t>
            </a:r>
            <a:r>
              <a:rPr sz="1050" spc="-8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до</a:t>
            </a:r>
            <a:endParaRPr sz="1050">
              <a:latin typeface="Trebuchet MS"/>
              <a:cs typeface="Trebuchet MS"/>
            </a:endParaRPr>
          </a:p>
          <a:p>
            <a:pPr marL="130810" marR="640080" indent="-40005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п</a:t>
            </a:r>
            <a:r>
              <a:rPr sz="1050" spc="-5" dirty="0">
                <a:latin typeface="Trebuchet MS"/>
                <a:cs typeface="Trebuchet MS"/>
              </a:rPr>
              <a:t>о</a:t>
            </a:r>
            <a:r>
              <a:rPr sz="1050" dirty="0">
                <a:latin typeface="Trebuchet MS"/>
                <a:cs typeface="Trebuchet MS"/>
              </a:rPr>
              <a:t>л</a:t>
            </a:r>
            <a:r>
              <a:rPr sz="1050" spc="-5" dirty="0">
                <a:latin typeface="Trebuchet MS"/>
                <a:cs typeface="Trebuchet MS"/>
              </a:rPr>
              <a:t>и</a:t>
            </a:r>
            <a:r>
              <a:rPr sz="1050" spc="-10" dirty="0">
                <a:latin typeface="Trebuchet MS"/>
                <a:cs typeface="Trebuchet MS"/>
              </a:rPr>
              <a:t>к</a:t>
            </a:r>
            <a:r>
              <a:rPr sz="1050" dirty="0">
                <a:latin typeface="Trebuchet MS"/>
                <a:cs typeface="Trebuchet MS"/>
              </a:rPr>
              <a:t>л</a:t>
            </a:r>
            <a:r>
              <a:rPr sz="1050" spc="-5" dirty="0">
                <a:latin typeface="Trebuchet MS"/>
                <a:cs typeface="Trebuchet MS"/>
              </a:rPr>
              <a:t>ин</a:t>
            </a:r>
            <a:r>
              <a:rPr sz="1050" spc="-10" dirty="0">
                <a:latin typeface="Trebuchet MS"/>
                <a:cs typeface="Trebuchet MS"/>
              </a:rPr>
              <a:t>ик</a:t>
            </a:r>
            <a:r>
              <a:rPr sz="1050" dirty="0">
                <a:latin typeface="Trebuchet MS"/>
                <a:cs typeface="Trebuchet MS"/>
              </a:rPr>
              <a:t>и  </a:t>
            </a:r>
            <a:r>
              <a:rPr sz="1050" spc="-5" dirty="0">
                <a:latin typeface="Trebuchet MS"/>
                <a:cs typeface="Trebuchet MS"/>
              </a:rPr>
              <a:t>711”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6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2040”</a:t>
            </a:r>
            <a:endParaRPr sz="1050">
              <a:latin typeface="Trebuchet MS"/>
              <a:cs typeface="Trebuchet MS"/>
            </a:endParaRPr>
          </a:p>
          <a:p>
            <a:pPr marL="91440" marR="285115">
              <a:lnSpc>
                <a:spcPct val="100000"/>
              </a:lnSpc>
              <a:buSzPct val="90476"/>
              <a:buAutoNum type="arabicPeriod" startAt="2"/>
              <a:tabLst>
                <a:tab pos="250190" algn="l"/>
              </a:tabLst>
            </a:pPr>
            <a:r>
              <a:rPr sz="1050" spc="-5" dirty="0">
                <a:latin typeface="Trebuchet MS"/>
                <a:cs typeface="Trebuchet MS"/>
              </a:rPr>
              <a:t>Транспортные  расходы </a:t>
            </a:r>
            <a:r>
              <a:rPr sz="1050" dirty="0">
                <a:latin typeface="Trebuchet MS"/>
                <a:cs typeface="Trebuchet MS"/>
              </a:rPr>
              <a:t>от 0 до</a:t>
            </a:r>
            <a:r>
              <a:rPr sz="1050" spc="-10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28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8282" y="2786126"/>
            <a:ext cx="1018540" cy="685800"/>
          </a:xfrm>
          <a:custGeom>
            <a:avLst/>
            <a:gdLst/>
            <a:ahLst/>
            <a:cxnLst/>
            <a:rect l="l" t="t" r="r" b="b"/>
            <a:pathLst>
              <a:path w="1018539" h="685800">
                <a:moveTo>
                  <a:pt x="0" y="685800"/>
                </a:moveTo>
                <a:lnTo>
                  <a:pt x="1017981" y="685800"/>
                </a:lnTo>
                <a:lnTo>
                  <a:pt x="101798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43250" y="2712211"/>
            <a:ext cx="7702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rebuchet MS"/>
                <a:cs typeface="Trebuchet MS"/>
              </a:rPr>
              <a:t>Ожидание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в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4210" y="2872232"/>
            <a:ext cx="64643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895" marR="40005" indent="-635"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очереди  </a:t>
            </a:r>
            <a:r>
              <a:rPr sz="1050" dirty="0">
                <a:latin typeface="Trebuchet MS"/>
                <a:cs typeface="Trebuchet MS"/>
              </a:rPr>
              <a:t>0” –</a:t>
            </a:r>
            <a:r>
              <a:rPr sz="1050" spc="-9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280”</a:t>
            </a:r>
            <a:endParaRPr sz="105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(0-2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человека)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6969" y="2786126"/>
            <a:ext cx="803910" cy="685800"/>
          </a:xfrm>
          <a:prstGeom prst="rect">
            <a:avLst/>
          </a:prstGeom>
          <a:ln w="19050">
            <a:solidFill>
              <a:srgbClr val="688E18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117475" marR="109220" indent="100330">
              <a:lnSpc>
                <a:spcPct val="100000"/>
              </a:lnSpc>
              <a:spcBef>
                <a:spcPts val="785"/>
              </a:spcBef>
            </a:pPr>
            <a:r>
              <a:rPr sz="1050" spc="-5" dirty="0">
                <a:latin typeface="Trebuchet MS"/>
                <a:cs typeface="Trebuchet MS"/>
              </a:rPr>
              <a:t>Вызов  </a:t>
            </a:r>
            <a:r>
              <a:rPr sz="1050" dirty="0">
                <a:latin typeface="Trebuchet MS"/>
                <a:cs typeface="Trebuchet MS"/>
              </a:rPr>
              <a:t>па</a:t>
            </a:r>
            <a:r>
              <a:rPr sz="1050" spc="-10" dirty="0">
                <a:latin typeface="Trebuchet MS"/>
                <a:cs typeface="Trebuchet MS"/>
              </a:rPr>
              <a:t>ц</a:t>
            </a:r>
            <a:r>
              <a:rPr sz="1050" spc="-5" dirty="0">
                <a:latin typeface="Trebuchet MS"/>
                <a:cs typeface="Trebuchet MS"/>
              </a:rPr>
              <a:t>и</a:t>
            </a:r>
            <a:r>
              <a:rPr sz="1050" dirty="0">
                <a:latin typeface="Trebuchet MS"/>
                <a:cs typeface="Trebuchet MS"/>
              </a:rPr>
              <a:t>е</a:t>
            </a:r>
            <a:r>
              <a:rPr sz="1050" spc="-5" dirty="0">
                <a:latin typeface="Trebuchet MS"/>
                <a:cs typeface="Trebuchet MS"/>
              </a:rPr>
              <a:t>нта  10”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15”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7813" y="2143125"/>
            <a:ext cx="1393190" cy="1339850"/>
          </a:xfrm>
          <a:custGeom>
            <a:avLst/>
            <a:gdLst/>
            <a:ahLst/>
            <a:cxnLst/>
            <a:rect l="l" t="t" r="r" b="b"/>
            <a:pathLst>
              <a:path w="1393189" h="1339850">
                <a:moveTo>
                  <a:pt x="0" y="1339469"/>
                </a:moveTo>
                <a:lnTo>
                  <a:pt x="1393063" y="1339469"/>
                </a:lnTo>
                <a:lnTo>
                  <a:pt x="1393063" y="0"/>
                </a:lnTo>
                <a:lnTo>
                  <a:pt x="0" y="0"/>
                </a:lnTo>
                <a:lnTo>
                  <a:pt x="0" y="1339469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87441" y="2076069"/>
            <a:ext cx="10185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rebuchet MS"/>
                <a:cs typeface="Trebuchet MS"/>
              </a:rPr>
              <a:t>1.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Приветствие,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7441" y="2236089"/>
            <a:ext cx="954405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регистрация,  обработка</a:t>
            </a:r>
            <a:r>
              <a:rPr sz="1050" spc="-8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рук,  надевание</a:t>
            </a:r>
            <a:endParaRPr sz="1050">
              <a:latin typeface="Trebuchet MS"/>
              <a:cs typeface="Trebuchet MS"/>
            </a:endParaRPr>
          </a:p>
          <a:p>
            <a:pPr marL="12700" marR="370205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перчаток  32 “–</a:t>
            </a:r>
            <a:r>
              <a:rPr sz="1050" spc="-10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52”</a:t>
            </a:r>
            <a:endParaRPr sz="1050">
              <a:latin typeface="Trebuchet MS"/>
              <a:cs typeface="Trebuchet MS"/>
            </a:endParaRPr>
          </a:p>
          <a:p>
            <a:pPr marL="12700" marR="17145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2. </a:t>
            </a:r>
            <a:r>
              <a:rPr sz="1050" spc="-5" dirty="0">
                <a:latin typeface="Trebuchet MS"/>
                <a:cs typeface="Trebuchet MS"/>
              </a:rPr>
              <a:t>Забор</a:t>
            </a:r>
            <a:r>
              <a:rPr sz="1050" spc="-8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крови  43” </a:t>
            </a:r>
            <a:r>
              <a:rPr sz="1050" dirty="0">
                <a:latin typeface="Trebuchet MS"/>
                <a:cs typeface="Trebuchet MS"/>
              </a:rPr>
              <a:t>–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80”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652006" y="2615869"/>
            <a:ext cx="1144270" cy="866140"/>
            <a:chOff x="6652006" y="2615869"/>
            <a:chExt cx="1144270" cy="866140"/>
          </a:xfrm>
        </p:grpSpPr>
        <p:sp>
          <p:nvSpPr>
            <p:cNvPr id="12" name="object 12"/>
            <p:cNvSpPr/>
            <p:nvPr/>
          </p:nvSpPr>
          <p:spPr>
            <a:xfrm>
              <a:off x="6661531" y="2625394"/>
              <a:ext cx="1125220" cy="847090"/>
            </a:xfrm>
            <a:custGeom>
              <a:avLst/>
              <a:gdLst/>
              <a:ahLst/>
              <a:cxnLst/>
              <a:rect l="l" t="t" r="r" b="b"/>
              <a:pathLst>
                <a:path w="1125220" h="847089">
                  <a:moveTo>
                    <a:pt x="1125143" y="0"/>
                  </a:moveTo>
                  <a:lnTo>
                    <a:pt x="0" y="0"/>
                  </a:lnTo>
                  <a:lnTo>
                    <a:pt x="0" y="846531"/>
                  </a:lnTo>
                  <a:lnTo>
                    <a:pt x="1125143" y="846531"/>
                  </a:lnTo>
                  <a:lnTo>
                    <a:pt x="1125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61531" y="2625394"/>
              <a:ext cx="1125220" cy="847090"/>
            </a:xfrm>
            <a:custGeom>
              <a:avLst/>
              <a:gdLst/>
              <a:ahLst/>
              <a:cxnLst/>
              <a:rect l="l" t="t" r="r" b="b"/>
              <a:pathLst>
                <a:path w="1125220" h="847089">
                  <a:moveTo>
                    <a:pt x="0" y="846531"/>
                  </a:moveTo>
                  <a:lnTo>
                    <a:pt x="1125143" y="846531"/>
                  </a:lnTo>
                  <a:lnTo>
                    <a:pt x="1125143" y="0"/>
                  </a:lnTo>
                  <a:lnTo>
                    <a:pt x="0" y="0"/>
                  </a:lnTo>
                  <a:lnTo>
                    <a:pt x="0" y="846531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41414" y="2551938"/>
            <a:ext cx="8896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Trebuchet MS"/>
                <a:cs typeface="Trebuchet MS"/>
              </a:rPr>
              <a:t>Уборка</a:t>
            </a:r>
            <a:r>
              <a:rPr sz="1050" spc="-7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стола,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1414" y="2711958"/>
            <a:ext cx="94361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177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rebuchet MS"/>
                <a:cs typeface="Trebuchet MS"/>
              </a:rPr>
              <a:t>п</a:t>
            </a:r>
            <a:r>
              <a:rPr sz="1050" spc="-5" dirty="0">
                <a:latin typeface="Trebuchet MS"/>
                <a:cs typeface="Trebuchet MS"/>
              </a:rPr>
              <a:t>одгото</a:t>
            </a:r>
            <a:r>
              <a:rPr sz="1050" spc="-10" dirty="0">
                <a:latin typeface="Trebuchet MS"/>
                <a:cs typeface="Trebuchet MS"/>
              </a:rPr>
              <a:t>вк</a:t>
            </a:r>
            <a:r>
              <a:rPr sz="1050" dirty="0">
                <a:latin typeface="Trebuchet MS"/>
                <a:cs typeface="Trebuchet MS"/>
              </a:rPr>
              <a:t>а  </a:t>
            </a:r>
            <a:r>
              <a:rPr sz="1050" spc="-5" dirty="0">
                <a:latin typeface="Trebuchet MS"/>
                <a:cs typeface="Trebuchet MS"/>
              </a:rPr>
              <a:t>пробирок</a:t>
            </a:r>
            <a:r>
              <a:rPr sz="1050" spc="-8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к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050" spc="-5" dirty="0">
                <a:latin typeface="Trebuchet MS"/>
                <a:cs typeface="Trebuchet MS"/>
              </a:rPr>
              <a:t>транспортир</a:t>
            </a:r>
            <a:r>
              <a:rPr sz="1050" spc="-10" dirty="0">
                <a:latin typeface="Trebuchet MS"/>
                <a:cs typeface="Trebuchet MS"/>
              </a:rPr>
              <a:t>о</a:t>
            </a:r>
            <a:r>
              <a:rPr sz="1050" dirty="0">
                <a:latin typeface="Trebuchet MS"/>
                <a:cs typeface="Trebuchet MS"/>
              </a:rPr>
              <a:t>в  </a:t>
            </a:r>
            <a:r>
              <a:rPr sz="1050" spc="-5" dirty="0">
                <a:latin typeface="Trebuchet MS"/>
                <a:cs typeface="Trebuchet MS"/>
              </a:rPr>
              <a:t>ке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latin typeface="Trebuchet MS"/>
                <a:cs typeface="Trebuchet MS"/>
              </a:rPr>
              <a:t>25 “– 57</a:t>
            </a:r>
            <a:r>
              <a:rPr sz="1050" spc="-5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“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37505" y="3571875"/>
            <a:ext cx="2910840" cy="561340"/>
            <a:chOff x="4937505" y="3571875"/>
            <a:chExt cx="2910840" cy="56134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719" y="3589781"/>
              <a:ext cx="414337" cy="5429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47030" y="3643248"/>
              <a:ext cx="1768475" cy="34925"/>
            </a:xfrm>
            <a:custGeom>
              <a:avLst/>
              <a:gdLst/>
              <a:ahLst/>
              <a:cxnLst/>
              <a:rect l="l" t="t" r="r" b="b"/>
              <a:pathLst>
                <a:path w="1768475" h="34925">
                  <a:moveTo>
                    <a:pt x="1750822" y="0"/>
                  </a:moveTo>
                  <a:lnTo>
                    <a:pt x="1750822" y="8636"/>
                  </a:lnTo>
                  <a:lnTo>
                    <a:pt x="0" y="8636"/>
                  </a:lnTo>
                  <a:lnTo>
                    <a:pt x="0" y="25907"/>
                  </a:lnTo>
                  <a:lnTo>
                    <a:pt x="1750822" y="25907"/>
                  </a:lnTo>
                  <a:lnTo>
                    <a:pt x="1750822" y="34543"/>
                  </a:lnTo>
                  <a:lnTo>
                    <a:pt x="1768094" y="17271"/>
                  </a:lnTo>
                  <a:lnTo>
                    <a:pt x="175082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47030" y="3643248"/>
              <a:ext cx="1768475" cy="34925"/>
            </a:xfrm>
            <a:custGeom>
              <a:avLst/>
              <a:gdLst/>
              <a:ahLst/>
              <a:cxnLst/>
              <a:rect l="l" t="t" r="r" b="b"/>
              <a:pathLst>
                <a:path w="1768475" h="34925">
                  <a:moveTo>
                    <a:pt x="0" y="8636"/>
                  </a:moveTo>
                  <a:lnTo>
                    <a:pt x="1750822" y="8636"/>
                  </a:lnTo>
                  <a:lnTo>
                    <a:pt x="1750822" y="0"/>
                  </a:lnTo>
                  <a:lnTo>
                    <a:pt x="1768094" y="17271"/>
                  </a:lnTo>
                  <a:lnTo>
                    <a:pt x="1750822" y="34543"/>
                  </a:lnTo>
                  <a:lnTo>
                    <a:pt x="1750822" y="25907"/>
                  </a:lnTo>
                  <a:lnTo>
                    <a:pt x="0" y="25907"/>
                  </a:lnTo>
                  <a:lnTo>
                    <a:pt x="0" y="8636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80579" y="3581400"/>
              <a:ext cx="657860" cy="418465"/>
            </a:xfrm>
            <a:custGeom>
              <a:avLst/>
              <a:gdLst/>
              <a:ahLst/>
              <a:cxnLst/>
              <a:rect l="l" t="t" r="r" b="b"/>
              <a:pathLst>
                <a:path w="657859" h="418464">
                  <a:moveTo>
                    <a:pt x="634746" y="0"/>
                  </a:moveTo>
                  <a:lnTo>
                    <a:pt x="639191" y="7112"/>
                  </a:lnTo>
                  <a:lnTo>
                    <a:pt x="0" y="404241"/>
                  </a:lnTo>
                  <a:lnTo>
                    <a:pt x="8763" y="418338"/>
                  </a:lnTo>
                  <a:lnTo>
                    <a:pt x="647953" y="21336"/>
                  </a:lnTo>
                  <a:lnTo>
                    <a:pt x="652399" y="28320"/>
                  </a:lnTo>
                  <a:lnTo>
                    <a:pt x="657733" y="5461"/>
                  </a:lnTo>
                  <a:lnTo>
                    <a:pt x="63474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80579" y="3581400"/>
              <a:ext cx="657860" cy="418465"/>
            </a:xfrm>
            <a:custGeom>
              <a:avLst/>
              <a:gdLst/>
              <a:ahLst/>
              <a:cxnLst/>
              <a:rect l="l" t="t" r="r" b="b"/>
              <a:pathLst>
                <a:path w="657859" h="418464">
                  <a:moveTo>
                    <a:pt x="0" y="404241"/>
                  </a:moveTo>
                  <a:lnTo>
                    <a:pt x="639191" y="7112"/>
                  </a:lnTo>
                  <a:lnTo>
                    <a:pt x="634746" y="0"/>
                  </a:lnTo>
                  <a:lnTo>
                    <a:pt x="657733" y="5461"/>
                  </a:lnTo>
                  <a:lnTo>
                    <a:pt x="652399" y="28320"/>
                  </a:lnTo>
                  <a:lnTo>
                    <a:pt x="647953" y="21336"/>
                  </a:lnTo>
                  <a:lnTo>
                    <a:pt x="8763" y="418338"/>
                  </a:lnTo>
                  <a:lnTo>
                    <a:pt x="0" y="404241"/>
                  </a:lnTo>
                  <a:close/>
                </a:path>
              </a:pathLst>
            </a:custGeom>
            <a:ln w="19049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426459" y="3589782"/>
            <a:ext cx="1452880" cy="542925"/>
            <a:chOff x="3426459" y="3589782"/>
            <a:chExt cx="1452880" cy="54292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958" y="3589782"/>
              <a:ext cx="381190" cy="5429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459" y="3589782"/>
              <a:ext cx="381190" cy="5429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768343" y="3643249"/>
              <a:ext cx="696595" cy="53975"/>
            </a:xfrm>
            <a:custGeom>
              <a:avLst/>
              <a:gdLst/>
              <a:ahLst/>
              <a:cxnLst/>
              <a:rect l="l" t="t" r="r" b="b"/>
              <a:pathLst>
                <a:path w="696595" h="53975">
                  <a:moveTo>
                    <a:pt x="669670" y="0"/>
                  </a:moveTo>
                  <a:lnTo>
                    <a:pt x="669670" y="13462"/>
                  </a:lnTo>
                  <a:lnTo>
                    <a:pt x="0" y="13462"/>
                  </a:lnTo>
                  <a:lnTo>
                    <a:pt x="0" y="40258"/>
                  </a:lnTo>
                  <a:lnTo>
                    <a:pt x="669670" y="40258"/>
                  </a:lnTo>
                  <a:lnTo>
                    <a:pt x="669670" y="53593"/>
                  </a:lnTo>
                  <a:lnTo>
                    <a:pt x="696467" y="26796"/>
                  </a:lnTo>
                  <a:lnTo>
                    <a:pt x="66967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8343" y="3643249"/>
              <a:ext cx="696595" cy="53975"/>
            </a:xfrm>
            <a:custGeom>
              <a:avLst/>
              <a:gdLst/>
              <a:ahLst/>
              <a:cxnLst/>
              <a:rect l="l" t="t" r="r" b="b"/>
              <a:pathLst>
                <a:path w="696595" h="53975">
                  <a:moveTo>
                    <a:pt x="0" y="13462"/>
                  </a:moveTo>
                  <a:lnTo>
                    <a:pt x="669670" y="13462"/>
                  </a:lnTo>
                  <a:lnTo>
                    <a:pt x="669670" y="0"/>
                  </a:lnTo>
                  <a:lnTo>
                    <a:pt x="696467" y="26796"/>
                  </a:lnTo>
                  <a:lnTo>
                    <a:pt x="669670" y="53593"/>
                  </a:lnTo>
                  <a:lnTo>
                    <a:pt x="669670" y="40258"/>
                  </a:lnTo>
                  <a:lnTo>
                    <a:pt x="0" y="40258"/>
                  </a:lnTo>
                  <a:lnTo>
                    <a:pt x="0" y="13462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7583" y="3589782"/>
            <a:ext cx="381190" cy="542925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1937130" y="3633723"/>
            <a:ext cx="1412240" cy="53975"/>
            <a:chOff x="1937130" y="3633723"/>
            <a:chExt cx="1412240" cy="53975"/>
          </a:xfrm>
        </p:grpSpPr>
        <p:sp>
          <p:nvSpPr>
            <p:cNvPr id="29" name="object 29"/>
            <p:cNvSpPr/>
            <p:nvPr/>
          </p:nvSpPr>
          <p:spPr>
            <a:xfrm>
              <a:off x="1946655" y="3643248"/>
              <a:ext cx="1393190" cy="34925"/>
            </a:xfrm>
            <a:custGeom>
              <a:avLst/>
              <a:gdLst/>
              <a:ahLst/>
              <a:cxnLst/>
              <a:rect l="l" t="t" r="r" b="b"/>
              <a:pathLst>
                <a:path w="1393189" h="34925">
                  <a:moveTo>
                    <a:pt x="1375791" y="0"/>
                  </a:moveTo>
                  <a:lnTo>
                    <a:pt x="1375791" y="8636"/>
                  </a:lnTo>
                  <a:lnTo>
                    <a:pt x="0" y="8636"/>
                  </a:lnTo>
                  <a:lnTo>
                    <a:pt x="0" y="25907"/>
                  </a:lnTo>
                  <a:lnTo>
                    <a:pt x="1375791" y="25907"/>
                  </a:lnTo>
                  <a:lnTo>
                    <a:pt x="1375791" y="34543"/>
                  </a:lnTo>
                  <a:lnTo>
                    <a:pt x="1393063" y="17271"/>
                  </a:lnTo>
                  <a:lnTo>
                    <a:pt x="13757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46655" y="3643248"/>
              <a:ext cx="1393190" cy="34925"/>
            </a:xfrm>
            <a:custGeom>
              <a:avLst/>
              <a:gdLst/>
              <a:ahLst/>
              <a:cxnLst/>
              <a:rect l="l" t="t" r="r" b="b"/>
              <a:pathLst>
                <a:path w="1393189" h="34925">
                  <a:moveTo>
                    <a:pt x="0" y="8636"/>
                  </a:moveTo>
                  <a:lnTo>
                    <a:pt x="1375791" y="8636"/>
                  </a:lnTo>
                  <a:lnTo>
                    <a:pt x="1375791" y="0"/>
                  </a:lnTo>
                  <a:lnTo>
                    <a:pt x="1393063" y="17271"/>
                  </a:lnTo>
                  <a:lnTo>
                    <a:pt x="1375791" y="34543"/>
                  </a:lnTo>
                  <a:lnTo>
                    <a:pt x="1375791" y="25907"/>
                  </a:lnTo>
                  <a:lnTo>
                    <a:pt x="0" y="25907"/>
                  </a:lnTo>
                  <a:lnTo>
                    <a:pt x="0" y="8636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902322" y="4154804"/>
            <a:ext cx="8928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пациент</a:t>
            </a:r>
            <a:r>
              <a:rPr sz="1050" spc="-100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ушел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0162" y="4339806"/>
            <a:ext cx="4822190" cy="83121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200" spc="-5" dirty="0">
                <a:latin typeface="Arial"/>
                <a:cs typeface="Arial"/>
              </a:rPr>
              <a:t>Снижение временых </a:t>
            </a:r>
            <a:r>
              <a:rPr sz="1200" spc="-10" dirty="0">
                <a:latin typeface="Arial"/>
                <a:cs typeface="Arial"/>
              </a:rPr>
              <a:t>затрат </a:t>
            </a:r>
            <a:r>
              <a:rPr sz="1200" spc="-5" dirty="0">
                <a:latin typeface="Arial"/>
                <a:cs typeface="Arial"/>
              </a:rPr>
              <a:t>на </a:t>
            </a:r>
            <a:r>
              <a:rPr sz="1200" spc="-10" dirty="0">
                <a:latin typeface="Arial"/>
                <a:cs typeface="Arial"/>
              </a:rPr>
              <a:t>доезд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5" dirty="0">
                <a:latin typeface="Arial"/>
                <a:cs typeface="Arial"/>
              </a:rPr>
              <a:t>2764” </a:t>
            </a:r>
            <a:r>
              <a:rPr sz="1200" spc="-5" dirty="0">
                <a:latin typeface="Arial"/>
                <a:cs typeface="Arial"/>
              </a:rPr>
              <a:t>до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1342”</a:t>
            </a:r>
            <a:endParaRPr sz="1200">
              <a:latin typeface="Arial"/>
              <a:cs typeface="Arial"/>
            </a:endParaRPr>
          </a:p>
          <a:p>
            <a:pPr marL="133985" marR="352425" indent="-431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Снижение средней стоимости </a:t>
            </a:r>
            <a:r>
              <a:rPr sz="1200" spc="-10" dirty="0">
                <a:latin typeface="Arial"/>
                <a:cs typeface="Arial"/>
              </a:rPr>
              <a:t>проезда </a:t>
            </a:r>
            <a:r>
              <a:rPr sz="1200" dirty="0">
                <a:latin typeface="Arial"/>
                <a:cs typeface="Arial"/>
              </a:rPr>
              <a:t>с 39,2 </a:t>
            </a:r>
            <a:r>
              <a:rPr sz="1200" spc="-5" dirty="0">
                <a:latin typeface="Arial"/>
                <a:cs typeface="Arial"/>
              </a:rPr>
              <a:t>руб. до </a:t>
            </a:r>
            <a:r>
              <a:rPr sz="1200" dirty="0">
                <a:latin typeface="Arial"/>
                <a:cs typeface="Arial"/>
              </a:rPr>
              <a:t>16,8 </a:t>
            </a:r>
            <a:r>
              <a:rPr sz="1200" spc="-5" dirty="0">
                <a:latin typeface="Arial"/>
                <a:cs typeface="Arial"/>
              </a:rPr>
              <a:t>руб  </a:t>
            </a:r>
            <a:r>
              <a:rPr sz="1200" spc="-10" dirty="0">
                <a:latin typeface="Arial"/>
                <a:cs typeface="Arial"/>
              </a:rPr>
              <a:t>Целевое </a:t>
            </a:r>
            <a:r>
              <a:rPr sz="1200" spc="-5" dirty="0">
                <a:latin typeface="Arial"/>
                <a:cs typeface="Arial"/>
              </a:rPr>
              <a:t>значение </a:t>
            </a:r>
            <a:r>
              <a:rPr sz="1200" dirty="0">
                <a:latin typeface="Arial"/>
                <a:cs typeface="Arial"/>
              </a:rPr>
              <a:t>ВПП* - </a:t>
            </a:r>
            <a:r>
              <a:rPr sz="1200" spc="-5" dirty="0">
                <a:latin typeface="Arial"/>
                <a:cs typeface="Arial"/>
              </a:rPr>
              <a:t>1583” (было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3857”)</a:t>
            </a:r>
            <a:endParaRPr sz="12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Лимитирующая </a:t>
            </a:r>
            <a:r>
              <a:rPr sz="1200" dirty="0">
                <a:latin typeface="Arial"/>
                <a:cs typeface="Arial"/>
              </a:rPr>
              <a:t>операция** -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101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415282" y="2950717"/>
            <a:ext cx="356870" cy="356870"/>
          </a:xfrm>
          <a:custGeom>
            <a:avLst/>
            <a:gdLst/>
            <a:ahLst/>
            <a:cxnLst/>
            <a:rect l="l" t="t" r="r" b="b"/>
            <a:pathLst>
              <a:path w="356870" h="356870">
                <a:moveTo>
                  <a:pt x="0" y="0"/>
                </a:moveTo>
                <a:lnTo>
                  <a:pt x="178180" y="178308"/>
                </a:lnTo>
                <a:lnTo>
                  <a:pt x="356362" y="0"/>
                </a:lnTo>
                <a:lnTo>
                  <a:pt x="178180" y="178308"/>
                </a:lnTo>
                <a:lnTo>
                  <a:pt x="356362" y="356489"/>
                </a:lnTo>
                <a:lnTo>
                  <a:pt x="178180" y="178308"/>
                </a:lnTo>
                <a:lnTo>
                  <a:pt x="0" y="356489"/>
                </a:lnTo>
                <a:lnTo>
                  <a:pt x="178180" y="17830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82649" y="5338953"/>
            <a:ext cx="3457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"/>
                <a:cs typeface="Arial"/>
              </a:rPr>
              <a:t>*Время </a:t>
            </a:r>
            <a:r>
              <a:rPr sz="900" dirty="0">
                <a:latin typeface="Arial"/>
                <a:cs typeface="Arial"/>
              </a:rPr>
              <a:t>от </a:t>
            </a:r>
            <a:r>
              <a:rPr sz="900" spc="-5" dirty="0">
                <a:latin typeface="Arial"/>
                <a:cs typeface="Arial"/>
              </a:rPr>
              <a:t>выхода </a:t>
            </a:r>
            <a:r>
              <a:rPr sz="900" dirty="0">
                <a:latin typeface="Arial"/>
                <a:cs typeface="Arial"/>
              </a:rPr>
              <a:t>из дома до </a:t>
            </a:r>
            <a:r>
              <a:rPr sz="900" spc="-5" dirty="0">
                <a:latin typeface="Arial"/>
                <a:cs typeface="Arial"/>
              </a:rPr>
              <a:t>выхода </a:t>
            </a:r>
            <a:r>
              <a:rPr sz="900" dirty="0">
                <a:latin typeface="Arial"/>
                <a:cs typeface="Arial"/>
              </a:rPr>
              <a:t>из </a:t>
            </a:r>
            <a:r>
              <a:rPr sz="900" spc="-5" dirty="0">
                <a:latin typeface="Arial"/>
                <a:cs typeface="Arial"/>
              </a:rPr>
              <a:t>процедурного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кабинета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Arial"/>
                <a:cs typeface="Arial"/>
              </a:rPr>
              <a:t>**Время нахождения пациента </a:t>
            </a:r>
            <a:r>
              <a:rPr sz="900" dirty="0">
                <a:latin typeface="Arial"/>
                <a:cs typeface="Arial"/>
              </a:rPr>
              <a:t>в </a:t>
            </a:r>
            <a:r>
              <a:rPr sz="900" spc="-5" dirty="0">
                <a:latin typeface="Arial"/>
                <a:cs typeface="Arial"/>
              </a:rPr>
              <a:t>кабинете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1217254" cy="42536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689" y="463118"/>
            <a:ext cx="6276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Текущие </a:t>
            </a:r>
            <a:r>
              <a:rPr sz="2400" dirty="0"/>
              <a:t>и </a:t>
            </a:r>
            <a:r>
              <a:rPr sz="2400" spc="-5" dirty="0"/>
              <a:t>целевые </a:t>
            </a:r>
            <a:r>
              <a:rPr sz="2400" dirty="0"/>
              <a:t>значения по</a:t>
            </a:r>
            <a:r>
              <a:rPr sz="2400" spc="-15" dirty="0"/>
              <a:t> </a:t>
            </a:r>
            <a:r>
              <a:rPr sz="2400" dirty="0"/>
              <a:t>данному</a:t>
            </a:r>
          </a:p>
          <a:p>
            <a:pPr marL="12700">
              <a:lnSpc>
                <a:spcPct val="100000"/>
              </a:lnSpc>
              <a:tabLst>
                <a:tab pos="1824355" algn="l"/>
              </a:tabLst>
            </a:pPr>
            <a:r>
              <a:rPr sz="2400" dirty="0"/>
              <a:t>процессу</a:t>
            </a:r>
            <a:r>
              <a:rPr sz="2400" spc="-10" dirty="0"/>
              <a:t> </a:t>
            </a:r>
            <a:r>
              <a:rPr sz="2400" dirty="0"/>
              <a:t>в	</a:t>
            </a:r>
            <a:r>
              <a:rPr sz="2400" dirty="0" err="1"/>
              <a:t>поликлинике</a:t>
            </a:r>
            <a:r>
              <a:rPr sz="2400" dirty="0"/>
              <a:t> </a:t>
            </a:r>
            <a:r>
              <a:rPr lang="ru-RU" sz="2400" dirty="0" smtClean="0"/>
              <a:t>ДГП </a:t>
            </a:r>
            <a:r>
              <a:rPr sz="2400" dirty="0" smtClean="0"/>
              <a:t>№</a:t>
            </a:r>
            <a:r>
              <a:rPr lang="ru-RU" sz="2400" spc="-90" dirty="0" smtClean="0"/>
              <a:t>18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6476" y="1693164"/>
          <a:ext cx="8576309" cy="41581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395"/>
                <a:gridCol w="1975484"/>
                <a:gridCol w="2167890"/>
                <a:gridCol w="2288540"/>
              </a:tblGrid>
              <a:tr h="489203">
                <a:tc>
                  <a:txBody>
                    <a:bodyPr/>
                    <a:lstStyle/>
                    <a:p>
                      <a:pPr marL="50800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Медицинская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организация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Проекты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Показатели</a:t>
                      </a:r>
                      <a:r>
                        <a:rPr sz="15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текущего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состояния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745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Показатели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целевого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состояния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3668979">
                <a:tc>
                  <a:txBody>
                    <a:bodyPr/>
                    <a:lstStyle/>
                    <a:p>
                      <a:pPr marL="68580" marR="2895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5" dirty="0" smtClean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lang="ru-RU" sz="1500" spc="-5" dirty="0" smtClean="0">
                          <a:latin typeface="Trebuchet MS"/>
                          <a:cs typeface="Trebuchet MS"/>
                        </a:rPr>
                        <a:t>БУЗ</a:t>
                      </a:r>
                      <a:r>
                        <a:rPr sz="1500" spc="-5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«Детская  </a:t>
                      </a:r>
                      <a:r>
                        <a:rPr sz="1500" spc="-5" dirty="0" err="1">
                          <a:latin typeface="Trebuchet MS"/>
                          <a:cs typeface="Trebuchet MS"/>
                        </a:rPr>
                        <a:t>городская</a:t>
                      </a:r>
                      <a:r>
                        <a:rPr sz="15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500" spc="-5" dirty="0" smtClean="0">
                          <a:latin typeface="Trebuchet MS"/>
                          <a:cs typeface="Trebuchet MS"/>
                        </a:rPr>
                        <a:t>поликлиника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№</a:t>
                      </a:r>
                      <a:r>
                        <a:rPr sz="1500" spc="-5" dirty="0" smtClean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lang="ru-RU" sz="1500" spc="-5" dirty="0" smtClean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lang="ru-RU" sz="1500" spc="-5" baseline="0" dirty="0" smtClean="0">
                          <a:latin typeface="Trebuchet MS"/>
                          <a:cs typeface="Trebuchet MS"/>
                        </a:rPr>
                        <a:t>» города Ростова-на-Дону</a:t>
                      </a:r>
                      <a:endParaRPr sz="1500" dirty="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745"/>
                        </a:lnSpc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3.</a:t>
                      </a:r>
                      <a:r>
                        <a:rPr sz="15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Повышение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51435" marR="64389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доступности  лабораторной  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диагностики,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макс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ма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ьное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приближение  данного вида  помощи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территории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проживания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94970" indent="-344170">
                        <a:lnSpc>
                          <a:spcPts val="1745"/>
                        </a:lnSpc>
                        <a:buAutoNum type="arabicPeriod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Среднее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время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247650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затрат на доезд</a:t>
                      </a:r>
                      <a:r>
                        <a:rPr sz="15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 2764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67310" indent="-343535">
                        <a:lnSpc>
                          <a:spcPct val="106700"/>
                        </a:lnSpc>
                        <a:spcBef>
                          <a:spcPts val="15"/>
                        </a:spcBef>
                        <a:buAutoNum type="arabicPeriod" startAt="2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Средняя</a:t>
                      </a:r>
                      <a:r>
                        <a:rPr sz="15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стоимость 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проезда –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39,2</a:t>
                      </a:r>
                      <a:r>
                        <a:rPr sz="15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руб.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111760" indent="-343535">
                        <a:lnSpc>
                          <a:spcPct val="107100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ВПП (время от  выхода из дома</a:t>
                      </a:r>
                      <a:r>
                        <a:rPr sz="15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до  выхода</a:t>
                      </a:r>
                      <a:r>
                        <a:rPr sz="15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из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207010">
                        <a:lnSpc>
                          <a:spcPts val="1930"/>
                        </a:lnSpc>
                        <a:spcBef>
                          <a:spcPts val="7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процедурного  кабинета)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3857с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indent="-344170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 startAt="4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Лимитирующая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270510">
                        <a:lnSpc>
                          <a:spcPct val="1068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операция</a:t>
                      </a:r>
                      <a:r>
                        <a:rPr sz="15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(время  нахождения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4635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пациента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в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кабинете)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101</a:t>
                      </a:r>
                      <a:r>
                        <a:rPr sz="15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marL="394970" indent="-343535">
                        <a:lnSpc>
                          <a:spcPts val="1745"/>
                        </a:lnSpc>
                        <a:buAutoNum type="arabicPeriod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Среднее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время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367665">
                        <a:lnSpc>
                          <a:spcPct val="106700"/>
                        </a:lnSpc>
                        <a:spcBef>
                          <a:spcPts val="10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затрат на доезд</a:t>
                      </a:r>
                      <a:r>
                        <a:rPr sz="15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-  1342</a:t>
                      </a:r>
                      <a:r>
                        <a:rPr sz="15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marR="187325" indent="-342900">
                        <a:lnSpc>
                          <a:spcPct val="106700"/>
                        </a:lnSpc>
                        <a:spcBef>
                          <a:spcPts val="15"/>
                        </a:spcBef>
                        <a:buAutoNum type="arabicPeriod" startAt="2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Средняя</a:t>
                      </a:r>
                      <a:r>
                        <a:rPr sz="15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стоимость 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проезда -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16,8</a:t>
                      </a:r>
                      <a:r>
                        <a:rPr sz="15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руб.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 indent="-343535">
                        <a:lnSpc>
                          <a:spcPct val="100000"/>
                        </a:lnSpc>
                        <a:spcBef>
                          <a:spcPts val="130"/>
                        </a:spcBef>
                        <a:buAutoNum type="arabicPeriod" startAt="2"/>
                        <a:tabLst>
                          <a:tab pos="394970" algn="l"/>
                          <a:tab pos="395605" algn="l"/>
                        </a:tabLst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Целевое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значение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500" spc="-5" dirty="0">
                          <a:latin typeface="Trebuchet MS"/>
                          <a:cs typeface="Trebuchet MS"/>
                        </a:rPr>
                        <a:t>ВПП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– 1583</a:t>
                      </a:r>
                      <a:r>
                        <a:rPr sz="15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2069" marR="535305">
                        <a:lnSpc>
                          <a:spcPct val="107300"/>
                        </a:lnSpc>
                        <a:buAutoNum type="arabicPeriod" startAt="4"/>
                        <a:tabLst>
                          <a:tab pos="393700" algn="l"/>
                          <a:tab pos="394335" algn="l"/>
                        </a:tabLst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Л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м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тирую</a:t>
                      </a:r>
                      <a:r>
                        <a:rPr sz="1500" spc="-10" dirty="0">
                          <a:latin typeface="Trebuchet MS"/>
                          <a:cs typeface="Trebuchet MS"/>
                        </a:rPr>
                        <a:t>щ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а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я 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операция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- 101</a:t>
                      </a:r>
                      <a:r>
                        <a:rPr sz="15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5" dirty="0">
                          <a:latin typeface="Trebuchet MS"/>
                          <a:cs typeface="Trebuchet MS"/>
                        </a:rPr>
                        <a:t>сек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94372" y="6140907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0C225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9332" y="392938"/>
            <a:ext cx="6029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3399"/>
                </a:solidFill>
              </a:rPr>
              <a:t>Сбор проблем и</a:t>
            </a:r>
            <a:r>
              <a:rPr spc="-100" dirty="0">
                <a:solidFill>
                  <a:srgbClr val="FF3399"/>
                </a:solidFill>
              </a:rPr>
              <a:t> </a:t>
            </a:r>
            <a:r>
              <a:rPr dirty="0">
                <a:solidFill>
                  <a:srgbClr val="FF3399"/>
                </a:solidFill>
              </a:rPr>
              <a:t>предложений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0465" y="1261110"/>
            <a:ext cx="6548120" cy="1631314"/>
          </a:xfrm>
          <a:prstGeom prst="rect">
            <a:avLst/>
          </a:prstGeom>
          <a:ln w="9525">
            <a:solidFill>
              <a:srgbClr val="2A500F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Trebuchet MS"/>
                <a:cs typeface="Trebuchet MS"/>
              </a:rPr>
              <a:t>Результаты </a:t>
            </a:r>
            <a:r>
              <a:rPr sz="2000" spc="-5" dirty="0" err="1">
                <a:latin typeface="Trebuchet MS"/>
                <a:cs typeface="Trebuchet MS"/>
              </a:rPr>
              <a:t>на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 smtClean="0">
                <a:solidFill>
                  <a:srgbClr val="2A500F"/>
                </a:solidFill>
                <a:latin typeface="Trebuchet MS"/>
                <a:cs typeface="Trebuchet MS"/>
              </a:rPr>
              <a:t>2</a:t>
            </a:r>
            <a:r>
              <a:rPr lang="ru-RU" sz="2000" dirty="0" smtClean="0">
                <a:solidFill>
                  <a:srgbClr val="2A500F"/>
                </a:solidFill>
                <a:latin typeface="Trebuchet MS"/>
                <a:cs typeface="Trebuchet MS"/>
              </a:rPr>
              <a:t>8</a:t>
            </a:r>
            <a:r>
              <a:rPr sz="2000" dirty="0" smtClean="0">
                <a:solidFill>
                  <a:srgbClr val="2A500F"/>
                </a:solidFill>
                <a:latin typeface="Trebuchet MS"/>
                <a:cs typeface="Trebuchet MS"/>
              </a:rPr>
              <a:t>.0</a:t>
            </a:r>
            <a:r>
              <a:rPr lang="ru-RU" sz="2000" dirty="0" smtClean="0">
                <a:solidFill>
                  <a:srgbClr val="2A500F"/>
                </a:solidFill>
                <a:latin typeface="Trebuchet MS"/>
                <a:cs typeface="Trebuchet MS"/>
              </a:rPr>
              <a:t>8</a:t>
            </a:r>
            <a:r>
              <a:rPr sz="2000" dirty="0" smtClean="0">
                <a:solidFill>
                  <a:srgbClr val="2A500F"/>
                </a:solidFill>
                <a:latin typeface="Trebuchet MS"/>
                <a:cs typeface="Trebuchet MS"/>
              </a:rPr>
              <a:t>.20</a:t>
            </a:r>
            <a:r>
              <a:rPr lang="ru-RU" sz="2000" dirty="0" smtClean="0">
                <a:solidFill>
                  <a:srgbClr val="2A500F"/>
                </a:solidFill>
                <a:latin typeface="Trebuchet MS"/>
                <a:cs typeface="Trebuchet MS"/>
              </a:rPr>
              <a:t>20</a:t>
            </a:r>
            <a:r>
              <a:rPr sz="2000" dirty="0" smtClean="0">
                <a:latin typeface="Trebuchet MS"/>
                <a:cs typeface="Trebuchet MS"/>
              </a:rPr>
              <a:t>:</a:t>
            </a:r>
            <a:endParaRPr sz="2000" dirty="0">
              <a:latin typeface="Trebuchet MS"/>
              <a:cs typeface="Trebuchet MS"/>
            </a:endParaRPr>
          </a:p>
          <a:p>
            <a:pPr marL="377825" indent="-287020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2000" dirty="0">
                <a:latin typeface="Trebuchet MS"/>
                <a:cs typeface="Trebuchet MS"/>
              </a:rPr>
              <a:t>Количество </a:t>
            </a:r>
            <a:r>
              <a:rPr sz="2000" spc="-5" dirty="0">
                <a:latin typeface="Trebuchet MS"/>
                <a:cs typeface="Trebuchet MS"/>
              </a:rPr>
              <a:t>предложений на улучшения </a:t>
            </a:r>
            <a:r>
              <a:rPr sz="2000" dirty="0">
                <a:latin typeface="Trebuchet MS"/>
                <a:cs typeface="Trebuchet MS"/>
              </a:rPr>
              <a:t>– </a:t>
            </a:r>
            <a:r>
              <a:rPr sz="2000" spc="-5" dirty="0">
                <a:latin typeface="Trebuchet MS"/>
                <a:cs typeface="Trebuchet MS"/>
              </a:rPr>
              <a:t>35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шт.</a:t>
            </a:r>
          </a:p>
          <a:p>
            <a:pPr marL="641350" lvl="1" indent="-245745">
              <a:lnSpc>
                <a:spcPct val="100000"/>
              </a:lnSpc>
              <a:buChar char="-"/>
              <a:tabLst>
                <a:tab pos="641350" algn="l"/>
                <a:tab pos="641985" algn="l"/>
              </a:tabLst>
            </a:pPr>
            <a:r>
              <a:rPr sz="2000" spc="-5" dirty="0">
                <a:latin typeface="Trebuchet MS"/>
                <a:cs typeface="Trebuchet MS"/>
              </a:rPr>
              <a:t>реализованных </a:t>
            </a:r>
            <a:r>
              <a:rPr sz="2000" dirty="0">
                <a:latin typeface="Trebuchet MS"/>
                <a:cs typeface="Trebuchet MS"/>
              </a:rPr>
              <a:t>– </a:t>
            </a:r>
            <a:r>
              <a:rPr sz="2000" spc="-5" dirty="0">
                <a:latin typeface="Trebuchet MS"/>
                <a:cs typeface="Trebuchet MS"/>
              </a:rPr>
              <a:t>14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шт.</a:t>
            </a:r>
          </a:p>
          <a:p>
            <a:pPr marL="377825" indent="-287020">
              <a:lnSpc>
                <a:spcPct val="100000"/>
              </a:lnSpc>
              <a:buFont typeface="Wingdings"/>
              <a:buChar char=""/>
              <a:tabLst>
                <a:tab pos="378460" algn="l"/>
              </a:tabLst>
            </a:pPr>
            <a:r>
              <a:rPr sz="2000" dirty="0">
                <a:latin typeface="Trebuchet MS"/>
                <a:cs typeface="Trebuchet MS"/>
              </a:rPr>
              <a:t>Количество </a:t>
            </a:r>
            <a:r>
              <a:rPr sz="2000" spc="-5" dirty="0">
                <a:latin typeface="Trebuchet MS"/>
                <a:cs typeface="Trebuchet MS"/>
              </a:rPr>
              <a:t>выявленных </a:t>
            </a:r>
            <a:r>
              <a:rPr sz="2000" dirty="0">
                <a:latin typeface="Trebuchet MS"/>
                <a:cs typeface="Trebuchet MS"/>
              </a:rPr>
              <a:t>проблем – </a:t>
            </a:r>
            <a:r>
              <a:rPr sz="2000" spc="-5" dirty="0">
                <a:latin typeface="Trebuchet MS"/>
                <a:cs typeface="Trebuchet MS"/>
              </a:rPr>
              <a:t>24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шт.</a:t>
            </a:r>
          </a:p>
          <a:p>
            <a:pPr marL="641350" lvl="1" indent="-245745">
              <a:lnSpc>
                <a:spcPct val="100000"/>
              </a:lnSpc>
              <a:buChar char="-"/>
              <a:tabLst>
                <a:tab pos="641350" algn="l"/>
                <a:tab pos="641985" algn="l"/>
              </a:tabLst>
            </a:pPr>
            <a:r>
              <a:rPr sz="2000" spc="-5" dirty="0">
                <a:latin typeface="Trebuchet MS"/>
                <a:cs typeface="Trebuchet MS"/>
              </a:rPr>
              <a:t>реализованных </a:t>
            </a:r>
            <a:r>
              <a:rPr sz="2000" dirty="0">
                <a:latin typeface="Trebuchet MS"/>
                <a:cs typeface="Trebuchet MS"/>
              </a:rPr>
              <a:t>– </a:t>
            </a:r>
            <a:r>
              <a:rPr sz="2000" spc="-5" dirty="0">
                <a:latin typeface="Trebuchet MS"/>
                <a:cs typeface="Trebuchet MS"/>
              </a:rPr>
              <a:t>12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шт.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725" y="2131567"/>
            <a:ext cx="5396243" cy="1521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15290" marR="5080" indent="327660">
              <a:lnSpc>
                <a:spcPts val="3240"/>
              </a:lnSpc>
              <a:spcBef>
                <a:spcPts val="509"/>
              </a:spcBef>
            </a:pPr>
            <a:r>
              <a:rPr sz="3000" spc="-5" dirty="0">
                <a:solidFill>
                  <a:srgbClr val="FF3399"/>
                </a:solidFill>
              </a:rPr>
              <a:t>Выбор </a:t>
            </a:r>
            <a:r>
              <a:rPr sz="3000" dirty="0">
                <a:solidFill>
                  <a:srgbClr val="FF3399"/>
                </a:solidFill>
              </a:rPr>
              <a:t>процессов в </a:t>
            </a:r>
            <a:r>
              <a:rPr sz="3000" spc="-5" dirty="0">
                <a:solidFill>
                  <a:srgbClr val="FF3399"/>
                </a:solidFill>
              </a:rPr>
              <a:t>Федеральном  проекте «Бережливая</a:t>
            </a:r>
            <a:r>
              <a:rPr sz="3000" spc="-30" dirty="0">
                <a:solidFill>
                  <a:srgbClr val="FF3399"/>
                </a:solidFill>
              </a:rPr>
              <a:t> </a:t>
            </a:r>
            <a:r>
              <a:rPr sz="3000" spc="-5" dirty="0">
                <a:solidFill>
                  <a:srgbClr val="FF3399"/>
                </a:solidFill>
              </a:rPr>
              <a:t>поликлиника»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37794" y="1367154"/>
            <a:ext cx="783526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393190" algn="just">
              <a:lnSpc>
                <a:spcPct val="100000"/>
              </a:lnSpc>
            </a:pPr>
            <a:r>
              <a:rPr sz="2200" b="1" spc="-5" dirty="0" err="1">
                <a:solidFill>
                  <a:srgbClr val="FF3399"/>
                </a:solidFill>
                <a:latin typeface="Trebuchet MS"/>
                <a:cs typeface="Trebuchet MS"/>
              </a:rPr>
              <a:t>Детская</a:t>
            </a:r>
            <a:r>
              <a:rPr sz="2200" b="1" spc="-5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sz="2200" b="1" spc="-5" dirty="0" err="1" smtClean="0">
                <a:solidFill>
                  <a:srgbClr val="FF3399"/>
                </a:solidFill>
                <a:latin typeface="Trebuchet MS"/>
                <a:cs typeface="Trebuchet MS"/>
              </a:rPr>
              <a:t>поликлиника</a:t>
            </a:r>
            <a:r>
              <a:rPr lang="ru-RU" sz="2200" b="1" spc="-5" dirty="0">
                <a:solidFill>
                  <a:srgbClr val="FF3399"/>
                </a:solidFill>
                <a:latin typeface="Trebuchet MS"/>
                <a:cs typeface="Trebuchet MS"/>
              </a:rPr>
              <a:t> </a:t>
            </a:r>
            <a:r>
              <a:rPr lang="ru-RU" sz="2200" b="1" spc="-5" dirty="0" smtClean="0">
                <a:solidFill>
                  <a:srgbClr val="FF3399"/>
                </a:solidFill>
                <a:latin typeface="Trebuchet MS"/>
                <a:cs typeface="Trebuchet MS"/>
              </a:rPr>
              <a:t>№18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3901" y="3812285"/>
            <a:ext cx="6007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2875" algn="l"/>
                <a:tab pos="3063875" algn="l"/>
                <a:tab pos="3987165" algn="l"/>
                <a:tab pos="4371340" algn="l"/>
                <a:tab pos="586232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комфорт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	пр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бы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ан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я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дете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й	и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ро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д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теле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й	в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4214" y="4117085"/>
            <a:ext cx="5795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1645" algn="l"/>
                <a:tab pos="3110865" algn="l"/>
                <a:tab pos="5359400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разр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б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уд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о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бн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о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й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ма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р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шр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тизаци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	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д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ля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794" y="3812285"/>
            <a:ext cx="1803400" cy="1373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130" algn="just">
              <a:lnSpc>
                <a:spcPct val="100000"/>
              </a:lnSpc>
              <a:spcBef>
                <a:spcPts val="100"/>
              </a:spcBef>
              <a:buSzPct val="95000"/>
              <a:buAutoNum type="arabicPeriod"/>
              <a:tabLst>
                <a:tab pos="2413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Повышение  поли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л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, 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посетителей</a:t>
            </a:r>
            <a:endParaRPr sz="2000" dirty="0">
              <a:latin typeface="Trebuchet MS"/>
              <a:cs typeface="Trebuchet MS"/>
            </a:endParaRPr>
          </a:p>
          <a:p>
            <a:pPr marL="240665" indent="-228600">
              <a:lnSpc>
                <a:spcPct val="100000"/>
              </a:lnSpc>
              <a:spcBef>
                <a:spcPts val="1015"/>
              </a:spcBef>
              <a:buSzPct val="95000"/>
              <a:buAutoNum type="arabicPeriod"/>
              <a:tabLst>
                <a:tab pos="24130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Оп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т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миз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ац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я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6782" y="4854955"/>
            <a:ext cx="5823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3945" algn="l"/>
                <a:tab pos="2944495" algn="l"/>
                <a:tab pos="434276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работы	прививочного	кабинета,	уменьшение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794" y="5033873"/>
            <a:ext cx="7832725" cy="8883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2417445" algn="l"/>
              </a:tabLst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времени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ожидания	пациентами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2118995" algn="l"/>
                <a:tab pos="4097020" algn="l"/>
                <a:tab pos="625221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3.Повышение	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доступности	лабораторной	диагностики,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94" y="5896152"/>
            <a:ext cx="7831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максимальное</a:t>
            </a:r>
            <a:r>
              <a:rPr sz="20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приближение</a:t>
            </a:r>
            <a:r>
              <a:rPr sz="20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данного</a:t>
            </a:r>
            <a:r>
              <a:rPr sz="20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вида</a:t>
            </a:r>
            <a:r>
              <a:rPr sz="2000" spc="1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помощи</a:t>
            </a:r>
            <a:r>
              <a:rPr sz="2000" spc="1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2000" spc="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территории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794" y="6200952"/>
            <a:ext cx="1457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проживания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4372" y="6140907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0C225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1026" name="Picture 2" descr="C:\Users\user\Desktop\сайт\ЛОГО ОРГ\логотип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71600"/>
            <a:ext cx="2373312" cy="2373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924" y="151003"/>
            <a:ext cx="309087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6530" algn="l"/>
              </a:tabLst>
            </a:pPr>
            <a:r>
              <a:rPr sz="2800" spc="-10" dirty="0" err="1" smtClean="0">
                <a:solidFill>
                  <a:srgbClr val="006FC0"/>
                </a:solidFill>
              </a:rPr>
              <a:t>Проект</a:t>
            </a:r>
            <a:r>
              <a:rPr lang="ru-RU" sz="2800" spc="-10" dirty="0" smtClean="0">
                <a:solidFill>
                  <a:srgbClr val="006FC0"/>
                </a:solidFill>
              </a:rPr>
              <a:t> ДГП №18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61924" y="579196"/>
            <a:ext cx="6604634" cy="491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76012"/>
                </a:solidFill>
                <a:latin typeface="Trebuchet MS"/>
                <a:cs typeface="Trebuchet MS"/>
              </a:rPr>
              <a:t>Повышение комфорта пациентов </a:t>
            </a:r>
            <a:r>
              <a:rPr sz="2400" b="1" dirty="0">
                <a:solidFill>
                  <a:srgbClr val="476012"/>
                </a:solidFill>
                <a:latin typeface="Trebuchet MS"/>
                <a:cs typeface="Trebuchet MS"/>
              </a:rPr>
              <a:t>в</a:t>
            </a:r>
            <a:endParaRPr sz="2400" dirty="0">
              <a:latin typeface="Trebuchet MS"/>
              <a:cs typeface="Trebuchet MS"/>
            </a:endParaRPr>
          </a:p>
          <a:p>
            <a:pPr marL="12700" marR="1074420">
              <a:lnSpc>
                <a:spcPct val="100000"/>
              </a:lnSpc>
            </a:pPr>
            <a:r>
              <a:rPr sz="2400" b="1" dirty="0">
                <a:solidFill>
                  <a:srgbClr val="476012"/>
                </a:solidFill>
                <a:latin typeface="Trebuchet MS"/>
                <a:cs typeface="Trebuchet MS"/>
              </a:rPr>
              <a:t>поликлинике, разработка </a:t>
            </a:r>
            <a:r>
              <a:rPr sz="2400" b="1" spc="-5" dirty="0">
                <a:solidFill>
                  <a:srgbClr val="476012"/>
                </a:solidFill>
                <a:latin typeface="Trebuchet MS"/>
                <a:cs typeface="Trebuchet MS"/>
              </a:rPr>
              <a:t>удобной  маршрутизации </a:t>
            </a:r>
            <a:r>
              <a:rPr sz="2400" b="1" dirty="0">
                <a:solidFill>
                  <a:srgbClr val="476012"/>
                </a:solidFill>
                <a:latin typeface="Trebuchet MS"/>
                <a:cs typeface="Trebuchet MS"/>
              </a:rPr>
              <a:t>с </a:t>
            </a:r>
            <a:r>
              <a:rPr sz="2400" b="1" spc="-5" dirty="0">
                <a:solidFill>
                  <a:srgbClr val="476012"/>
                </a:solidFill>
                <a:latin typeface="Trebuchet MS"/>
                <a:cs typeface="Trebuchet MS"/>
              </a:rPr>
              <a:t>целью сокращения  </a:t>
            </a:r>
            <a:r>
              <a:rPr sz="2400" b="1" dirty="0">
                <a:solidFill>
                  <a:srgbClr val="476012"/>
                </a:solidFill>
                <a:latin typeface="Trebuchet MS"/>
                <a:cs typeface="Trebuchet MS"/>
              </a:rPr>
              <a:t>времени пребывания </a:t>
            </a:r>
            <a:r>
              <a:rPr sz="2400" b="1" spc="-5" dirty="0">
                <a:solidFill>
                  <a:srgbClr val="476012"/>
                </a:solidFill>
                <a:latin typeface="Trebuchet MS"/>
                <a:cs typeface="Trebuchet MS"/>
              </a:rPr>
              <a:t>пациента</a:t>
            </a:r>
            <a:r>
              <a:rPr sz="2400" b="1" spc="-40" dirty="0">
                <a:solidFill>
                  <a:srgbClr val="476012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76012"/>
                </a:solidFill>
                <a:latin typeface="Trebuchet MS"/>
                <a:cs typeface="Trebuchet MS"/>
              </a:rPr>
              <a:t>в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476012"/>
                </a:solidFill>
                <a:latin typeface="Trebuchet MS"/>
                <a:cs typeface="Trebuchet MS"/>
              </a:rPr>
              <a:t>регистратуре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00" dirty="0">
              <a:latin typeface="Trebuchet MS"/>
              <a:cs typeface="Trebuchet MS"/>
            </a:endParaRPr>
          </a:p>
          <a:p>
            <a:pPr marL="2635885" indent="-343535">
              <a:lnSpc>
                <a:spcPct val="100000"/>
              </a:lnSpc>
              <a:spcBef>
                <a:spcPts val="1964"/>
              </a:spcBef>
              <a:buClr>
                <a:srgbClr val="90C225"/>
              </a:buClr>
              <a:buSzPct val="79166"/>
              <a:buFont typeface="Wingdings 3"/>
              <a:buChar char=""/>
              <a:tabLst>
                <a:tab pos="2635885" algn="l"/>
                <a:tab pos="2636520" algn="l"/>
              </a:tabLst>
            </a:pPr>
            <a:r>
              <a:rPr sz="2400" b="1" spc="-5" dirty="0">
                <a:solidFill>
                  <a:srgbClr val="006FC0"/>
                </a:solidFill>
                <a:latin typeface="Trebuchet MS"/>
                <a:cs typeface="Trebuchet MS"/>
              </a:rPr>
              <a:t>Цель</a:t>
            </a:r>
            <a:r>
              <a:rPr sz="2400" b="1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rebuchet MS"/>
                <a:cs typeface="Trebuchet MS"/>
              </a:rPr>
              <a:t>проекта</a:t>
            </a:r>
            <a:endParaRPr sz="2400" dirty="0">
              <a:latin typeface="Trebuchet MS"/>
              <a:cs typeface="Trebuchet MS"/>
            </a:endParaRPr>
          </a:p>
          <a:p>
            <a:pPr marL="680085" indent="-343535">
              <a:lnSpc>
                <a:spcPts val="2735"/>
              </a:lnSpc>
              <a:spcBef>
                <a:spcPts val="710"/>
              </a:spcBef>
              <a:buClr>
                <a:srgbClr val="90C225"/>
              </a:buClr>
              <a:buSzPct val="79166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Создание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комфортных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условий</a:t>
            </a:r>
            <a:endParaRPr sz="2400" dirty="0">
              <a:latin typeface="Trebuchet MS"/>
              <a:cs typeface="Trebuchet MS"/>
            </a:endParaRPr>
          </a:p>
          <a:p>
            <a:pPr marL="680085">
              <a:lnSpc>
                <a:spcPts val="2735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пребывания пациентов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поликлинике</a:t>
            </a:r>
            <a:endParaRPr sz="2400" dirty="0">
              <a:latin typeface="Trebuchet MS"/>
              <a:cs typeface="Trebuchet MS"/>
            </a:endParaRPr>
          </a:p>
          <a:p>
            <a:pPr marL="680085" indent="-343535">
              <a:lnSpc>
                <a:spcPct val="100000"/>
              </a:lnSpc>
              <a:spcBef>
                <a:spcPts val="720"/>
              </a:spcBef>
              <a:buClr>
                <a:srgbClr val="90C225"/>
              </a:buClr>
              <a:buSzPct val="79166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Сокращение очередей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регистратуру</a:t>
            </a:r>
            <a:endParaRPr sz="2400" dirty="0">
              <a:latin typeface="Trebuchet MS"/>
              <a:cs typeface="Trebuchet MS"/>
            </a:endParaRPr>
          </a:p>
          <a:p>
            <a:pPr marL="680085" marR="5080" indent="-342900">
              <a:lnSpc>
                <a:spcPts val="2590"/>
              </a:lnSpc>
              <a:spcBef>
                <a:spcPts val="1035"/>
              </a:spcBef>
              <a:buClr>
                <a:srgbClr val="90C225"/>
              </a:buClr>
              <a:buSzPct val="79166"/>
              <a:buFont typeface="Arial"/>
              <a:buChar char="•"/>
              <a:tabLst>
                <a:tab pos="680085" algn="l"/>
                <a:tab pos="680720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Организация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удобной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системы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навигации 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визуализации внутри поликлиники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050" name="Picture 2" descr="C:\Users\user\Desktop\сайт\ЛОГО ОРГ\логотип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38200"/>
            <a:ext cx="2987675" cy="298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04952" y="1471914"/>
          <a:ext cx="8377553" cy="5217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7670"/>
                <a:gridCol w="2482214"/>
                <a:gridCol w="1755140"/>
                <a:gridCol w="1192529"/>
              </a:tblGrid>
              <a:tr h="520579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140" dirty="0">
                          <a:latin typeface="Calibri"/>
                          <a:cs typeface="Calibri"/>
                        </a:rPr>
                        <a:t>Проблема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135" dirty="0">
                          <a:latin typeface="Calibri"/>
                          <a:cs typeface="Calibri"/>
                        </a:rPr>
                        <a:t>Предлагаемое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решение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145" dirty="0">
                          <a:latin typeface="Calibri"/>
                          <a:cs typeface="Calibri"/>
                        </a:rPr>
                        <a:t>Эффект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145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потери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</a:tr>
              <a:tr h="1183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4130" marR="15240" algn="just">
                        <a:lnSpc>
                          <a:spcPct val="110900"/>
                        </a:lnSpc>
                      </a:pPr>
                      <a:r>
                        <a:rPr sz="1400" spc="-125" dirty="0">
                          <a:latin typeface="Calibri"/>
                          <a:cs typeface="Calibri"/>
                        </a:rPr>
                        <a:t>1.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Два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бахиломата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стоят </a:t>
                      </a:r>
                      <a:r>
                        <a:rPr sz="1400" spc="-150" dirty="0">
                          <a:latin typeface="Calibri"/>
                          <a:cs typeface="Calibri"/>
                        </a:rPr>
                        <a:t>рядом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друг 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другом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входа,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пациенты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накапливаются 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узком 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проходе,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145" dirty="0">
                          <a:latin typeface="Calibri"/>
                          <a:cs typeface="Calibri"/>
                        </a:rPr>
                        <a:t>дают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пройти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другим</a:t>
                      </a:r>
                      <a:r>
                        <a:rPr sz="1400" spc="-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дальше.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3495" marR="17780" algn="just">
                        <a:lnSpc>
                          <a:spcPct val="110900"/>
                        </a:lnSpc>
                      </a:pPr>
                      <a:r>
                        <a:rPr sz="1400" spc="-160" dirty="0">
                          <a:latin typeface="Calibri"/>
                          <a:cs typeface="Calibri"/>
                        </a:rPr>
                        <a:t>Один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из Бахиломатов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переместить к 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банкеткам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холл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входной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группы, 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вместо автомата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напитков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40" dirty="0">
                          <a:latin typeface="Calibri"/>
                          <a:cs typeface="Calibri"/>
                        </a:rPr>
                        <a:t>Уменьшение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скученности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130" dirty="0">
                          <a:latin typeface="Calibri"/>
                          <a:cs typeface="Calibri"/>
                        </a:rPr>
                        <a:t>пациентов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входа,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07645" marR="201930" indent="-5715" algn="ctr">
                        <a:lnSpc>
                          <a:spcPct val="110900"/>
                        </a:lnSpc>
                      </a:pPr>
                      <a:r>
                        <a:rPr sz="1400" spc="-135" dirty="0">
                          <a:latin typeface="Calibri"/>
                          <a:cs typeface="Calibri"/>
                        </a:rPr>
                        <a:t>равномерное  использование 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холла 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входной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группы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 marR="55880" indent="222885">
                        <a:lnSpc>
                          <a:spcPct val="111000"/>
                        </a:lnSpc>
                        <a:spcBef>
                          <a:spcPts val="1045"/>
                        </a:spcBef>
                      </a:pPr>
                      <a:r>
                        <a:rPr sz="1400" spc="-145" dirty="0">
                          <a:latin typeface="Calibri"/>
                          <a:cs typeface="Calibri"/>
                        </a:rPr>
                        <a:t>Ненужная 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1183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4130" marR="20320" algn="just">
                        <a:lnSpc>
                          <a:spcPct val="110900"/>
                        </a:lnSpc>
                      </a:pPr>
                      <a:r>
                        <a:rPr sz="1400" spc="-125" dirty="0">
                          <a:latin typeface="Calibri"/>
                          <a:cs typeface="Calibri"/>
                        </a:rPr>
                        <a:t>2.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Нет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указателя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"Регистратура",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пациенту, 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попавшему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поликлинику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первый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раз,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не 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ясно,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куда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идти.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just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140" dirty="0">
                          <a:latin typeface="Calibri"/>
                          <a:cs typeface="Calibri"/>
                        </a:rPr>
                        <a:t>Грамотная навигация 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входе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495" marR="16510" algn="just">
                        <a:lnSpc>
                          <a:spcPct val="110900"/>
                        </a:lnSpc>
                      </a:pPr>
                      <a:r>
                        <a:rPr sz="1400" spc="-125" dirty="0">
                          <a:latin typeface="Calibri"/>
                          <a:cs typeface="Calibri"/>
                        </a:rPr>
                        <a:t>повесить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указатель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"Регистратура", 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повесить схему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дислокации основных  помещений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поликлиники 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цветовыми  обозначениями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0175" marR="104139" indent="-29209" algn="just">
                        <a:lnSpc>
                          <a:spcPct val="110900"/>
                        </a:lnSpc>
                      </a:pPr>
                      <a:r>
                        <a:rPr sz="1400" spc="-140" dirty="0">
                          <a:latin typeface="Calibri"/>
                          <a:cs typeface="Calibri"/>
                        </a:rPr>
                        <a:t>Сокращение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времени на 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ориентацию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пациента в  </a:t>
                      </a:r>
                      <a:r>
                        <a:rPr sz="1400" spc="-145" dirty="0">
                          <a:latin typeface="Calibri"/>
                          <a:cs typeface="Calibri"/>
                        </a:rPr>
                        <a:t>здании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поликлиники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 marR="55880" indent="222885">
                        <a:lnSpc>
                          <a:spcPct val="110900"/>
                        </a:lnSpc>
                        <a:spcBef>
                          <a:spcPts val="1045"/>
                        </a:spcBef>
                      </a:pPr>
                      <a:r>
                        <a:rPr sz="1400" spc="-145" dirty="0">
                          <a:latin typeface="Calibri"/>
                          <a:cs typeface="Calibri"/>
                        </a:rPr>
                        <a:t>Ненужная 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6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4130" marR="17780">
                        <a:lnSpc>
                          <a:spcPct val="111000"/>
                        </a:lnSpc>
                      </a:pPr>
                      <a:r>
                        <a:rPr sz="1400" spc="-125" dirty="0">
                          <a:latin typeface="Calibri"/>
                          <a:cs typeface="Calibri"/>
                        </a:rPr>
                        <a:t>3.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Зона </a:t>
                      </a:r>
                      <a:r>
                        <a:rPr sz="1400" spc="-155" dirty="0">
                          <a:latin typeface="Calibri"/>
                          <a:cs typeface="Calibri"/>
                        </a:rPr>
                        <a:t>ожидания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комфортна 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400" spc="-145" dirty="0">
                          <a:latin typeface="Calibri"/>
                          <a:cs typeface="Calibri"/>
                        </a:rPr>
                        <a:t>мало 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сидячих 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мест,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летом</a:t>
                      </a:r>
                      <a:r>
                        <a:rPr sz="14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душно.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45"/>
                        </a:spcBef>
                        <a:tabLst>
                          <a:tab pos="1129030" algn="l"/>
                          <a:tab pos="2176145" algn="l"/>
                        </a:tabLst>
                      </a:pPr>
                      <a:r>
                        <a:rPr sz="1400" spc="-135" dirty="0">
                          <a:latin typeface="Calibri"/>
                          <a:cs typeface="Calibri"/>
                        </a:rPr>
                        <a:t>Организовать	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комфортную	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зону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1449070" algn="l"/>
                        </a:tabLst>
                      </a:pPr>
                      <a:r>
                        <a:rPr sz="1400" spc="-155" dirty="0">
                          <a:latin typeface="Calibri"/>
                          <a:cs typeface="Calibri"/>
                        </a:rPr>
                        <a:t>ожидания     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(сидячие	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места,  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автомат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3495" marR="19685">
                        <a:lnSpc>
                          <a:spcPct val="110900"/>
                        </a:lnSpc>
                        <a:tabLst>
                          <a:tab pos="779780" algn="l"/>
                          <a:tab pos="1216660" algn="l"/>
                          <a:tab pos="1836420" algn="l"/>
                          <a:tab pos="204025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	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ы,	к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ы	с	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кондиционер)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260350" indent="-5715" algn="ctr">
                        <a:lnSpc>
                          <a:spcPct val="110900"/>
                        </a:lnSpc>
                        <a:spcBef>
                          <a:spcPts val="790"/>
                        </a:spcBef>
                      </a:pPr>
                      <a:r>
                        <a:rPr sz="1400" spc="-150" dirty="0">
                          <a:latin typeface="Calibri"/>
                          <a:cs typeface="Calibri"/>
                        </a:rPr>
                        <a:t>Повышение 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 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клиентов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94672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130" marR="14604" algn="just">
                        <a:lnSpc>
                          <a:spcPct val="110900"/>
                        </a:lnSpc>
                      </a:pPr>
                      <a:r>
                        <a:rPr sz="1400" spc="-125" dirty="0">
                          <a:latin typeface="Calibri"/>
                          <a:cs typeface="Calibri"/>
                        </a:rPr>
                        <a:t>4.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Пациенты обращаются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регистратуру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 соответствии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со </a:t>
                      </a:r>
                      <a:r>
                        <a:rPr sz="1400" spc="-150" dirty="0">
                          <a:latin typeface="Calibri"/>
                          <a:cs typeface="Calibri"/>
                        </a:rPr>
                        <a:t>своим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участком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обслуживания  </a:t>
                      </a:r>
                      <a:r>
                        <a:rPr sz="1400" spc="-105" dirty="0">
                          <a:latin typeface="Calibri"/>
                          <a:cs typeface="Calibri"/>
                        </a:rPr>
                        <a:t>(не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любое 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окно)-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неравномерная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загрузка  регистраторов в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течении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смены.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marR="14604" algn="just">
                        <a:lnSpc>
                          <a:spcPct val="110900"/>
                        </a:lnSpc>
                        <a:spcBef>
                          <a:spcPts val="790"/>
                        </a:spcBef>
                      </a:pPr>
                      <a:r>
                        <a:rPr sz="1400" spc="-135" dirty="0">
                          <a:latin typeface="Calibri"/>
                          <a:cs typeface="Calibri"/>
                        </a:rPr>
                        <a:t>Организовать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работу регистратуры в  "единое"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окно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0" dirty="0">
                          <a:latin typeface="Calibri"/>
                          <a:cs typeface="Calibri"/>
                        </a:rPr>
                        <a:t>(без </a:t>
                      </a:r>
                      <a:r>
                        <a:rPr sz="1400" spc="-140" dirty="0">
                          <a:latin typeface="Calibri"/>
                          <a:cs typeface="Calibri"/>
                        </a:rPr>
                        <a:t>разбивки </a:t>
                      </a:r>
                      <a:r>
                        <a:rPr sz="1400" spc="-135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территориальные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участки)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spc="-140" dirty="0">
                          <a:latin typeface="Calibri"/>
                          <a:cs typeface="Calibri"/>
                        </a:rPr>
                        <a:t>Сокращение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времени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0" marR="119380" indent="-4445" algn="ctr">
                        <a:lnSpc>
                          <a:spcPct val="110800"/>
                        </a:lnSpc>
                        <a:spcBef>
                          <a:spcPts val="5"/>
                        </a:spcBef>
                      </a:pPr>
                      <a:r>
                        <a:rPr sz="1400" spc="-155" dirty="0">
                          <a:latin typeface="Calibri"/>
                          <a:cs typeface="Calibri"/>
                        </a:rPr>
                        <a:t>ожидания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пациента в  </a:t>
                      </a:r>
                      <a:r>
                        <a:rPr sz="1400" spc="-130" dirty="0">
                          <a:latin typeface="Calibri"/>
                          <a:cs typeface="Calibri"/>
                        </a:rPr>
                        <a:t>очереди 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400" spc="-165" dirty="0">
                          <a:latin typeface="Calibri"/>
                          <a:cs typeface="Calibri"/>
                        </a:rPr>
                        <a:t>500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сек </a:t>
                      </a:r>
                      <a:r>
                        <a:rPr sz="1400" spc="-155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1400" spc="-165" dirty="0">
                          <a:latin typeface="Calibri"/>
                          <a:cs typeface="Calibri"/>
                        </a:rPr>
                        <a:t>210  </a:t>
                      </a:r>
                      <a:r>
                        <a:rPr sz="1400" spc="-120" dirty="0">
                          <a:latin typeface="Calibri"/>
                          <a:cs typeface="Calibri"/>
                        </a:rPr>
                        <a:t>сек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2865" marR="55880" indent="222885">
                        <a:lnSpc>
                          <a:spcPct val="110800"/>
                        </a:lnSpc>
                      </a:pPr>
                      <a:r>
                        <a:rPr sz="1400" spc="-145" dirty="0">
                          <a:latin typeface="Calibri"/>
                          <a:cs typeface="Calibri"/>
                        </a:rPr>
                        <a:t>Ненужная 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75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spc="-130" dirty="0">
                          <a:latin typeface="Calibri"/>
                          <a:cs typeface="Calibri"/>
                        </a:rPr>
                        <a:t>Установить Электронную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25" dirty="0">
                          <a:latin typeface="Calibri"/>
                          <a:cs typeface="Calibri"/>
                        </a:rPr>
                        <a:t>очередь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10994" y="405765"/>
            <a:ext cx="3880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315" marR="5080" indent="-123825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Проблемы, выявленные </a:t>
            </a:r>
            <a:r>
              <a:rPr sz="2400" dirty="0"/>
              <a:t>в  процессе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37333" y="382651"/>
            <a:ext cx="3880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-12376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</a:rPr>
              <a:t>Проблемы, выявленные </a:t>
            </a:r>
            <a:r>
              <a:rPr sz="2400" dirty="0">
                <a:solidFill>
                  <a:srgbClr val="006FC0"/>
                </a:solidFill>
              </a:rPr>
              <a:t>в  процессе</a:t>
            </a:r>
            <a:endParaRPr sz="2400"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91883" y="1256587"/>
          <a:ext cx="8610598" cy="5645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8630"/>
                <a:gridCol w="2533649"/>
                <a:gridCol w="1791335"/>
                <a:gridCol w="1276984"/>
              </a:tblGrid>
              <a:tr h="507839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Проблема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Предлагаемое</a:t>
                      </a:r>
                      <a:r>
                        <a:rPr sz="13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решение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Эффект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13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потери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</a:tr>
              <a:tr h="9231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130" marR="12065" algn="just">
                        <a:lnSpc>
                          <a:spcPct val="112200"/>
                        </a:lnSpc>
                        <a:spcBef>
                          <a:spcPts val="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5.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Пациенты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знают,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куда </a:t>
                      </a:r>
                      <a:r>
                        <a:rPr sz="1350" spc="-120" dirty="0">
                          <a:latin typeface="Calibri"/>
                          <a:cs typeface="Calibri"/>
                        </a:rPr>
                        <a:t>можно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обратиться, 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минуя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(кабинет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неотложной 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помощи,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доврачебного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приема…), + 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смешение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потоков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больных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здоровых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пациентов.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Грамотная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навигация </a:t>
                      </a:r>
                      <a:r>
                        <a:rPr sz="1350" spc="-5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разместить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 marR="16510" algn="just">
                        <a:lnSpc>
                          <a:spcPct val="112200"/>
                        </a:lnSpc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информацию,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куда </a:t>
                      </a:r>
                      <a:r>
                        <a:rPr sz="1350" spc="-120" dirty="0">
                          <a:latin typeface="Calibri"/>
                          <a:cs typeface="Calibri"/>
                        </a:rPr>
                        <a:t>можно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обратиться 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пациенту,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минуя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 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(стенды,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стрелки)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345" marR="49530" indent="-40005">
                        <a:lnSpc>
                          <a:spcPct val="112100"/>
                        </a:lnSpc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Нет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необходимости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стоять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 очереди в</a:t>
                      </a:r>
                      <a:r>
                        <a:rPr sz="13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71120" indent="247015">
                        <a:lnSpc>
                          <a:spcPct val="112100"/>
                        </a:lnSpc>
                        <a:spcBef>
                          <a:spcPts val="770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Ненужная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,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114" dirty="0">
                          <a:latin typeface="Calibri"/>
                          <a:cs typeface="Calibri"/>
                        </a:rPr>
                        <a:t>ожидание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6924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Разделение</a:t>
                      </a:r>
                      <a:r>
                        <a:rPr sz="13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потоков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558800" marR="241300" indent="-316865">
                        <a:lnSpc>
                          <a:spcPts val="1820"/>
                        </a:lnSpc>
                        <a:spcBef>
                          <a:spcPts val="90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больных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здоровых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пациентов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9231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130" marR="16510" algn="just">
                        <a:lnSpc>
                          <a:spcPct val="112200"/>
                        </a:lnSpc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6.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Пациенты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знают, как </a:t>
                      </a:r>
                      <a:r>
                        <a:rPr sz="1350" spc="-120" dirty="0">
                          <a:latin typeface="Calibri"/>
                          <a:cs typeface="Calibri"/>
                        </a:rPr>
                        <a:t>можно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записаться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к  врачу,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минуя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(информация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есть, 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но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она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не наглядная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(размещена на настенной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перекидной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системе).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7145" algn="just">
                        <a:lnSpc>
                          <a:spcPct val="112100"/>
                        </a:lnSpc>
                        <a:spcBef>
                          <a:spcPts val="770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Грамотная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навигация </a:t>
                      </a:r>
                      <a:r>
                        <a:rPr sz="1350" spc="-5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разместить  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информацию,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350" spc="-120" dirty="0">
                          <a:latin typeface="Calibri"/>
                          <a:cs typeface="Calibri"/>
                        </a:rPr>
                        <a:t>можно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записаться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к  врачу,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минуя</a:t>
                      </a:r>
                      <a:r>
                        <a:rPr sz="135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345" marR="49530" indent="-40005">
                        <a:lnSpc>
                          <a:spcPct val="112200"/>
                        </a:lnSpc>
                        <a:spcBef>
                          <a:spcPts val="5"/>
                        </a:spcBef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Нет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необходимости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стоять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 очереди в</a:t>
                      </a:r>
                      <a:r>
                        <a:rPr sz="13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71120" indent="247015">
                        <a:lnSpc>
                          <a:spcPct val="112200"/>
                        </a:lnSpc>
                        <a:spcBef>
                          <a:spcPts val="770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Ненужная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,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114" dirty="0">
                          <a:latin typeface="Calibri"/>
                          <a:cs typeface="Calibri"/>
                        </a:rPr>
                        <a:t>ожидание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7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Установить 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инфомат</a:t>
                      </a:r>
                      <a:r>
                        <a:rPr sz="13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(самостоятельная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запись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врачу)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31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4130" marR="16510">
                        <a:lnSpc>
                          <a:spcPct val="112100"/>
                        </a:lnSpc>
                        <a:tabLst>
                          <a:tab pos="262255" algn="l"/>
                          <a:tab pos="558800" algn="l"/>
                          <a:tab pos="1330960" algn="l"/>
                          <a:tab pos="2182495" algn="l"/>
                        </a:tabLst>
                      </a:pPr>
                      <a:r>
                        <a:rPr sz="1350" spc="-5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.	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е	н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я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я	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ав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-5" dirty="0">
                          <a:latin typeface="Calibri"/>
                          <a:cs typeface="Calibri"/>
                        </a:rPr>
                        <a:t>ч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я	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ц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я 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(пациенты,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которым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"только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спросить")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004569" algn="l"/>
                          <a:tab pos="1964689" algn="l"/>
                        </a:tabLst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Грамотная	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навигация	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(стенды,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 marR="15240">
                        <a:lnSpc>
                          <a:spcPct val="112100"/>
                        </a:lnSpc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подвесные и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настенные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указатели, 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стрелки),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доступная,  легкочитаемая </a:t>
                      </a:r>
                      <a:r>
                        <a:rPr sz="135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и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актуальная 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информация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3345" marR="49530" indent="-40005">
                        <a:lnSpc>
                          <a:spcPct val="112100"/>
                        </a:lnSpc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Нет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необходимости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стоять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 очереди в</a:t>
                      </a:r>
                      <a:r>
                        <a:rPr sz="135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регистратуру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71120" indent="247015">
                        <a:lnSpc>
                          <a:spcPct val="112300"/>
                        </a:lnSpc>
                        <a:spcBef>
                          <a:spcPts val="765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Ненужная  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,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350" spc="-114" dirty="0">
                          <a:latin typeface="Calibri"/>
                          <a:cs typeface="Calibri"/>
                        </a:rPr>
                        <a:t>ожидание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4613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55040" algn="l"/>
                          <a:tab pos="1736725" algn="l"/>
                        </a:tabLst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Установить	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инфомат	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(справочная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информация)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461777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311150" algn="l"/>
                          <a:tab pos="1261745" algn="l"/>
                          <a:tab pos="1588135" algn="l"/>
                          <a:tab pos="2172335" algn="l"/>
                          <a:tab pos="2924810" algn="l"/>
                        </a:tabLst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8.	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Регистратор	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во	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время	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общения	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с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пациентом,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отвечает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телефонные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звонки.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Организация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колл-центра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(ответы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на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телефонные</a:t>
                      </a:r>
                      <a:r>
                        <a:rPr sz="13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звонки)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Сокращение</a:t>
                      </a:r>
                      <a:r>
                        <a:rPr sz="13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времени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общения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регистратором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Лишние</a:t>
                      </a:r>
                      <a:r>
                        <a:rPr sz="135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движения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131567" y="260984"/>
            <a:ext cx="3880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-12376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</a:rPr>
              <a:t>Проблемы, выявленные </a:t>
            </a:r>
            <a:r>
              <a:rPr sz="2400" dirty="0">
                <a:solidFill>
                  <a:srgbClr val="006FC0"/>
                </a:solidFill>
              </a:rPr>
              <a:t>в  процессе</a:t>
            </a:r>
            <a:endParaRPr sz="240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26567" y="1358576"/>
          <a:ext cx="8441055" cy="54608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410"/>
                <a:gridCol w="2548255"/>
                <a:gridCol w="1801495"/>
                <a:gridCol w="1064895"/>
              </a:tblGrid>
              <a:tr h="511494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Проблема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Предлагаемое</a:t>
                      </a:r>
                      <a:r>
                        <a:rPr sz="13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решение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Эффект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потери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1"/>
                    </a:solidFill>
                  </a:tcPr>
                </a:tc>
              </a:tr>
              <a:tr h="69745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765" marR="15875" algn="just">
                        <a:lnSpc>
                          <a:spcPct val="112999"/>
                        </a:lnSpc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9.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Регистратор,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записав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пациента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прием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текущее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время,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подбирает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карту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относит </a:t>
                      </a:r>
                      <a:r>
                        <a:rPr sz="1350" spc="-50" dirty="0">
                          <a:latin typeface="Calibri"/>
                          <a:cs typeface="Calibri"/>
                        </a:rPr>
                        <a:t>ее 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в кабинет</a:t>
                      </a:r>
                      <a:r>
                        <a:rPr sz="13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врача.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50" spc="-85" dirty="0">
                          <a:latin typeface="Calibri"/>
                          <a:cs typeface="Calibri"/>
                        </a:rPr>
                        <a:t>Перенос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картохранилища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отдельное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 marR="19050">
                        <a:lnSpc>
                          <a:spcPts val="1830"/>
                        </a:lnSpc>
                        <a:spcBef>
                          <a:spcPts val="95"/>
                        </a:spcBef>
                        <a:tabLst>
                          <a:tab pos="1219200" algn="l"/>
                          <a:tab pos="2244725" algn="l"/>
                        </a:tabLst>
                      </a:pPr>
                      <a:r>
                        <a:rPr sz="13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е	</a:t>
                      </a:r>
                      <a:r>
                        <a:rPr sz="1350" spc="3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ав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ка	к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т 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картоношей)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8580" indent="128905">
                        <a:lnSpc>
                          <a:spcPct val="112999"/>
                        </a:lnSpc>
                        <a:spcBef>
                          <a:spcPts val="77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Сокращение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времени 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общения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 регистратором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13995" marR="205740" indent="59055">
                        <a:lnSpc>
                          <a:spcPct val="112999"/>
                        </a:lnSpc>
                        <a:spcBef>
                          <a:spcPts val="775"/>
                        </a:spcBef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Лишние  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я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465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338580" algn="l"/>
                          <a:tab pos="1955800" algn="l"/>
                          <a:tab pos="2373630" algn="l"/>
                        </a:tabLst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Предварительный	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подбор	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карт	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50" spc="-90" dirty="0">
                          <a:latin typeface="Calibri"/>
                          <a:cs typeface="Calibri"/>
                        </a:rPr>
                        <a:t>прием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116255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4765" marR="15875" algn="just">
                        <a:lnSpc>
                          <a:spcPct val="112999"/>
                        </a:lnSpc>
                        <a:spcBef>
                          <a:spcPts val="1015"/>
                        </a:spcBef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10.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Регистратор, если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пациента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нужно 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записать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журнал 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ожидания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(журнал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по  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каждой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специальности,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один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поликлинику 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для соблюдения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очередности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записи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прием),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должен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подойти за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журналом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окну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765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50" spc="-4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записав,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отнести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журнал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обратно).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 marR="15240" algn="just">
                        <a:lnSpc>
                          <a:spcPct val="112999"/>
                        </a:lnSpc>
                        <a:spcBef>
                          <a:spcPts val="77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Долгосрочные планы -Создание 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электронного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Журнала </a:t>
                      </a:r>
                      <a:r>
                        <a:rPr sz="1350" spc="-110" dirty="0" err="1">
                          <a:latin typeface="Calibri"/>
                          <a:cs typeface="Calibri"/>
                        </a:rPr>
                        <a:t>ожидания</a:t>
                      </a:r>
                      <a:r>
                        <a:rPr sz="135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 smtClean="0">
                          <a:latin typeface="Calibri"/>
                          <a:cs typeface="Calibri"/>
                        </a:rPr>
                        <a:t>в</a:t>
                      </a:r>
                      <a:r>
                        <a:rPr lang="ru-RU" sz="1350" spc="-85" baseline="0" dirty="0" smtClean="0">
                          <a:latin typeface="Calibri"/>
                          <a:cs typeface="Calibri"/>
                        </a:rPr>
                        <a:t> ЕГИЗ </a:t>
                      </a:r>
                      <a:r>
                        <a:rPr sz="1350" spc="-75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75" dirty="0" err="1" smtClean="0">
                          <a:latin typeface="Calibri"/>
                          <a:cs typeface="Calibri"/>
                        </a:rPr>
                        <a:t>техническое</a:t>
                      </a:r>
                      <a:r>
                        <a:rPr sz="1350" spc="-7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задане 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подготовлено)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4295" marR="68580" indent="128905">
                        <a:lnSpc>
                          <a:spcPct val="112999"/>
                        </a:lnSpc>
                        <a:spcBef>
                          <a:spcPts val="1105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Сокращение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времени 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общения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 регистратором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3995" marR="205740" indent="59055">
                        <a:lnSpc>
                          <a:spcPct val="112999"/>
                        </a:lnSpc>
                        <a:spcBef>
                          <a:spcPts val="1105"/>
                        </a:spcBef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Лишние  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350" spc="3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я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9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238885" algn="l"/>
                          <a:tab pos="1706880" algn="l"/>
                          <a:tab pos="1906270" algn="l"/>
                        </a:tabLst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Промежуточный	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план	</a:t>
                      </a:r>
                      <a:r>
                        <a:rPr sz="1350" spc="-55" dirty="0">
                          <a:latin typeface="Calibri"/>
                          <a:cs typeface="Calibri"/>
                        </a:rPr>
                        <a:t>-	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выделить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 marR="13335">
                        <a:lnSpc>
                          <a:spcPts val="1830"/>
                        </a:lnSpc>
                        <a:spcBef>
                          <a:spcPts val="95"/>
                        </a:spcBef>
                        <a:tabLst>
                          <a:tab pos="1059815" algn="l"/>
                          <a:tab pos="2054860" algn="l"/>
                        </a:tabLst>
                      </a:pPr>
                      <a:r>
                        <a:rPr sz="1350" spc="-85" dirty="0">
                          <a:latin typeface="Calibri"/>
                          <a:cs typeface="Calibri"/>
                        </a:rPr>
                        <a:t>отдельного регистратора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для работы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с  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3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ом	о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3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35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я	</a:t>
                      </a:r>
                      <a:r>
                        <a:rPr sz="1350" spc="3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350" spc="-20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ь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50" spc="-85" dirty="0">
                          <a:latin typeface="Calibri"/>
                          <a:cs typeface="Calibri"/>
                        </a:rPr>
                        <a:t>пациентов,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обзвон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65" dirty="0">
                          <a:latin typeface="Calibri"/>
                          <a:cs typeface="Calibri"/>
                        </a:rPr>
                        <a:t>т.д.)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1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11.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Организация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рабочего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места</a:t>
                      </a:r>
                      <a:r>
                        <a:rPr sz="13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регистратора.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1268730" algn="l"/>
                          <a:tab pos="2224405" algn="l"/>
                        </a:tabLst>
                      </a:pPr>
                      <a:r>
                        <a:rPr sz="1350" spc="-100" dirty="0">
                          <a:latin typeface="Calibri"/>
                          <a:cs typeface="Calibri"/>
                        </a:rPr>
                        <a:t>Организация	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рабочих	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мест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50" spc="-85" dirty="0">
                          <a:latin typeface="Calibri"/>
                          <a:cs typeface="Calibri"/>
                        </a:rPr>
                        <a:t>регистраторов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по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системе</a:t>
                      </a:r>
                      <a:r>
                        <a:rPr sz="13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14" dirty="0">
                          <a:latin typeface="Calibri"/>
                          <a:cs typeface="Calibri"/>
                        </a:rPr>
                        <a:t>5С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50" spc="-110" dirty="0">
                          <a:latin typeface="Calibri"/>
                          <a:cs typeface="Calibri"/>
                        </a:rPr>
                        <a:t>Лишние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50" spc="-105" dirty="0">
                          <a:latin typeface="Calibri"/>
                          <a:cs typeface="Calibri"/>
                        </a:rPr>
                        <a:t>движения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  <a:tr h="9298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350" spc="-85" dirty="0">
                          <a:latin typeface="Calibri"/>
                          <a:cs typeface="Calibri"/>
                        </a:rPr>
                        <a:t>Материально-техническое </a:t>
                      </a:r>
                      <a:r>
                        <a:rPr sz="13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оснащение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рабочих    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мест    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(бумага, </a:t>
                      </a:r>
                      <a:r>
                        <a:rPr sz="135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канцтовары,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24130" marR="16510">
                        <a:lnSpc>
                          <a:spcPct val="112900"/>
                        </a:lnSpc>
                        <a:spcBef>
                          <a:spcPts val="5"/>
                        </a:spcBef>
                      </a:pPr>
                      <a:r>
                        <a:rPr sz="1350" spc="-85" dirty="0">
                          <a:latin typeface="Calibri"/>
                          <a:cs typeface="Calibri"/>
                        </a:rPr>
                        <a:t>принтеры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высокой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скоростью </a:t>
                      </a:r>
                      <a:r>
                        <a:rPr sz="1350" spc="-80" dirty="0">
                          <a:latin typeface="Calibri"/>
                          <a:cs typeface="Calibri"/>
                        </a:rPr>
                        <a:t>печати  </a:t>
                      </a:r>
                      <a:r>
                        <a:rPr sz="1350" spc="-9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65" dirty="0">
                          <a:latin typeface="Calibri"/>
                          <a:cs typeface="Calibri"/>
                        </a:rPr>
                        <a:t>т.д.)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4295" marR="68580" indent="128905">
                        <a:lnSpc>
                          <a:spcPct val="113100"/>
                        </a:lnSpc>
                      </a:pPr>
                      <a:r>
                        <a:rPr sz="1350" spc="-95" dirty="0">
                          <a:latin typeface="Calibri"/>
                          <a:cs typeface="Calibri"/>
                        </a:rPr>
                        <a:t>Сокращение 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времени  </a:t>
                      </a:r>
                      <a:r>
                        <a:rPr sz="1350" spc="-100" dirty="0">
                          <a:latin typeface="Calibri"/>
                          <a:cs typeface="Calibri"/>
                        </a:rPr>
                        <a:t>общения </a:t>
                      </a:r>
                      <a:r>
                        <a:rPr sz="1350" spc="-7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350" spc="-90" dirty="0">
                          <a:latin typeface="Calibri"/>
                          <a:cs typeface="Calibri"/>
                        </a:rPr>
                        <a:t> регистратором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3690" marR="202565" indent="-120014">
                        <a:lnSpc>
                          <a:spcPct val="113100"/>
                        </a:lnSpc>
                      </a:pPr>
                      <a:r>
                        <a:rPr sz="1350" spc="2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spc="-30" dirty="0">
                          <a:latin typeface="Calibri"/>
                          <a:cs typeface="Calibri"/>
                        </a:rPr>
                        <a:t>з</a:t>
                      </a:r>
                      <a:r>
                        <a:rPr sz="135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шн</a:t>
                      </a:r>
                      <a:r>
                        <a:rPr sz="13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е  </a:t>
                      </a:r>
                      <a:r>
                        <a:rPr sz="1350" spc="-105" dirty="0">
                          <a:latin typeface="Calibri"/>
                          <a:cs typeface="Calibri"/>
                        </a:rPr>
                        <a:t>запасы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39136" y="395732"/>
            <a:ext cx="3968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6FC0"/>
                </a:solidFill>
              </a:rPr>
              <a:t>Карта текущего</a:t>
            </a:r>
            <a:r>
              <a:rPr sz="2400" spc="-35" dirty="0">
                <a:solidFill>
                  <a:srgbClr val="006FC0"/>
                </a:solidFill>
              </a:rPr>
              <a:t> </a:t>
            </a:r>
            <a:r>
              <a:rPr sz="2400" spc="-5" dirty="0">
                <a:solidFill>
                  <a:srgbClr val="006FC0"/>
                </a:solidFill>
              </a:rPr>
              <a:t>состояния</a:t>
            </a:r>
            <a:endParaRPr sz="2400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906" y="1378586"/>
            <a:ext cx="341877" cy="4637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7862" y="1533178"/>
            <a:ext cx="496535" cy="3824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6159" y="1635071"/>
            <a:ext cx="252989" cy="14611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658698" y="2127136"/>
            <a:ext cx="1497965" cy="650875"/>
            <a:chOff x="1658698" y="2127136"/>
            <a:chExt cx="1497965" cy="65087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8698" y="2127136"/>
              <a:ext cx="1497747" cy="38241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07537" y="2224853"/>
              <a:ext cx="1254125" cy="146685"/>
            </a:xfrm>
            <a:custGeom>
              <a:avLst/>
              <a:gdLst/>
              <a:ahLst/>
              <a:cxnLst/>
              <a:rect l="l" t="t" r="r" b="b"/>
              <a:pathLst>
                <a:path w="1254125" h="146685">
                  <a:moveTo>
                    <a:pt x="1188972" y="73093"/>
                  </a:moveTo>
                  <a:lnTo>
                    <a:pt x="1115387" y="115999"/>
                  </a:lnTo>
                  <a:lnTo>
                    <a:pt x="1110595" y="120313"/>
                  </a:lnTo>
                  <a:lnTo>
                    <a:pt x="1107898" y="125939"/>
                  </a:lnTo>
                  <a:lnTo>
                    <a:pt x="1107481" y="132155"/>
                  </a:lnTo>
                  <a:lnTo>
                    <a:pt x="1109526" y="138239"/>
                  </a:lnTo>
                  <a:lnTo>
                    <a:pt x="1113844" y="143090"/>
                  </a:lnTo>
                  <a:lnTo>
                    <a:pt x="1119484" y="145806"/>
                  </a:lnTo>
                  <a:lnTo>
                    <a:pt x="1125735" y="146202"/>
                  </a:lnTo>
                  <a:lnTo>
                    <a:pt x="1131884" y="144097"/>
                  </a:lnTo>
                  <a:lnTo>
                    <a:pt x="1225728" y="89420"/>
                  </a:lnTo>
                  <a:lnTo>
                    <a:pt x="1221315" y="89420"/>
                  </a:lnTo>
                  <a:lnTo>
                    <a:pt x="1221315" y="87142"/>
                  </a:lnTo>
                  <a:lnTo>
                    <a:pt x="1213066" y="87142"/>
                  </a:lnTo>
                  <a:lnTo>
                    <a:pt x="1188972" y="73093"/>
                  </a:lnTo>
                  <a:close/>
                </a:path>
                <a:path w="1254125" h="146685">
                  <a:moveTo>
                    <a:pt x="1161157" y="56875"/>
                  </a:moveTo>
                  <a:lnTo>
                    <a:pt x="0" y="56875"/>
                  </a:lnTo>
                  <a:lnTo>
                    <a:pt x="0" y="89420"/>
                  </a:lnTo>
                  <a:lnTo>
                    <a:pt x="1160971" y="89420"/>
                  </a:lnTo>
                  <a:lnTo>
                    <a:pt x="1188972" y="73093"/>
                  </a:lnTo>
                  <a:lnTo>
                    <a:pt x="1161157" y="56875"/>
                  </a:lnTo>
                  <a:close/>
                </a:path>
                <a:path w="1254125" h="146685">
                  <a:moveTo>
                    <a:pt x="1225770" y="56875"/>
                  </a:moveTo>
                  <a:lnTo>
                    <a:pt x="1221315" y="56875"/>
                  </a:lnTo>
                  <a:lnTo>
                    <a:pt x="1221315" y="89420"/>
                  </a:lnTo>
                  <a:lnTo>
                    <a:pt x="1225728" y="89420"/>
                  </a:lnTo>
                  <a:lnTo>
                    <a:pt x="1253657" y="73148"/>
                  </a:lnTo>
                  <a:lnTo>
                    <a:pt x="1225770" y="56875"/>
                  </a:lnTo>
                  <a:close/>
                </a:path>
                <a:path w="1254125" h="146685">
                  <a:moveTo>
                    <a:pt x="1213066" y="59044"/>
                  </a:moveTo>
                  <a:lnTo>
                    <a:pt x="1188972" y="73093"/>
                  </a:lnTo>
                  <a:lnTo>
                    <a:pt x="1213066" y="87142"/>
                  </a:lnTo>
                  <a:lnTo>
                    <a:pt x="1213066" y="59044"/>
                  </a:lnTo>
                  <a:close/>
                </a:path>
                <a:path w="1254125" h="146685">
                  <a:moveTo>
                    <a:pt x="1221315" y="59044"/>
                  </a:moveTo>
                  <a:lnTo>
                    <a:pt x="1213066" y="59044"/>
                  </a:lnTo>
                  <a:lnTo>
                    <a:pt x="1213066" y="87142"/>
                  </a:lnTo>
                  <a:lnTo>
                    <a:pt x="1221315" y="87142"/>
                  </a:lnTo>
                  <a:lnTo>
                    <a:pt x="1221315" y="59044"/>
                  </a:lnTo>
                  <a:close/>
                </a:path>
                <a:path w="1254125" h="146685">
                  <a:moveTo>
                    <a:pt x="1125735" y="0"/>
                  </a:moveTo>
                  <a:lnTo>
                    <a:pt x="1119484" y="422"/>
                  </a:lnTo>
                  <a:lnTo>
                    <a:pt x="1113844" y="3142"/>
                  </a:lnTo>
                  <a:lnTo>
                    <a:pt x="1109526" y="7948"/>
                  </a:lnTo>
                  <a:lnTo>
                    <a:pt x="1107481" y="14092"/>
                  </a:lnTo>
                  <a:lnTo>
                    <a:pt x="1107898" y="20329"/>
                  </a:lnTo>
                  <a:lnTo>
                    <a:pt x="1110595" y="25934"/>
                  </a:lnTo>
                  <a:lnTo>
                    <a:pt x="1115387" y="30187"/>
                  </a:lnTo>
                  <a:lnTo>
                    <a:pt x="1188972" y="73093"/>
                  </a:lnTo>
                  <a:lnTo>
                    <a:pt x="1213066" y="59044"/>
                  </a:lnTo>
                  <a:lnTo>
                    <a:pt x="1221315" y="59044"/>
                  </a:lnTo>
                  <a:lnTo>
                    <a:pt x="1221315" y="56875"/>
                  </a:lnTo>
                  <a:lnTo>
                    <a:pt x="1225770" y="56875"/>
                  </a:lnTo>
                  <a:lnTo>
                    <a:pt x="1131884" y="2090"/>
                  </a:lnTo>
                  <a:lnTo>
                    <a:pt x="11257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45399" y="2358969"/>
              <a:ext cx="423545" cy="407034"/>
            </a:xfrm>
            <a:custGeom>
              <a:avLst/>
              <a:gdLst/>
              <a:ahLst/>
              <a:cxnLst/>
              <a:rect l="l" t="t" r="r" b="b"/>
              <a:pathLst>
                <a:path w="423544" h="407035">
                  <a:moveTo>
                    <a:pt x="211638" y="0"/>
                  </a:moveTo>
                  <a:lnTo>
                    <a:pt x="163109" y="5375"/>
                  </a:lnTo>
                  <a:lnTo>
                    <a:pt x="118562" y="20684"/>
                  </a:lnTo>
                  <a:lnTo>
                    <a:pt x="79267" y="44705"/>
                  </a:lnTo>
                  <a:lnTo>
                    <a:pt x="46493" y="76211"/>
                  </a:lnTo>
                  <a:lnTo>
                    <a:pt x="21510" y="113980"/>
                  </a:lnTo>
                  <a:lnTo>
                    <a:pt x="5589" y="156788"/>
                  </a:lnTo>
                  <a:lnTo>
                    <a:pt x="0" y="203410"/>
                  </a:lnTo>
                  <a:lnTo>
                    <a:pt x="5589" y="250066"/>
                  </a:lnTo>
                  <a:lnTo>
                    <a:pt x="21510" y="292886"/>
                  </a:lnTo>
                  <a:lnTo>
                    <a:pt x="46493" y="330654"/>
                  </a:lnTo>
                  <a:lnTo>
                    <a:pt x="79267" y="362149"/>
                  </a:lnTo>
                  <a:lnTo>
                    <a:pt x="118562" y="386154"/>
                  </a:lnTo>
                  <a:lnTo>
                    <a:pt x="163109" y="401450"/>
                  </a:lnTo>
                  <a:lnTo>
                    <a:pt x="211638" y="406820"/>
                  </a:lnTo>
                  <a:lnTo>
                    <a:pt x="260132" y="401450"/>
                  </a:lnTo>
                  <a:lnTo>
                    <a:pt x="304666" y="386154"/>
                  </a:lnTo>
                  <a:lnTo>
                    <a:pt x="343963" y="362149"/>
                  </a:lnTo>
                  <a:lnTo>
                    <a:pt x="376749" y="330654"/>
                  </a:lnTo>
                  <a:lnTo>
                    <a:pt x="401747" y="292886"/>
                  </a:lnTo>
                  <a:lnTo>
                    <a:pt x="417681" y="250066"/>
                  </a:lnTo>
                  <a:lnTo>
                    <a:pt x="423276" y="203410"/>
                  </a:lnTo>
                  <a:lnTo>
                    <a:pt x="417681" y="156788"/>
                  </a:lnTo>
                  <a:lnTo>
                    <a:pt x="401747" y="113980"/>
                  </a:lnTo>
                  <a:lnTo>
                    <a:pt x="376749" y="76211"/>
                  </a:lnTo>
                  <a:lnTo>
                    <a:pt x="343963" y="44705"/>
                  </a:lnTo>
                  <a:lnTo>
                    <a:pt x="304666" y="20684"/>
                  </a:lnTo>
                  <a:lnTo>
                    <a:pt x="260132" y="5375"/>
                  </a:lnTo>
                  <a:lnTo>
                    <a:pt x="21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45399" y="2358969"/>
              <a:ext cx="423545" cy="407034"/>
            </a:xfrm>
            <a:custGeom>
              <a:avLst/>
              <a:gdLst/>
              <a:ahLst/>
              <a:cxnLst/>
              <a:rect l="l" t="t" r="r" b="b"/>
              <a:pathLst>
                <a:path w="423544" h="407035">
                  <a:moveTo>
                    <a:pt x="0" y="203410"/>
                  </a:moveTo>
                  <a:lnTo>
                    <a:pt x="5589" y="156788"/>
                  </a:lnTo>
                  <a:lnTo>
                    <a:pt x="21510" y="113980"/>
                  </a:lnTo>
                  <a:lnTo>
                    <a:pt x="46493" y="76211"/>
                  </a:lnTo>
                  <a:lnTo>
                    <a:pt x="79267" y="44705"/>
                  </a:lnTo>
                  <a:lnTo>
                    <a:pt x="118562" y="20684"/>
                  </a:lnTo>
                  <a:lnTo>
                    <a:pt x="163109" y="5375"/>
                  </a:lnTo>
                  <a:lnTo>
                    <a:pt x="211638" y="0"/>
                  </a:lnTo>
                  <a:lnTo>
                    <a:pt x="260132" y="5375"/>
                  </a:lnTo>
                  <a:lnTo>
                    <a:pt x="304666" y="20684"/>
                  </a:lnTo>
                  <a:lnTo>
                    <a:pt x="343963" y="44705"/>
                  </a:lnTo>
                  <a:lnTo>
                    <a:pt x="376749" y="76211"/>
                  </a:lnTo>
                  <a:lnTo>
                    <a:pt x="401747" y="113980"/>
                  </a:lnTo>
                  <a:lnTo>
                    <a:pt x="417681" y="156788"/>
                  </a:lnTo>
                  <a:lnTo>
                    <a:pt x="423276" y="203410"/>
                  </a:lnTo>
                  <a:lnTo>
                    <a:pt x="417681" y="250066"/>
                  </a:lnTo>
                  <a:lnTo>
                    <a:pt x="401747" y="292886"/>
                  </a:lnTo>
                  <a:lnTo>
                    <a:pt x="376749" y="330654"/>
                  </a:lnTo>
                  <a:lnTo>
                    <a:pt x="343963" y="362149"/>
                  </a:lnTo>
                  <a:lnTo>
                    <a:pt x="304666" y="386154"/>
                  </a:lnTo>
                  <a:lnTo>
                    <a:pt x="260132" y="401450"/>
                  </a:lnTo>
                  <a:lnTo>
                    <a:pt x="211638" y="406820"/>
                  </a:lnTo>
                  <a:lnTo>
                    <a:pt x="163109" y="401450"/>
                  </a:lnTo>
                  <a:lnTo>
                    <a:pt x="118562" y="386154"/>
                  </a:lnTo>
                  <a:lnTo>
                    <a:pt x="79267" y="362149"/>
                  </a:lnTo>
                  <a:lnTo>
                    <a:pt x="46493" y="330654"/>
                  </a:lnTo>
                  <a:lnTo>
                    <a:pt x="21510" y="292886"/>
                  </a:lnTo>
                  <a:lnTo>
                    <a:pt x="5589" y="250066"/>
                  </a:lnTo>
                  <a:lnTo>
                    <a:pt x="0" y="203410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857748" y="1199529"/>
            <a:ext cx="440055" cy="391160"/>
            <a:chOff x="4857748" y="1199529"/>
            <a:chExt cx="440055" cy="391160"/>
          </a:xfrm>
        </p:grpSpPr>
        <p:sp>
          <p:nvSpPr>
            <p:cNvPr id="24" name="object 24"/>
            <p:cNvSpPr/>
            <p:nvPr/>
          </p:nvSpPr>
          <p:spPr>
            <a:xfrm>
              <a:off x="4869955" y="1211735"/>
              <a:ext cx="415290" cy="366395"/>
            </a:xfrm>
            <a:custGeom>
              <a:avLst/>
              <a:gdLst/>
              <a:ahLst/>
              <a:cxnLst/>
              <a:rect l="l" t="t" r="r" b="b"/>
              <a:pathLst>
                <a:path w="415289" h="366394">
                  <a:moveTo>
                    <a:pt x="207513" y="0"/>
                  </a:moveTo>
                  <a:lnTo>
                    <a:pt x="159931" y="4837"/>
                  </a:lnTo>
                  <a:lnTo>
                    <a:pt x="116253" y="18617"/>
                  </a:lnTo>
                  <a:lnTo>
                    <a:pt x="77723" y="40238"/>
                  </a:lnTo>
                  <a:lnTo>
                    <a:pt x="45587" y="68600"/>
                  </a:lnTo>
                  <a:lnTo>
                    <a:pt x="21091" y="102602"/>
                  </a:lnTo>
                  <a:lnTo>
                    <a:pt x="5480" y="141143"/>
                  </a:lnTo>
                  <a:lnTo>
                    <a:pt x="0" y="183123"/>
                  </a:lnTo>
                  <a:lnTo>
                    <a:pt x="5480" y="225097"/>
                  </a:lnTo>
                  <a:lnTo>
                    <a:pt x="21091" y="263622"/>
                  </a:lnTo>
                  <a:lnTo>
                    <a:pt x="45587" y="297603"/>
                  </a:lnTo>
                  <a:lnTo>
                    <a:pt x="77723" y="325942"/>
                  </a:lnTo>
                  <a:lnTo>
                    <a:pt x="116253" y="347542"/>
                  </a:lnTo>
                  <a:lnTo>
                    <a:pt x="159931" y="361306"/>
                  </a:lnTo>
                  <a:lnTo>
                    <a:pt x="207513" y="366138"/>
                  </a:lnTo>
                  <a:lnTo>
                    <a:pt x="255102" y="361306"/>
                  </a:lnTo>
                  <a:lnTo>
                    <a:pt x="298796" y="347542"/>
                  </a:lnTo>
                  <a:lnTo>
                    <a:pt x="337347" y="325942"/>
                  </a:lnTo>
                  <a:lnTo>
                    <a:pt x="369506" y="297603"/>
                  </a:lnTo>
                  <a:lnTo>
                    <a:pt x="394023" y="263622"/>
                  </a:lnTo>
                  <a:lnTo>
                    <a:pt x="409650" y="225097"/>
                  </a:lnTo>
                  <a:lnTo>
                    <a:pt x="415136" y="183123"/>
                  </a:lnTo>
                  <a:lnTo>
                    <a:pt x="409650" y="141143"/>
                  </a:lnTo>
                  <a:lnTo>
                    <a:pt x="394023" y="102602"/>
                  </a:lnTo>
                  <a:lnTo>
                    <a:pt x="369506" y="68600"/>
                  </a:lnTo>
                  <a:lnTo>
                    <a:pt x="337347" y="40238"/>
                  </a:lnTo>
                  <a:lnTo>
                    <a:pt x="298796" y="18617"/>
                  </a:lnTo>
                  <a:lnTo>
                    <a:pt x="255102" y="4837"/>
                  </a:lnTo>
                  <a:lnTo>
                    <a:pt x="207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69955" y="1211735"/>
              <a:ext cx="415290" cy="366395"/>
            </a:xfrm>
            <a:custGeom>
              <a:avLst/>
              <a:gdLst/>
              <a:ahLst/>
              <a:cxnLst/>
              <a:rect l="l" t="t" r="r" b="b"/>
              <a:pathLst>
                <a:path w="415289" h="366394">
                  <a:moveTo>
                    <a:pt x="0" y="183123"/>
                  </a:moveTo>
                  <a:lnTo>
                    <a:pt x="5480" y="141143"/>
                  </a:lnTo>
                  <a:lnTo>
                    <a:pt x="21091" y="102602"/>
                  </a:lnTo>
                  <a:lnTo>
                    <a:pt x="45587" y="68600"/>
                  </a:lnTo>
                  <a:lnTo>
                    <a:pt x="77723" y="40238"/>
                  </a:lnTo>
                  <a:lnTo>
                    <a:pt x="116253" y="18617"/>
                  </a:lnTo>
                  <a:lnTo>
                    <a:pt x="159931" y="4837"/>
                  </a:lnTo>
                  <a:lnTo>
                    <a:pt x="207513" y="0"/>
                  </a:lnTo>
                  <a:lnTo>
                    <a:pt x="255102" y="4837"/>
                  </a:lnTo>
                  <a:lnTo>
                    <a:pt x="298796" y="18617"/>
                  </a:lnTo>
                  <a:lnTo>
                    <a:pt x="337347" y="40238"/>
                  </a:lnTo>
                  <a:lnTo>
                    <a:pt x="369506" y="68600"/>
                  </a:lnTo>
                  <a:lnTo>
                    <a:pt x="394023" y="102602"/>
                  </a:lnTo>
                  <a:lnTo>
                    <a:pt x="409650" y="141143"/>
                  </a:lnTo>
                  <a:lnTo>
                    <a:pt x="415136" y="183123"/>
                  </a:lnTo>
                  <a:lnTo>
                    <a:pt x="409650" y="225097"/>
                  </a:lnTo>
                  <a:lnTo>
                    <a:pt x="394023" y="263622"/>
                  </a:lnTo>
                  <a:lnTo>
                    <a:pt x="369506" y="297603"/>
                  </a:lnTo>
                  <a:lnTo>
                    <a:pt x="337347" y="325942"/>
                  </a:lnTo>
                  <a:lnTo>
                    <a:pt x="298796" y="347542"/>
                  </a:lnTo>
                  <a:lnTo>
                    <a:pt x="255102" y="361306"/>
                  </a:lnTo>
                  <a:lnTo>
                    <a:pt x="207513" y="366138"/>
                  </a:lnTo>
                  <a:lnTo>
                    <a:pt x="159931" y="361306"/>
                  </a:lnTo>
                  <a:lnTo>
                    <a:pt x="116253" y="347542"/>
                  </a:lnTo>
                  <a:lnTo>
                    <a:pt x="77723" y="325942"/>
                  </a:lnTo>
                  <a:lnTo>
                    <a:pt x="45587" y="297603"/>
                  </a:lnTo>
                  <a:lnTo>
                    <a:pt x="21091" y="263622"/>
                  </a:lnTo>
                  <a:lnTo>
                    <a:pt x="5480" y="225097"/>
                  </a:lnTo>
                  <a:lnTo>
                    <a:pt x="0" y="183123"/>
                  </a:lnTo>
                  <a:close/>
                </a:path>
              </a:pathLst>
            </a:custGeom>
            <a:ln w="24413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457680" y="2257318"/>
            <a:ext cx="749300" cy="1343025"/>
            <a:chOff x="3457680" y="2257318"/>
            <a:chExt cx="749300" cy="134302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5780" y="2257318"/>
              <a:ext cx="390716" cy="109027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939217" y="2289647"/>
              <a:ext cx="146685" cy="846455"/>
            </a:xfrm>
            <a:custGeom>
              <a:avLst/>
              <a:gdLst/>
              <a:ahLst/>
              <a:cxnLst/>
              <a:rect l="l" t="t" r="r" b="b"/>
              <a:pathLst>
                <a:path w="146685" h="846455">
                  <a:moveTo>
                    <a:pt x="14251" y="699766"/>
                  </a:moveTo>
                  <a:lnTo>
                    <a:pt x="8104" y="701792"/>
                  </a:lnTo>
                  <a:lnTo>
                    <a:pt x="3232" y="706045"/>
                  </a:lnTo>
                  <a:lnTo>
                    <a:pt x="466" y="711650"/>
                  </a:lnTo>
                  <a:lnTo>
                    <a:pt x="0" y="717887"/>
                  </a:lnTo>
                  <a:lnTo>
                    <a:pt x="2026" y="724031"/>
                  </a:lnTo>
                  <a:lnTo>
                    <a:pt x="71921" y="846403"/>
                  </a:lnTo>
                  <a:lnTo>
                    <a:pt x="91081" y="814291"/>
                  </a:lnTo>
                  <a:lnTo>
                    <a:pt x="88526" y="814291"/>
                  </a:lnTo>
                  <a:lnTo>
                    <a:pt x="55967" y="813966"/>
                  </a:lnTo>
                  <a:lnTo>
                    <a:pt x="56544" y="753784"/>
                  </a:lnTo>
                  <a:lnTo>
                    <a:pt x="30353" y="707867"/>
                  </a:lnTo>
                  <a:lnTo>
                    <a:pt x="26098" y="702997"/>
                  </a:lnTo>
                  <a:lnTo>
                    <a:pt x="20490" y="700232"/>
                  </a:lnTo>
                  <a:lnTo>
                    <a:pt x="14251" y="699766"/>
                  </a:lnTo>
                  <a:close/>
                </a:path>
                <a:path w="146685" h="846455">
                  <a:moveTo>
                    <a:pt x="56544" y="753784"/>
                  </a:moveTo>
                  <a:lnTo>
                    <a:pt x="55967" y="813966"/>
                  </a:lnTo>
                  <a:lnTo>
                    <a:pt x="88526" y="814291"/>
                  </a:lnTo>
                  <a:lnTo>
                    <a:pt x="88605" y="806046"/>
                  </a:lnTo>
                  <a:lnTo>
                    <a:pt x="86356" y="806046"/>
                  </a:lnTo>
                  <a:lnTo>
                    <a:pt x="58246" y="805829"/>
                  </a:lnTo>
                  <a:lnTo>
                    <a:pt x="72556" y="781855"/>
                  </a:lnTo>
                  <a:lnTo>
                    <a:pt x="56544" y="753784"/>
                  </a:lnTo>
                  <a:close/>
                </a:path>
                <a:path w="146685" h="846455">
                  <a:moveTo>
                    <a:pt x="132365" y="700970"/>
                  </a:moveTo>
                  <a:lnTo>
                    <a:pt x="89104" y="754133"/>
                  </a:lnTo>
                  <a:lnTo>
                    <a:pt x="88526" y="814291"/>
                  </a:lnTo>
                  <a:lnTo>
                    <a:pt x="91081" y="814291"/>
                  </a:lnTo>
                  <a:lnTo>
                    <a:pt x="144095" y="725442"/>
                  </a:lnTo>
                  <a:lnTo>
                    <a:pt x="146266" y="719295"/>
                  </a:lnTo>
                  <a:lnTo>
                    <a:pt x="145913" y="713047"/>
                  </a:lnTo>
                  <a:lnTo>
                    <a:pt x="143240" y="707409"/>
                  </a:lnTo>
                  <a:lnTo>
                    <a:pt x="138451" y="703094"/>
                  </a:lnTo>
                  <a:lnTo>
                    <a:pt x="132365" y="700970"/>
                  </a:lnTo>
                  <a:close/>
                </a:path>
                <a:path w="146685" h="846455">
                  <a:moveTo>
                    <a:pt x="72556" y="781855"/>
                  </a:moveTo>
                  <a:lnTo>
                    <a:pt x="58246" y="805829"/>
                  </a:lnTo>
                  <a:lnTo>
                    <a:pt x="86356" y="806046"/>
                  </a:lnTo>
                  <a:lnTo>
                    <a:pt x="72556" y="781855"/>
                  </a:lnTo>
                  <a:close/>
                </a:path>
                <a:path w="146685" h="846455">
                  <a:moveTo>
                    <a:pt x="89104" y="754133"/>
                  </a:moveTo>
                  <a:lnTo>
                    <a:pt x="72556" y="781855"/>
                  </a:lnTo>
                  <a:lnTo>
                    <a:pt x="86356" y="806046"/>
                  </a:lnTo>
                  <a:lnTo>
                    <a:pt x="88605" y="806046"/>
                  </a:lnTo>
                  <a:lnTo>
                    <a:pt x="89104" y="754133"/>
                  </a:lnTo>
                  <a:close/>
                </a:path>
                <a:path w="146685" h="846455">
                  <a:moveTo>
                    <a:pt x="63781" y="0"/>
                  </a:moveTo>
                  <a:lnTo>
                    <a:pt x="56544" y="753784"/>
                  </a:lnTo>
                  <a:lnTo>
                    <a:pt x="72556" y="781855"/>
                  </a:lnTo>
                  <a:lnTo>
                    <a:pt x="89104" y="754133"/>
                  </a:lnTo>
                  <a:lnTo>
                    <a:pt x="96341" y="325"/>
                  </a:lnTo>
                  <a:lnTo>
                    <a:pt x="637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69887" y="3197019"/>
              <a:ext cx="423545" cy="391160"/>
            </a:xfrm>
            <a:custGeom>
              <a:avLst/>
              <a:gdLst/>
              <a:ahLst/>
              <a:cxnLst/>
              <a:rect l="l" t="t" r="r" b="b"/>
              <a:pathLst>
                <a:path w="423545" h="391160">
                  <a:moveTo>
                    <a:pt x="211638" y="0"/>
                  </a:moveTo>
                  <a:lnTo>
                    <a:pt x="163109" y="5157"/>
                  </a:lnTo>
                  <a:lnTo>
                    <a:pt x="118562" y="19849"/>
                  </a:lnTo>
                  <a:lnTo>
                    <a:pt x="79267" y="42903"/>
                  </a:lnTo>
                  <a:lnTo>
                    <a:pt x="46493" y="73145"/>
                  </a:lnTo>
                  <a:lnTo>
                    <a:pt x="21510" y="109402"/>
                  </a:lnTo>
                  <a:lnTo>
                    <a:pt x="5589" y="150503"/>
                  </a:lnTo>
                  <a:lnTo>
                    <a:pt x="0" y="195273"/>
                  </a:lnTo>
                  <a:lnTo>
                    <a:pt x="5589" y="240044"/>
                  </a:lnTo>
                  <a:lnTo>
                    <a:pt x="21510" y="281144"/>
                  </a:lnTo>
                  <a:lnTo>
                    <a:pt x="46493" y="317402"/>
                  </a:lnTo>
                  <a:lnTo>
                    <a:pt x="79267" y="347644"/>
                  </a:lnTo>
                  <a:lnTo>
                    <a:pt x="118562" y="370697"/>
                  </a:lnTo>
                  <a:lnTo>
                    <a:pt x="163109" y="385389"/>
                  </a:lnTo>
                  <a:lnTo>
                    <a:pt x="211638" y="390547"/>
                  </a:lnTo>
                  <a:lnTo>
                    <a:pt x="260132" y="385389"/>
                  </a:lnTo>
                  <a:lnTo>
                    <a:pt x="304666" y="370697"/>
                  </a:lnTo>
                  <a:lnTo>
                    <a:pt x="343963" y="347644"/>
                  </a:lnTo>
                  <a:lnTo>
                    <a:pt x="376749" y="317402"/>
                  </a:lnTo>
                  <a:lnTo>
                    <a:pt x="401747" y="281144"/>
                  </a:lnTo>
                  <a:lnTo>
                    <a:pt x="417681" y="240044"/>
                  </a:lnTo>
                  <a:lnTo>
                    <a:pt x="423276" y="195273"/>
                  </a:lnTo>
                  <a:lnTo>
                    <a:pt x="417681" y="150503"/>
                  </a:lnTo>
                  <a:lnTo>
                    <a:pt x="401747" y="109402"/>
                  </a:lnTo>
                  <a:lnTo>
                    <a:pt x="376749" y="73145"/>
                  </a:lnTo>
                  <a:lnTo>
                    <a:pt x="343963" y="42903"/>
                  </a:lnTo>
                  <a:lnTo>
                    <a:pt x="304666" y="19849"/>
                  </a:lnTo>
                  <a:lnTo>
                    <a:pt x="260132" y="5157"/>
                  </a:lnTo>
                  <a:lnTo>
                    <a:pt x="211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69887" y="3197019"/>
              <a:ext cx="423545" cy="391160"/>
            </a:xfrm>
            <a:custGeom>
              <a:avLst/>
              <a:gdLst/>
              <a:ahLst/>
              <a:cxnLst/>
              <a:rect l="l" t="t" r="r" b="b"/>
              <a:pathLst>
                <a:path w="423545" h="391160">
                  <a:moveTo>
                    <a:pt x="0" y="195273"/>
                  </a:moveTo>
                  <a:lnTo>
                    <a:pt x="5589" y="150503"/>
                  </a:lnTo>
                  <a:lnTo>
                    <a:pt x="21510" y="109402"/>
                  </a:lnTo>
                  <a:lnTo>
                    <a:pt x="46493" y="73145"/>
                  </a:lnTo>
                  <a:lnTo>
                    <a:pt x="79267" y="42903"/>
                  </a:lnTo>
                  <a:lnTo>
                    <a:pt x="118562" y="19849"/>
                  </a:lnTo>
                  <a:lnTo>
                    <a:pt x="163109" y="5157"/>
                  </a:lnTo>
                  <a:lnTo>
                    <a:pt x="211638" y="0"/>
                  </a:lnTo>
                  <a:lnTo>
                    <a:pt x="260132" y="5157"/>
                  </a:lnTo>
                  <a:lnTo>
                    <a:pt x="304666" y="19849"/>
                  </a:lnTo>
                  <a:lnTo>
                    <a:pt x="343963" y="42903"/>
                  </a:lnTo>
                  <a:lnTo>
                    <a:pt x="376749" y="73145"/>
                  </a:lnTo>
                  <a:lnTo>
                    <a:pt x="401747" y="109402"/>
                  </a:lnTo>
                  <a:lnTo>
                    <a:pt x="417681" y="150503"/>
                  </a:lnTo>
                  <a:lnTo>
                    <a:pt x="423276" y="195273"/>
                  </a:lnTo>
                  <a:lnTo>
                    <a:pt x="417681" y="240044"/>
                  </a:lnTo>
                  <a:lnTo>
                    <a:pt x="401747" y="281144"/>
                  </a:lnTo>
                  <a:lnTo>
                    <a:pt x="376749" y="317402"/>
                  </a:lnTo>
                  <a:lnTo>
                    <a:pt x="343963" y="347644"/>
                  </a:lnTo>
                  <a:lnTo>
                    <a:pt x="304666" y="370697"/>
                  </a:lnTo>
                  <a:lnTo>
                    <a:pt x="260132" y="385389"/>
                  </a:lnTo>
                  <a:lnTo>
                    <a:pt x="211638" y="390547"/>
                  </a:lnTo>
                  <a:lnTo>
                    <a:pt x="163109" y="385389"/>
                  </a:lnTo>
                  <a:lnTo>
                    <a:pt x="118562" y="370697"/>
                  </a:lnTo>
                  <a:lnTo>
                    <a:pt x="79267" y="347644"/>
                  </a:lnTo>
                  <a:lnTo>
                    <a:pt x="46493" y="317402"/>
                  </a:lnTo>
                  <a:lnTo>
                    <a:pt x="21510" y="281144"/>
                  </a:lnTo>
                  <a:lnTo>
                    <a:pt x="5589" y="240044"/>
                  </a:lnTo>
                  <a:lnTo>
                    <a:pt x="0" y="195273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4023402" y="4157116"/>
            <a:ext cx="415290" cy="382905"/>
          </a:xfrm>
          <a:custGeom>
            <a:avLst/>
            <a:gdLst/>
            <a:ahLst/>
            <a:cxnLst/>
            <a:rect l="l" t="t" r="r" b="b"/>
            <a:pathLst>
              <a:path w="415289" h="382904">
                <a:moveTo>
                  <a:pt x="0" y="191259"/>
                </a:moveTo>
                <a:lnTo>
                  <a:pt x="5480" y="147394"/>
                </a:lnTo>
                <a:lnTo>
                  <a:pt x="21091" y="107133"/>
                </a:lnTo>
                <a:lnTo>
                  <a:pt x="45587" y="71621"/>
                </a:lnTo>
                <a:lnTo>
                  <a:pt x="77723" y="42006"/>
                </a:lnTo>
                <a:lnTo>
                  <a:pt x="116253" y="19433"/>
                </a:lnTo>
                <a:lnTo>
                  <a:pt x="159931" y="5049"/>
                </a:lnTo>
                <a:lnTo>
                  <a:pt x="207513" y="0"/>
                </a:lnTo>
                <a:lnTo>
                  <a:pt x="255102" y="5049"/>
                </a:lnTo>
                <a:lnTo>
                  <a:pt x="298796" y="19433"/>
                </a:lnTo>
                <a:lnTo>
                  <a:pt x="337347" y="42006"/>
                </a:lnTo>
                <a:lnTo>
                  <a:pt x="369506" y="71621"/>
                </a:lnTo>
                <a:lnTo>
                  <a:pt x="394023" y="107133"/>
                </a:lnTo>
                <a:lnTo>
                  <a:pt x="409650" y="147394"/>
                </a:lnTo>
                <a:lnTo>
                  <a:pt x="415136" y="191259"/>
                </a:lnTo>
                <a:lnTo>
                  <a:pt x="409650" y="235084"/>
                </a:lnTo>
                <a:lnTo>
                  <a:pt x="394023" y="275317"/>
                </a:lnTo>
                <a:lnTo>
                  <a:pt x="369506" y="310809"/>
                </a:lnTo>
                <a:lnTo>
                  <a:pt x="337347" y="340413"/>
                </a:lnTo>
                <a:lnTo>
                  <a:pt x="298796" y="362979"/>
                </a:lnTo>
                <a:lnTo>
                  <a:pt x="255102" y="377362"/>
                </a:lnTo>
                <a:lnTo>
                  <a:pt x="207513" y="382411"/>
                </a:lnTo>
                <a:lnTo>
                  <a:pt x="159931" y="377362"/>
                </a:lnTo>
                <a:lnTo>
                  <a:pt x="116253" y="362979"/>
                </a:lnTo>
                <a:lnTo>
                  <a:pt x="77723" y="340413"/>
                </a:lnTo>
                <a:lnTo>
                  <a:pt x="45587" y="310809"/>
                </a:lnTo>
                <a:lnTo>
                  <a:pt x="21091" y="275317"/>
                </a:lnTo>
                <a:lnTo>
                  <a:pt x="5480" y="235084"/>
                </a:lnTo>
                <a:lnTo>
                  <a:pt x="0" y="191259"/>
                </a:lnTo>
                <a:close/>
              </a:path>
            </a:pathLst>
          </a:custGeom>
          <a:ln w="2441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449540" y="3689270"/>
            <a:ext cx="455930" cy="846455"/>
            <a:chOff x="3449540" y="3689270"/>
            <a:chExt cx="455930" cy="846455"/>
          </a:xfrm>
        </p:grpSpPr>
        <p:sp>
          <p:nvSpPr>
            <p:cNvPr id="33" name="object 33"/>
            <p:cNvSpPr/>
            <p:nvPr/>
          </p:nvSpPr>
          <p:spPr>
            <a:xfrm>
              <a:off x="3461747" y="3701477"/>
              <a:ext cx="431800" cy="398780"/>
            </a:xfrm>
            <a:custGeom>
              <a:avLst/>
              <a:gdLst/>
              <a:ahLst/>
              <a:cxnLst/>
              <a:rect l="l" t="t" r="r" b="b"/>
              <a:pathLst>
                <a:path w="431800" h="398779">
                  <a:moveTo>
                    <a:pt x="215653" y="0"/>
                  </a:moveTo>
                  <a:lnTo>
                    <a:pt x="166185" y="5266"/>
                  </a:lnTo>
                  <a:lnTo>
                    <a:pt x="120785" y="20268"/>
                  </a:lnTo>
                  <a:lnTo>
                    <a:pt x="80745" y="43808"/>
                  </a:lnTo>
                  <a:lnTo>
                    <a:pt x="47355" y="74688"/>
                  </a:lnTo>
                  <a:lnTo>
                    <a:pt x="21907" y="111711"/>
                  </a:lnTo>
                  <a:lnTo>
                    <a:pt x="5692" y="153679"/>
                  </a:lnTo>
                  <a:lnTo>
                    <a:pt x="0" y="199396"/>
                  </a:lnTo>
                  <a:lnTo>
                    <a:pt x="5692" y="245106"/>
                  </a:lnTo>
                  <a:lnTo>
                    <a:pt x="21907" y="287059"/>
                  </a:lnTo>
                  <a:lnTo>
                    <a:pt x="47355" y="324061"/>
                  </a:lnTo>
                  <a:lnTo>
                    <a:pt x="80745" y="354918"/>
                  </a:lnTo>
                  <a:lnTo>
                    <a:pt x="120785" y="378436"/>
                  </a:lnTo>
                  <a:lnTo>
                    <a:pt x="166185" y="393423"/>
                  </a:lnTo>
                  <a:lnTo>
                    <a:pt x="215653" y="398684"/>
                  </a:lnTo>
                  <a:lnTo>
                    <a:pt x="265128" y="393423"/>
                  </a:lnTo>
                  <a:lnTo>
                    <a:pt x="310543" y="378436"/>
                  </a:lnTo>
                  <a:lnTo>
                    <a:pt x="350604" y="354918"/>
                  </a:lnTo>
                  <a:lnTo>
                    <a:pt x="384017" y="324061"/>
                  </a:lnTo>
                  <a:lnTo>
                    <a:pt x="409487" y="287059"/>
                  </a:lnTo>
                  <a:lnTo>
                    <a:pt x="425718" y="245106"/>
                  </a:lnTo>
                  <a:lnTo>
                    <a:pt x="431416" y="199396"/>
                  </a:lnTo>
                  <a:lnTo>
                    <a:pt x="425718" y="153679"/>
                  </a:lnTo>
                  <a:lnTo>
                    <a:pt x="409487" y="111711"/>
                  </a:lnTo>
                  <a:lnTo>
                    <a:pt x="384017" y="74688"/>
                  </a:lnTo>
                  <a:lnTo>
                    <a:pt x="350604" y="43808"/>
                  </a:lnTo>
                  <a:lnTo>
                    <a:pt x="310543" y="20268"/>
                  </a:lnTo>
                  <a:lnTo>
                    <a:pt x="265128" y="5266"/>
                  </a:lnTo>
                  <a:lnTo>
                    <a:pt x="215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61747" y="3701477"/>
              <a:ext cx="431800" cy="398780"/>
            </a:xfrm>
            <a:custGeom>
              <a:avLst/>
              <a:gdLst/>
              <a:ahLst/>
              <a:cxnLst/>
              <a:rect l="l" t="t" r="r" b="b"/>
              <a:pathLst>
                <a:path w="431800" h="398779">
                  <a:moveTo>
                    <a:pt x="0" y="199396"/>
                  </a:moveTo>
                  <a:lnTo>
                    <a:pt x="5692" y="153679"/>
                  </a:lnTo>
                  <a:lnTo>
                    <a:pt x="21907" y="111711"/>
                  </a:lnTo>
                  <a:lnTo>
                    <a:pt x="47355" y="74688"/>
                  </a:lnTo>
                  <a:lnTo>
                    <a:pt x="80745" y="43808"/>
                  </a:lnTo>
                  <a:lnTo>
                    <a:pt x="120785" y="20268"/>
                  </a:lnTo>
                  <a:lnTo>
                    <a:pt x="166185" y="5266"/>
                  </a:lnTo>
                  <a:lnTo>
                    <a:pt x="215653" y="0"/>
                  </a:lnTo>
                  <a:lnTo>
                    <a:pt x="265128" y="5266"/>
                  </a:lnTo>
                  <a:lnTo>
                    <a:pt x="310543" y="20268"/>
                  </a:lnTo>
                  <a:lnTo>
                    <a:pt x="350604" y="43808"/>
                  </a:lnTo>
                  <a:lnTo>
                    <a:pt x="384017" y="74688"/>
                  </a:lnTo>
                  <a:lnTo>
                    <a:pt x="409487" y="111711"/>
                  </a:lnTo>
                  <a:lnTo>
                    <a:pt x="425718" y="153679"/>
                  </a:lnTo>
                  <a:lnTo>
                    <a:pt x="431416" y="199396"/>
                  </a:lnTo>
                  <a:lnTo>
                    <a:pt x="425718" y="245106"/>
                  </a:lnTo>
                  <a:lnTo>
                    <a:pt x="409487" y="287059"/>
                  </a:lnTo>
                  <a:lnTo>
                    <a:pt x="384017" y="324061"/>
                  </a:lnTo>
                  <a:lnTo>
                    <a:pt x="350604" y="354918"/>
                  </a:lnTo>
                  <a:lnTo>
                    <a:pt x="310543" y="378436"/>
                  </a:lnTo>
                  <a:lnTo>
                    <a:pt x="265128" y="393423"/>
                  </a:lnTo>
                  <a:lnTo>
                    <a:pt x="215653" y="398684"/>
                  </a:lnTo>
                  <a:lnTo>
                    <a:pt x="166185" y="393423"/>
                  </a:lnTo>
                  <a:lnTo>
                    <a:pt x="120785" y="378436"/>
                  </a:lnTo>
                  <a:lnTo>
                    <a:pt x="80745" y="354918"/>
                  </a:lnTo>
                  <a:lnTo>
                    <a:pt x="47355" y="324061"/>
                  </a:lnTo>
                  <a:lnTo>
                    <a:pt x="21907" y="287059"/>
                  </a:lnTo>
                  <a:lnTo>
                    <a:pt x="5692" y="245106"/>
                  </a:lnTo>
                  <a:lnTo>
                    <a:pt x="0" y="199396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61747" y="4140843"/>
              <a:ext cx="415290" cy="382905"/>
            </a:xfrm>
            <a:custGeom>
              <a:avLst/>
              <a:gdLst/>
              <a:ahLst/>
              <a:cxnLst/>
              <a:rect l="l" t="t" r="r" b="b"/>
              <a:pathLst>
                <a:path w="415289" h="382904">
                  <a:moveTo>
                    <a:pt x="207513" y="0"/>
                  </a:moveTo>
                  <a:lnTo>
                    <a:pt x="159931" y="5049"/>
                  </a:lnTo>
                  <a:lnTo>
                    <a:pt x="116253" y="19433"/>
                  </a:lnTo>
                  <a:lnTo>
                    <a:pt x="77723" y="42006"/>
                  </a:lnTo>
                  <a:lnTo>
                    <a:pt x="45587" y="71621"/>
                  </a:lnTo>
                  <a:lnTo>
                    <a:pt x="21091" y="107133"/>
                  </a:lnTo>
                  <a:lnTo>
                    <a:pt x="5480" y="147394"/>
                  </a:lnTo>
                  <a:lnTo>
                    <a:pt x="0" y="191259"/>
                  </a:lnTo>
                  <a:lnTo>
                    <a:pt x="5480" y="235084"/>
                  </a:lnTo>
                  <a:lnTo>
                    <a:pt x="21091" y="275317"/>
                  </a:lnTo>
                  <a:lnTo>
                    <a:pt x="45587" y="310809"/>
                  </a:lnTo>
                  <a:lnTo>
                    <a:pt x="77723" y="340413"/>
                  </a:lnTo>
                  <a:lnTo>
                    <a:pt x="116253" y="362979"/>
                  </a:lnTo>
                  <a:lnTo>
                    <a:pt x="159931" y="377362"/>
                  </a:lnTo>
                  <a:lnTo>
                    <a:pt x="207513" y="382411"/>
                  </a:lnTo>
                  <a:lnTo>
                    <a:pt x="255102" y="377362"/>
                  </a:lnTo>
                  <a:lnTo>
                    <a:pt x="298796" y="362979"/>
                  </a:lnTo>
                  <a:lnTo>
                    <a:pt x="337347" y="340413"/>
                  </a:lnTo>
                  <a:lnTo>
                    <a:pt x="369506" y="310809"/>
                  </a:lnTo>
                  <a:lnTo>
                    <a:pt x="394023" y="275317"/>
                  </a:lnTo>
                  <a:lnTo>
                    <a:pt x="409650" y="235084"/>
                  </a:lnTo>
                  <a:lnTo>
                    <a:pt x="415136" y="191259"/>
                  </a:lnTo>
                  <a:lnTo>
                    <a:pt x="409650" y="147394"/>
                  </a:lnTo>
                  <a:lnTo>
                    <a:pt x="394023" y="107133"/>
                  </a:lnTo>
                  <a:lnTo>
                    <a:pt x="369506" y="71621"/>
                  </a:lnTo>
                  <a:lnTo>
                    <a:pt x="337347" y="42006"/>
                  </a:lnTo>
                  <a:lnTo>
                    <a:pt x="298796" y="19433"/>
                  </a:lnTo>
                  <a:lnTo>
                    <a:pt x="255102" y="5049"/>
                  </a:lnTo>
                  <a:lnTo>
                    <a:pt x="207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61747" y="4140843"/>
              <a:ext cx="415290" cy="382905"/>
            </a:xfrm>
            <a:custGeom>
              <a:avLst/>
              <a:gdLst/>
              <a:ahLst/>
              <a:cxnLst/>
              <a:rect l="l" t="t" r="r" b="b"/>
              <a:pathLst>
                <a:path w="415289" h="382904">
                  <a:moveTo>
                    <a:pt x="0" y="191259"/>
                  </a:moveTo>
                  <a:lnTo>
                    <a:pt x="5480" y="147394"/>
                  </a:lnTo>
                  <a:lnTo>
                    <a:pt x="21091" y="107133"/>
                  </a:lnTo>
                  <a:lnTo>
                    <a:pt x="45587" y="71621"/>
                  </a:lnTo>
                  <a:lnTo>
                    <a:pt x="77723" y="42006"/>
                  </a:lnTo>
                  <a:lnTo>
                    <a:pt x="116253" y="19433"/>
                  </a:lnTo>
                  <a:lnTo>
                    <a:pt x="159931" y="5049"/>
                  </a:lnTo>
                  <a:lnTo>
                    <a:pt x="207513" y="0"/>
                  </a:lnTo>
                  <a:lnTo>
                    <a:pt x="255102" y="5049"/>
                  </a:lnTo>
                  <a:lnTo>
                    <a:pt x="298796" y="19433"/>
                  </a:lnTo>
                  <a:lnTo>
                    <a:pt x="337347" y="42006"/>
                  </a:lnTo>
                  <a:lnTo>
                    <a:pt x="369506" y="71621"/>
                  </a:lnTo>
                  <a:lnTo>
                    <a:pt x="394023" y="107133"/>
                  </a:lnTo>
                  <a:lnTo>
                    <a:pt x="409650" y="147394"/>
                  </a:lnTo>
                  <a:lnTo>
                    <a:pt x="415136" y="191259"/>
                  </a:lnTo>
                  <a:lnTo>
                    <a:pt x="409650" y="235084"/>
                  </a:lnTo>
                  <a:lnTo>
                    <a:pt x="394023" y="275317"/>
                  </a:lnTo>
                  <a:lnTo>
                    <a:pt x="369506" y="310809"/>
                  </a:lnTo>
                  <a:lnTo>
                    <a:pt x="337347" y="340413"/>
                  </a:lnTo>
                  <a:lnTo>
                    <a:pt x="298796" y="362979"/>
                  </a:lnTo>
                  <a:lnTo>
                    <a:pt x="255102" y="377362"/>
                  </a:lnTo>
                  <a:lnTo>
                    <a:pt x="207513" y="382411"/>
                  </a:lnTo>
                  <a:lnTo>
                    <a:pt x="159931" y="377362"/>
                  </a:lnTo>
                  <a:lnTo>
                    <a:pt x="116253" y="362979"/>
                  </a:lnTo>
                  <a:lnTo>
                    <a:pt x="77723" y="340413"/>
                  </a:lnTo>
                  <a:lnTo>
                    <a:pt x="45587" y="310809"/>
                  </a:lnTo>
                  <a:lnTo>
                    <a:pt x="21091" y="275317"/>
                  </a:lnTo>
                  <a:lnTo>
                    <a:pt x="5480" y="235084"/>
                  </a:lnTo>
                  <a:lnTo>
                    <a:pt x="0" y="191259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195120" y="5812894"/>
            <a:ext cx="440055" cy="415290"/>
            <a:chOff x="8195120" y="5812894"/>
            <a:chExt cx="440055" cy="415290"/>
          </a:xfrm>
        </p:grpSpPr>
        <p:sp>
          <p:nvSpPr>
            <p:cNvPr id="38" name="object 38"/>
            <p:cNvSpPr/>
            <p:nvPr/>
          </p:nvSpPr>
          <p:spPr>
            <a:xfrm>
              <a:off x="8207327" y="5825101"/>
              <a:ext cx="415290" cy="391160"/>
            </a:xfrm>
            <a:custGeom>
              <a:avLst/>
              <a:gdLst/>
              <a:ahLst/>
              <a:cxnLst/>
              <a:rect l="l" t="t" r="r" b="b"/>
              <a:pathLst>
                <a:path w="415290" h="391160">
                  <a:moveTo>
                    <a:pt x="207513" y="0"/>
                  </a:moveTo>
                  <a:lnTo>
                    <a:pt x="159931" y="5157"/>
                  </a:lnTo>
                  <a:lnTo>
                    <a:pt x="116253" y="19848"/>
                  </a:lnTo>
                  <a:lnTo>
                    <a:pt x="77723" y="42899"/>
                  </a:lnTo>
                  <a:lnTo>
                    <a:pt x="45587" y="73140"/>
                  </a:lnTo>
                  <a:lnTo>
                    <a:pt x="21091" y="109397"/>
                  </a:lnTo>
                  <a:lnTo>
                    <a:pt x="5480" y="150499"/>
                  </a:lnTo>
                  <a:lnTo>
                    <a:pt x="0" y="195273"/>
                  </a:lnTo>
                  <a:lnTo>
                    <a:pt x="5480" y="240047"/>
                  </a:lnTo>
                  <a:lnTo>
                    <a:pt x="21091" y="281149"/>
                  </a:lnTo>
                  <a:lnTo>
                    <a:pt x="45587" y="317407"/>
                  </a:lnTo>
                  <a:lnTo>
                    <a:pt x="77723" y="347647"/>
                  </a:lnTo>
                  <a:lnTo>
                    <a:pt x="116253" y="370699"/>
                  </a:lnTo>
                  <a:lnTo>
                    <a:pt x="159931" y="385390"/>
                  </a:lnTo>
                  <a:lnTo>
                    <a:pt x="207513" y="390547"/>
                  </a:lnTo>
                  <a:lnTo>
                    <a:pt x="255102" y="385390"/>
                  </a:lnTo>
                  <a:lnTo>
                    <a:pt x="298796" y="370699"/>
                  </a:lnTo>
                  <a:lnTo>
                    <a:pt x="337347" y="347647"/>
                  </a:lnTo>
                  <a:lnTo>
                    <a:pt x="369506" y="317407"/>
                  </a:lnTo>
                  <a:lnTo>
                    <a:pt x="394023" y="281149"/>
                  </a:lnTo>
                  <a:lnTo>
                    <a:pt x="409650" y="240047"/>
                  </a:lnTo>
                  <a:lnTo>
                    <a:pt x="415136" y="195273"/>
                  </a:lnTo>
                  <a:lnTo>
                    <a:pt x="409650" y="150499"/>
                  </a:lnTo>
                  <a:lnTo>
                    <a:pt x="394023" y="109397"/>
                  </a:lnTo>
                  <a:lnTo>
                    <a:pt x="369506" y="73140"/>
                  </a:lnTo>
                  <a:lnTo>
                    <a:pt x="337347" y="42899"/>
                  </a:lnTo>
                  <a:lnTo>
                    <a:pt x="298796" y="19848"/>
                  </a:lnTo>
                  <a:lnTo>
                    <a:pt x="255102" y="5157"/>
                  </a:lnTo>
                  <a:lnTo>
                    <a:pt x="207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07327" y="5825101"/>
              <a:ext cx="415290" cy="391160"/>
            </a:xfrm>
            <a:custGeom>
              <a:avLst/>
              <a:gdLst/>
              <a:ahLst/>
              <a:cxnLst/>
              <a:rect l="l" t="t" r="r" b="b"/>
              <a:pathLst>
                <a:path w="415290" h="391160">
                  <a:moveTo>
                    <a:pt x="0" y="195273"/>
                  </a:moveTo>
                  <a:lnTo>
                    <a:pt x="5480" y="150499"/>
                  </a:lnTo>
                  <a:lnTo>
                    <a:pt x="21091" y="109397"/>
                  </a:lnTo>
                  <a:lnTo>
                    <a:pt x="45587" y="73140"/>
                  </a:lnTo>
                  <a:lnTo>
                    <a:pt x="77723" y="42899"/>
                  </a:lnTo>
                  <a:lnTo>
                    <a:pt x="116253" y="19848"/>
                  </a:lnTo>
                  <a:lnTo>
                    <a:pt x="159931" y="5157"/>
                  </a:lnTo>
                  <a:lnTo>
                    <a:pt x="207513" y="0"/>
                  </a:lnTo>
                  <a:lnTo>
                    <a:pt x="255102" y="5157"/>
                  </a:lnTo>
                  <a:lnTo>
                    <a:pt x="298796" y="19848"/>
                  </a:lnTo>
                  <a:lnTo>
                    <a:pt x="337347" y="42899"/>
                  </a:lnTo>
                  <a:lnTo>
                    <a:pt x="369506" y="73140"/>
                  </a:lnTo>
                  <a:lnTo>
                    <a:pt x="394023" y="109397"/>
                  </a:lnTo>
                  <a:lnTo>
                    <a:pt x="409650" y="150499"/>
                  </a:lnTo>
                  <a:lnTo>
                    <a:pt x="415136" y="195273"/>
                  </a:lnTo>
                  <a:lnTo>
                    <a:pt x="409650" y="240047"/>
                  </a:lnTo>
                  <a:lnTo>
                    <a:pt x="394023" y="281149"/>
                  </a:lnTo>
                  <a:lnTo>
                    <a:pt x="369506" y="317407"/>
                  </a:lnTo>
                  <a:lnTo>
                    <a:pt x="337347" y="347647"/>
                  </a:lnTo>
                  <a:lnTo>
                    <a:pt x="298796" y="370699"/>
                  </a:lnTo>
                  <a:lnTo>
                    <a:pt x="255102" y="385390"/>
                  </a:lnTo>
                  <a:lnTo>
                    <a:pt x="207513" y="390547"/>
                  </a:lnTo>
                  <a:lnTo>
                    <a:pt x="159931" y="385390"/>
                  </a:lnTo>
                  <a:lnTo>
                    <a:pt x="116253" y="370699"/>
                  </a:lnTo>
                  <a:lnTo>
                    <a:pt x="77723" y="347647"/>
                  </a:lnTo>
                  <a:lnTo>
                    <a:pt x="45587" y="317407"/>
                  </a:lnTo>
                  <a:lnTo>
                    <a:pt x="21091" y="281149"/>
                  </a:lnTo>
                  <a:lnTo>
                    <a:pt x="5480" y="240047"/>
                  </a:lnTo>
                  <a:lnTo>
                    <a:pt x="0" y="195273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5989198" y="5796621"/>
            <a:ext cx="440055" cy="439420"/>
            <a:chOff x="5989198" y="5796621"/>
            <a:chExt cx="440055" cy="439420"/>
          </a:xfrm>
        </p:grpSpPr>
        <p:sp>
          <p:nvSpPr>
            <p:cNvPr id="41" name="object 41"/>
            <p:cNvSpPr/>
            <p:nvPr/>
          </p:nvSpPr>
          <p:spPr>
            <a:xfrm>
              <a:off x="6001406" y="5808828"/>
              <a:ext cx="415290" cy="415290"/>
            </a:xfrm>
            <a:custGeom>
              <a:avLst/>
              <a:gdLst/>
              <a:ahLst/>
              <a:cxnLst/>
              <a:rect l="l" t="t" r="r" b="b"/>
              <a:pathLst>
                <a:path w="415289" h="415289">
                  <a:moveTo>
                    <a:pt x="207513" y="0"/>
                  </a:moveTo>
                  <a:lnTo>
                    <a:pt x="159931" y="5479"/>
                  </a:lnTo>
                  <a:lnTo>
                    <a:pt x="116253" y="21089"/>
                  </a:lnTo>
                  <a:lnTo>
                    <a:pt x="77723" y="45582"/>
                  </a:lnTo>
                  <a:lnTo>
                    <a:pt x="45587" y="77713"/>
                  </a:lnTo>
                  <a:lnTo>
                    <a:pt x="21091" y="116236"/>
                  </a:lnTo>
                  <a:lnTo>
                    <a:pt x="5480" y="159907"/>
                  </a:lnTo>
                  <a:lnTo>
                    <a:pt x="0" y="207478"/>
                  </a:lnTo>
                  <a:lnTo>
                    <a:pt x="5480" y="255053"/>
                  </a:lnTo>
                  <a:lnTo>
                    <a:pt x="21091" y="298724"/>
                  </a:lnTo>
                  <a:lnTo>
                    <a:pt x="45587" y="337248"/>
                  </a:lnTo>
                  <a:lnTo>
                    <a:pt x="77723" y="369378"/>
                  </a:lnTo>
                  <a:lnTo>
                    <a:pt x="116253" y="393869"/>
                  </a:lnTo>
                  <a:lnTo>
                    <a:pt x="159931" y="409477"/>
                  </a:lnTo>
                  <a:lnTo>
                    <a:pt x="207513" y="414956"/>
                  </a:lnTo>
                  <a:lnTo>
                    <a:pt x="255102" y="409477"/>
                  </a:lnTo>
                  <a:lnTo>
                    <a:pt x="298796" y="393869"/>
                  </a:lnTo>
                  <a:lnTo>
                    <a:pt x="337347" y="369378"/>
                  </a:lnTo>
                  <a:lnTo>
                    <a:pt x="369506" y="337248"/>
                  </a:lnTo>
                  <a:lnTo>
                    <a:pt x="394023" y="298724"/>
                  </a:lnTo>
                  <a:lnTo>
                    <a:pt x="409650" y="255053"/>
                  </a:lnTo>
                  <a:lnTo>
                    <a:pt x="415136" y="207478"/>
                  </a:lnTo>
                  <a:lnTo>
                    <a:pt x="409650" y="159907"/>
                  </a:lnTo>
                  <a:lnTo>
                    <a:pt x="394023" y="116236"/>
                  </a:lnTo>
                  <a:lnTo>
                    <a:pt x="369506" y="77713"/>
                  </a:lnTo>
                  <a:lnTo>
                    <a:pt x="337347" y="45582"/>
                  </a:lnTo>
                  <a:lnTo>
                    <a:pt x="298796" y="21089"/>
                  </a:lnTo>
                  <a:lnTo>
                    <a:pt x="255102" y="5479"/>
                  </a:lnTo>
                  <a:lnTo>
                    <a:pt x="2075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01406" y="5808828"/>
              <a:ext cx="415290" cy="415290"/>
            </a:xfrm>
            <a:custGeom>
              <a:avLst/>
              <a:gdLst/>
              <a:ahLst/>
              <a:cxnLst/>
              <a:rect l="l" t="t" r="r" b="b"/>
              <a:pathLst>
                <a:path w="415289" h="415289">
                  <a:moveTo>
                    <a:pt x="0" y="207478"/>
                  </a:moveTo>
                  <a:lnTo>
                    <a:pt x="5480" y="159907"/>
                  </a:lnTo>
                  <a:lnTo>
                    <a:pt x="21091" y="116236"/>
                  </a:lnTo>
                  <a:lnTo>
                    <a:pt x="45587" y="77713"/>
                  </a:lnTo>
                  <a:lnTo>
                    <a:pt x="77723" y="45582"/>
                  </a:lnTo>
                  <a:lnTo>
                    <a:pt x="116253" y="21089"/>
                  </a:lnTo>
                  <a:lnTo>
                    <a:pt x="159931" y="5479"/>
                  </a:lnTo>
                  <a:lnTo>
                    <a:pt x="207513" y="0"/>
                  </a:lnTo>
                  <a:lnTo>
                    <a:pt x="255102" y="5479"/>
                  </a:lnTo>
                  <a:lnTo>
                    <a:pt x="298796" y="21089"/>
                  </a:lnTo>
                  <a:lnTo>
                    <a:pt x="337347" y="45582"/>
                  </a:lnTo>
                  <a:lnTo>
                    <a:pt x="369506" y="77713"/>
                  </a:lnTo>
                  <a:lnTo>
                    <a:pt x="394023" y="116236"/>
                  </a:lnTo>
                  <a:lnTo>
                    <a:pt x="409650" y="159907"/>
                  </a:lnTo>
                  <a:lnTo>
                    <a:pt x="415136" y="207478"/>
                  </a:lnTo>
                  <a:lnTo>
                    <a:pt x="409650" y="255053"/>
                  </a:lnTo>
                  <a:lnTo>
                    <a:pt x="394023" y="298724"/>
                  </a:lnTo>
                  <a:lnTo>
                    <a:pt x="369506" y="337248"/>
                  </a:lnTo>
                  <a:lnTo>
                    <a:pt x="337347" y="369378"/>
                  </a:lnTo>
                  <a:lnTo>
                    <a:pt x="298796" y="393869"/>
                  </a:lnTo>
                  <a:lnTo>
                    <a:pt x="255102" y="409477"/>
                  </a:lnTo>
                  <a:lnTo>
                    <a:pt x="207513" y="414956"/>
                  </a:lnTo>
                  <a:lnTo>
                    <a:pt x="159931" y="409477"/>
                  </a:lnTo>
                  <a:lnTo>
                    <a:pt x="116253" y="393869"/>
                  </a:lnTo>
                  <a:lnTo>
                    <a:pt x="77723" y="369378"/>
                  </a:lnTo>
                  <a:lnTo>
                    <a:pt x="45587" y="337248"/>
                  </a:lnTo>
                  <a:lnTo>
                    <a:pt x="21091" y="298724"/>
                  </a:lnTo>
                  <a:lnTo>
                    <a:pt x="5480" y="255053"/>
                  </a:lnTo>
                  <a:lnTo>
                    <a:pt x="0" y="207478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511366" y="5853576"/>
            <a:ext cx="423545" cy="423545"/>
            <a:chOff x="7511366" y="5853576"/>
            <a:chExt cx="423545" cy="423545"/>
          </a:xfrm>
        </p:grpSpPr>
        <p:sp>
          <p:nvSpPr>
            <p:cNvPr id="44" name="object 44"/>
            <p:cNvSpPr/>
            <p:nvPr/>
          </p:nvSpPr>
          <p:spPr>
            <a:xfrm>
              <a:off x="7523573" y="5865783"/>
              <a:ext cx="399415" cy="398780"/>
            </a:xfrm>
            <a:custGeom>
              <a:avLst/>
              <a:gdLst/>
              <a:ahLst/>
              <a:cxnLst/>
              <a:rect l="l" t="t" r="r" b="b"/>
              <a:pathLst>
                <a:path w="399415" h="398779">
                  <a:moveTo>
                    <a:pt x="199374" y="0"/>
                  </a:moveTo>
                  <a:lnTo>
                    <a:pt x="153643" y="5264"/>
                  </a:lnTo>
                  <a:lnTo>
                    <a:pt x="111672" y="20261"/>
                  </a:lnTo>
                  <a:lnTo>
                    <a:pt x="74655" y="43793"/>
                  </a:lnTo>
                  <a:lnTo>
                    <a:pt x="43784" y="74664"/>
                  </a:lnTo>
                  <a:lnTo>
                    <a:pt x="20256" y="111677"/>
                  </a:lnTo>
                  <a:lnTo>
                    <a:pt x="5263" y="153635"/>
                  </a:lnTo>
                  <a:lnTo>
                    <a:pt x="0" y="199342"/>
                  </a:lnTo>
                  <a:lnTo>
                    <a:pt x="5263" y="245051"/>
                  </a:lnTo>
                  <a:lnTo>
                    <a:pt x="20256" y="287011"/>
                  </a:lnTo>
                  <a:lnTo>
                    <a:pt x="43784" y="324023"/>
                  </a:lnTo>
                  <a:lnTo>
                    <a:pt x="74655" y="354893"/>
                  </a:lnTo>
                  <a:lnTo>
                    <a:pt x="111672" y="378424"/>
                  </a:lnTo>
                  <a:lnTo>
                    <a:pt x="153643" y="393419"/>
                  </a:lnTo>
                  <a:lnTo>
                    <a:pt x="199374" y="398684"/>
                  </a:lnTo>
                  <a:lnTo>
                    <a:pt x="245110" y="393419"/>
                  </a:lnTo>
                  <a:lnTo>
                    <a:pt x="287096" y="378424"/>
                  </a:lnTo>
                  <a:lnTo>
                    <a:pt x="324135" y="354893"/>
                  </a:lnTo>
                  <a:lnTo>
                    <a:pt x="355029" y="324023"/>
                  </a:lnTo>
                  <a:lnTo>
                    <a:pt x="378579" y="287011"/>
                  </a:lnTo>
                  <a:lnTo>
                    <a:pt x="393587" y="245051"/>
                  </a:lnTo>
                  <a:lnTo>
                    <a:pt x="398856" y="199342"/>
                  </a:lnTo>
                  <a:lnTo>
                    <a:pt x="393587" y="153635"/>
                  </a:lnTo>
                  <a:lnTo>
                    <a:pt x="378579" y="111677"/>
                  </a:lnTo>
                  <a:lnTo>
                    <a:pt x="355029" y="74664"/>
                  </a:lnTo>
                  <a:lnTo>
                    <a:pt x="324135" y="43793"/>
                  </a:lnTo>
                  <a:lnTo>
                    <a:pt x="287096" y="20261"/>
                  </a:lnTo>
                  <a:lnTo>
                    <a:pt x="245110" y="5264"/>
                  </a:lnTo>
                  <a:lnTo>
                    <a:pt x="199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23573" y="5865783"/>
              <a:ext cx="399415" cy="398780"/>
            </a:xfrm>
            <a:custGeom>
              <a:avLst/>
              <a:gdLst/>
              <a:ahLst/>
              <a:cxnLst/>
              <a:rect l="l" t="t" r="r" b="b"/>
              <a:pathLst>
                <a:path w="399415" h="398779">
                  <a:moveTo>
                    <a:pt x="0" y="199342"/>
                  </a:moveTo>
                  <a:lnTo>
                    <a:pt x="5263" y="153635"/>
                  </a:lnTo>
                  <a:lnTo>
                    <a:pt x="20256" y="111677"/>
                  </a:lnTo>
                  <a:lnTo>
                    <a:pt x="43784" y="74664"/>
                  </a:lnTo>
                  <a:lnTo>
                    <a:pt x="74655" y="43793"/>
                  </a:lnTo>
                  <a:lnTo>
                    <a:pt x="111672" y="20261"/>
                  </a:lnTo>
                  <a:lnTo>
                    <a:pt x="153643" y="5264"/>
                  </a:lnTo>
                  <a:lnTo>
                    <a:pt x="199374" y="0"/>
                  </a:lnTo>
                  <a:lnTo>
                    <a:pt x="245110" y="5264"/>
                  </a:lnTo>
                  <a:lnTo>
                    <a:pt x="287096" y="20261"/>
                  </a:lnTo>
                  <a:lnTo>
                    <a:pt x="324135" y="43793"/>
                  </a:lnTo>
                  <a:lnTo>
                    <a:pt x="355029" y="74664"/>
                  </a:lnTo>
                  <a:lnTo>
                    <a:pt x="378579" y="111677"/>
                  </a:lnTo>
                  <a:lnTo>
                    <a:pt x="393587" y="153635"/>
                  </a:lnTo>
                  <a:lnTo>
                    <a:pt x="398856" y="199342"/>
                  </a:lnTo>
                  <a:lnTo>
                    <a:pt x="393587" y="245051"/>
                  </a:lnTo>
                  <a:lnTo>
                    <a:pt x="378579" y="287011"/>
                  </a:lnTo>
                  <a:lnTo>
                    <a:pt x="355029" y="324023"/>
                  </a:lnTo>
                  <a:lnTo>
                    <a:pt x="324135" y="354893"/>
                  </a:lnTo>
                  <a:lnTo>
                    <a:pt x="287096" y="378424"/>
                  </a:lnTo>
                  <a:lnTo>
                    <a:pt x="245110" y="393419"/>
                  </a:lnTo>
                  <a:lnTo>
                    <a:pt x="199374" y="398684"/>
                  </a:lnTo>
                  <a:lnTo>
                    <a:pt x="153643" y="393419"/>
                  </a:lnTo>
                  <a:lnTo>
                    <a:pt x="111672" y="378424"/>
                  </a:lnTo>
                  <a:lnTo>
                    <a:pt x="74655" y="354893"/>
                  </a:lnTo>
                  <a:lnTo>
                    <a:pt x="43784" y="324023"/>
                  </a:lnTo>
                  <a:lnTo>
                    <a:pt x="20256" y="287011"/>
                  </a:lnTo>
                  <a:lnTo>
                    <a:pt x="5263" y="245051"/>
                  </a:lnTo>
                  <a:lnTo>
                    <a:pt x="0" y="199342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778663" y="5780348"/>
            <a:ext cx="456565" cy="464184"/>
            <a:chOff x="6778663" y="5780348"/>
            <a:chExt cx="456565" cy="464184"/>
          </a:xfrm>
        </p:grpSpPr>
        <p:sp>
          <p:nvSpPr>
            <p:cNvPr id="47" name="object 47"/>
            <p:cNvSpPr/>
            <p:nvPr/>
          </p:nvSpPr>
          <p:spPr>
            <a:xfrm>
              <a:off x="6790871" y="5792556"/>
              <a:ext cx="431800" cy="439420"/>
            </a:xfrm>
            <a:custGeom>
              <a:avLst/>
              <a:gdLst/>
              <a:ahLst/>
              <a:cxnLst/>
              <a:rect l="l" t="t" r="r" b="b"/>
              <a:pathLst>
                <a:path w="431800" h="439420">
                  <a:moveTo>
                    <a:pt x="215762" y="0"/>
                  </a:moveTo>
                  <a:lnTo>
                    <a:pt x="166288" y="5801"/>
                  </a:lnTo>
                  <a:lnTo>
                    <a:pt x="120872" y="22328"/>
                  </a:lnTo>
                  <a:lnTo>
                    <a:pt x="80811" y="48261"/>
                  </a:lnTo>
                  <a:lnTo>
                    <a:pt x="47398" y="82281"/>
                  </a:lnTo>
                  <a:lnTo>
                    <a:pt x="21929" y="123070"/>
                  </a:lnTo>
                  <a:lnTo>
                    <a:pt x="5698" y="169310"/>
                  </a:lnTo>
                  <a:lnTo>
                    <a:pt x="0" y="219683"/>
                  </a:lnTo>
                  <a:lnTo>
                    <a:pt x="5698" y="270055"/>
                  </a:lnTo>
                  <a:lnTo>
                    <a:pt x="21929" y="316295"/>
                  </a:lnTo>
                  <a:lnTo>
                    <a:pt x="47398" y="357084"/>
                  </a:lnTo>
                  <a:lnTo>
                    <a:pt x="80811" y="391104"/>
                  </a:lnTo>
                  <a:lnTo>
                    <a:pt x="120872" y="417037"/>
                  </a:lnTo>
                  <a:lnTo>
                    <a:pt x="166288" y="433564"/>
                  </a:lnTo>
                  <a:lnTo>
                    <a:pt x="215762" y="439366"/>
                  </a:lnTo>
                  <a:lnTo>
                    <a:pt x="265236" y="433564"/>
                  </a:lnTo>
                  <a:lnTo>
                    <a:pt x="310652" y="417037"/>
                  </a:lnTo>
                  <a:lnTo>
                    <a:pt x="350713" y="391104"/>
                  </a:lnTo>
                  <a:lnTo>
                    <a:pt x="384126" y="357084"/>
                  </a:lnTo>
                  <a:lnTo>
                    <a:pt x="409595" y="316295"/>
                  </a:lnTo>
                  <a:lnTo>
                    <a:pt x="425826" y="270055"/>
                  </a:lnTo>
                  <a:lnTo>
                    <a:pt x="431524" y="219683"/>
                  </a:lnTo>
                  <a:lnTo>
                    <a:pt x="425826" y="169310"/>
                  </a:lnTo>
                  <a:lnTo>
                    <a:pt x="409595" y="123070"/>
                  </a:lnTo>
                  <a:lnTo>
                    <a:pt x="384126" y="82281"/>
                  </a:lnTo>
                  <a:lnTo>
                    <a:pt x="350713" y="48261"/>
                  </a:lnTo>
                  <a:lnTo>
                    <a:pt x="310652" y="22328"/>
                  </a:lnTo>
                  <a:lnTo>
                    <a:pt x="265236" y="5801"/>
                  </a:lnTo>
                  <a:lnTo>
                    <a:pt x="2157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90871" y="5792556"/>
              <a:ext cx="431800" cy="439420"/>
            </a:xfrm>
            <a:custGeom>
              <a:avLst/>
              <a:gdLst/>
              <a:ahLst/>
              <a:cxnLst/>
              <a:rect l="l" t="t" r="r" b="b"/>
              <a:pathLst>
                <a:path w="431800" h="439420">
                  <a:moveTo>
                    <a:pt x="431524" y="219683"/>
                  </a:moveTo>
                  <a:lnTo>
                    <a:pt x="425826" y="169310"/>
                  </a:lnTo>
                  <a:lnTo>
                    <a:pt x="409595" y="123070"/>
                  </a:lnTo>
                  <a:lnTo>
                    <a:pt x="384126" y="82281"/>
                  </a:lnTo>
                  <a:lnTo>
                    <a:pt x="350713" y="48261"/>
                  </a:lnTo>
                  <a:lnTo>
                    <a:pt x="310652" y="22328"/>
                  </a:lnTo>
                  <a:lnTo>
                    <a:pt x="265236" y="5801"/>
                  </a:lnTo>
                  <a:lnTo>
                    <a:pt x="215762" y="0"/>
                  </a:lnTo>
                  <a:lnTo>
                    <a:pt x="166288" y="5801"/>
                  </a:lnTo>
                  <a:lnTo>
                    <a:pt x="120872" y="22328"/>
                  </a:lnTo>
                  <a:lnTo>
                    <a:pt x="80811" y="48261"/>
                  </a:lnTo>
                  <a:lnTo>
                    <a:pt x="47398" y="82281"/>
                  </a:lnTo>
                  <a:lnTo>
                    <a:pt x="21929" y="123070"/>
                  </a:lnTo>
                  <a:lnTo>
                    <a:pt x="5698" y="169310"/>
                  </a:lnTo>
                  <a:lnTo>
                    <a:pt x="0" y="219683"/>
                  </a:lnTo>
                  <a:lnTo>
                    <a:pt x="5698" y="270055"/>
                  </a:lnTo>
                  <a:lnTo>
                    <a:pt x="21929" y="316295"/>
                  </a:lnTo>
                  <a:lnTo>
                    <a:pt x="47398" y="357084"/>
                  </a:lnTo>
                  <a:lnTo>
                    <a:pt x="80811" y="391104"/>
                  </a:lnTo>
                  <a:lnTo>
                    <a:pt x="120872" y="417037"/>
                  </a:lnTo>
                  <a:lnTo>
                    <a:pt x="166288" y="433564"/>
                  </a:lnTo>
                  <a:lnTo>
                    <a:pt x="215762" y="439366"/>
                  </a:lnTo>
                  <a:lnTo>
                    <a:pt x="265236" y="433564"/>
                  </a:lnTo>
                  <a:lnTo>
                    <a:pt x="310652" y="417037"/>
                  </a:lnTo>
                  <a:lnTo>
                    <a:pt x="350713" y="391104"/>
                  </a:lnTo>
                  <a:lnTo>
                    <a:pt x="384126" y="357084"/>
                  </a:lnTo>
                  <a:lnTo>
                    <a:pt x="409595" y="316295"/>
                  </a:lnTo>
                  <a:lnTo>
                    <a:pt x="425826" y="270055"/>
                  </a:lnTo>
                  <a:lnTo>
                    <a:pt x="431524" y="219683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52042" y="1427405"/>
            <a:ext cx="398856" cy="447502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4580990" y="2118999"/>
            <a:ext cx="4102735" cy="2449195"/>
            <a:chOff x="4580990" y="2118999"/>
            <a:chExt cx="4102735" cy="2449195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9090" y="3510325"/>
              <a:ext cx="757013" cy="80550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84023" y="3540050"/>
              <a:ext cx="516890" cy="564515"/>
            </a:xfrm>
            <a:custGeom>
              <a:avLst/>
              <a:gdLst/>
              <a:ahLst/>
              <a:cxnLst/>
              <a:rect l="l" t="t" r="r" b="b"/>
              <a:pathLst>
                <a:path w="516889" h="564514">
                  <a:moveTo>
                    <a:pt x="385486" y="490425"/>
                  </a:moveTo>
                  <a:lnTo>
                    <a:pt x="379510" y="492198"/>
                  </a:lnTo>
                  <a:lnTo>
                    <a:pt x="374633" y="496087"/>
                  </a:lnTo>
                  <a:lnTo>
                    <a:pt x="371506" y="501745"/>
                  </a:lnTo>
                  <a:lnTo>
                    <a:pt x="370880" y="508166"/>
                  </a:lnTo>
                  <a:lnTo>
                    <a:pt x="372686" y="514139"/>
                  </a:lnTo>
                  <a:lnTo>
                    <a:pt x="376588" y="519014"/>
                  </a:lnTo>
                  <a:lnTo>
                    <a:pt x="382251" y="522140"/>
                  </a:lnTo>
                  <a:lnTo>
                    <a:pt x="516722" y="564232"/>
                  </a:lnTo>
                  <a:lnTo>
                    <a:pt x="513956" y="551323"/>
                  </a:lnTo>
                  <a:lnTo>
                    <a:pt x="482969" y="551323"/>
                  </a:lnTo>
                  <a:lnTo>
                    <a:pt x="442444" y="506901"/>
                  </a:lnTo>
                  <a:lnTo>
                    <a:pt x="391910" y="491113"/>
                  </a:lnTo>
                  <a:lnTo>
                    <a:pt x="385486" y="490425"/>
                  </a:lnTo>
                  <a:close/>
                </a:path>
                <a:path w="516889" h="564514">
                  <a:moveTo>
                    <a:pt x="442444" y="506901"/>
                  </a:moveTo>
                  <a:lnTo>
                    <a:pt x="482969" y="551323"/>
                  </a:lnTo>
                  <a:lnTo>
                    <a:pt x="491199" y="543837"/>
                  </a:lnTo>
                  <a:lnTo>
                    <a:pt x="479062" y="543837"/>
                  </a:lnTo>
                  <a:lnTo>
                    <a:pt x="473214" y="516515"/>
                  </a:lnTo>
                  <a:lnTo>
                    <a:pt x="442444" y="506901"/>
                  </a:lnTo>
                  <a:close/>
                </a:path>
                <a:path w="516889" h="564514">
                  <a:moveTo>
                    <a:pt x="476674" y="412027"/>
                  </a:moveTo>
                  <a:lnTo>
                    <a:pt x="467883" y="413980"/>
                  </a:lnTo>
                  <a:lnTo>
                    <a:pt x="459092" y="415824"/>
                  </a:lnTo>
                  <a:lnTo>
                    <a:pt x="453448" y="424503"/>
                  </a:lnTo>
                  <a:lnTo>
                    <a:pt x="455402" y="433290"/>
                  </a:lnTo>
                  <a:lnTo>
                    <a:pt x="466444" y="484884"/>
                  </a:lnTo>
                  <a:lnTo>
                    <a:pt x="507063" y="529408"/>
                  </a:lnTo>
                  <a:lnTo>
                    <a:pt x="482969" y="551323"/>
                  </a:lnTo>
                  <a:lnTo>
                    <a:pt x="513956" y="551323"/>
                  </a:lnTo>
                  <a:lnTo>
                    <a:pt x="487202" y="426456"/>
                  </a:lnTo>
                  <a:lnTo>
                    <a:pt x="485356" y="417668"/>
                  </a:lnTo>
                  <a:lnTo>
                    <a:pt x="476674" y="412027"/>
                  </a:lnTo>
                  <a:close/>
                </a:path>
                <a:path w="516889" h="564514">
                  <a:moveTo>
                    <a:pt x="473214" y="516515"/>
                  </a:moveTo>
                  <a:lnTo>
                    <a:pt x="479062" y="543837"/>
                  </a:lnTo>
                  <a:lnTo>
                    <a:pt x="499900" y="524852"/>
                  </a:lnTo>
                  <a:lnTo>
                    <a:pt x="473214" y="516515"/>
                  </a:lnTo>
                  <a:close/>
                </a:path>
                <a:path w="516889" h="564514">
                  <a:moveTo>
                    <a:pt x="466444" y="484884"/>
                  </a:moveTo>
                  <a:lnTo>
                    <a:pt x="473214" y="516515"/>
                  </a:lnTo>
                  <a:lnTo>
                    <a:pt x="499900" y="524852"/>
                  </a:lnTo>
                  <a:lnTo>
                    <a:pt x="479062" y="543837"/>
                  </a:lnTo>
                  <a:lnTo>
                    <a:pt x="491199" y="543837"/>
                  </a:lnTo>
                  <a:lnTo>
                    <a:pt x="507063" y="529408"/>
                  </a:lnTo>
                  <a:lnTo>
                    <a:pt x="466444" y="484884"/>
                  </a:lnTo>
                  <a:close/>
                </a:path>
                <a:path w="516889" h="564514">
                  <a:moveTo>
                    <a:pt x="24094" y="0"/>
                  </a:moveTo>
                  <a:lnTo>
                    <a:pt x="0" y="21914"/>
                  </a:lnTo>
                  <a:lnTo>
                    <a:pt x="442444" y="506901"/>
                  </a:lnTo>
                  <a:lnTo>
                    <a:pt x="473214" y="516515"/>
                  </a:lnTo>
                  <a:lnTo>
                    <a:pt x="466444" y="484884"/>
                  </a:lnTo>
                  <a:lnTo>
                    <a:pt x="240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93197" y="4157116"/>
              <a:ext cx="431800" cy="398780"/>
            </a:xfrm>
            <a:custGeom>
              <a:avLst/>
              <a:gdLst/>
              <a:ahLst/>
              <a:cxnLst/>
              <a:rect l="l" t="t" r="r" b="b"/>
              <a:pathLst>
                <a:path w="431800" h="398779">
                  <a:moveTo>
                    <a:pt x="215653" y="0"/>
                  </a:moveTo>
                  <a:lnTo>
                    <a:pt x="166185" y="5266"/>
                  </a:lnTo>
                  <a:lnTo>
                    <a:pt x="120785" y="20268"/>
                  </a:lnTo>
                  <a:lnTo>
                    <a:pt x="80745" y="43808"/>
                  </a:lnTo>
                  <a:lnTo>
                    <a:pt x="47355" y="74688"/>
                  </a:lnTo>
                  <a:lnTo>
                    <a:pt x="21907" y="111711"/>
                  </a:lnTo>
                  <a:lnTo>
                    <a:pt x="5692" y="153679"/>
                  </a:lnTo>
                  <a:lnTo>
                    <a:pt x="0" y="199396"/>
                  </a:lnTo>
                  <a:lnTo>
                    <a:pt x="5692" y="245106"/>
                  </a:lnTo>
                  <a:lnTo>
                    <a:pt x="21907" y="287059"/>
                  </a:lnTo>
                  <a:lnTo>
                    <a:pt x="47355" y="324061"/>
                  </a:lnTo>
                  <a:lnTo>
                    <a:pt x="80745" y="354918"/>
                  </a:lnTo>
                  <a:lnTo>
                    <a:pt x="120785" y="378436"/>
                  </a:lnTo>
                  <a:lnTo>
                    <a:pt x="166185" y="393423"/>
                  </a:lnTo>
                  <a:lnTo>
                    <a:pt x="215653" y="398684"/>
                  </a:lnTo>
                  <a:lnTo>
                    <a:pt x="265128" y="393423"/>
                  </a:lnTo>
                  <a:lnTo>
                    <a:pt x="310543" y="378436"/>
                  </a:lnTo>
                  <a:lnTo>
                    <a:pt x="350604" y="354918"/>
                  </a:lnTo>
                  <a:lnTo>
                    <a:pt x="384017" y="324061"/>
                  </a:lnTo>
                  <a:lnTo>
                    <a:pt x="409487" y="287059"/>
                  </a:lnTo>
                  <a:lnTo>
                    <a:pt x="425718" y="245106"/>
                  </a:lnTo>
                  <a:lnTo>
                    <a:pt x="431416" y="199396"/>
                  </a:lnTo>
                  <a:lnTo>
                    <a:pt x="425718" y="153679"/>
                  </a:lnTo>
                  <a:lnTo>
                    <a:pt x="409487" y="111711"/>
                  </a:lnTo>
                  <a:lnTo>
                    <a:pt x="384017" y="74688"/>
                  </a:lnTo>
                  <a:lnTo>
                    <a:pt x="350604" y="43808"/>
                  </a:lnTo>
                  <a:lnTo>
                    <a:pt x="310543" y="20268"/>
                  </a:lnTo>
                  <a:lnTo>
                    <a:pt x="265128" y="5266"/>
                  </a:lnTo>
                  <a:lnTo>
                    <a:pt x="215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93197" y="4157116"/>
              <a:ext cx="431800" cy="398780"/>
            </a:xfrm>
            <a:custGeom>
              <a:avLst/>
              <a:gdLst/>
              <a:ahLst/>
              <a:cxnLst/>
              <a:rect l="l" t="t" r="r" b="b"/>
              <a:pathLst>
                <a:path w="431800" h="398779">
                  <a:moveTo>
                    <a:pt x="0" y="199396"/>
                  </a:moveTo>
                  <a:lnTo>
                    <a:pt x="5692" y="153679"/>
                  </a:lnTo>
                  <a:lnTo>
                    <a:pt x="21907" y="111711"/>
                  </a:lnTo>
                  <a:lnTo>
                    <a:pt x="47355" y="74688"/>
                  </a:lnTo>
                  <a:lnTo>
                    <a:pt x="80745" y="43808"/>
                  </a:lnTo>
                  <a:lnTo>
                    <a:pt x="120785" y="20268"/>
                  </a:lnTo>
                  <a:lnTo>
                    <a:pt x="166185" y="5266"/>
                  </a:lnTo>
                  <a:lnTo>
                    <a:pt x="215653" y="0"/>
                  </a:lnTo>
                  <a:lnTo>
                    <a:pt x="265128" y="5266"/>
                  </a:lnTo>
                  <a:lnTo>
                    <a:pt x="310543" y="20268"/>
                  </a:lnTo>
                  <a:lnTo>
                    <a:pt x="350604" y="43808"/>
                  </a:lnTo>
                  <a:lnTo>
                    <a:pt x="384017" y="74688"/>
                  </a:lnTo>
                  <a:lnTo>
                    <a:pt x="409487" y="111711"/>
                  </a:lnTo>
                  <a:lnTo>
                    <a:pt x="425718" y="153679"/>
                  </a:lnTo>
                  <a:lnTo>
                    <a:pt x="431416" y="199396"/>
                  </a:lnTo>
                  <a:lnTo>
                    <a:pt x="425718" y="245106"/>
                  </a:lnTo>
                  <a:lnTo>
                    <a:pt x="409487" y="287059"/>
                  </a:lnTo>
                  <a:lnTo>
                    <a:pt x="384017" y="324061"/>
                  </a:lnTo>
                  <a:lnTo>
                    <a:pt x="350604" y="354918"/>
                  </a:lnTo>
                  <a:lnTo>
                    <a:pt x="310543" y="378436"/>
                  </a:lnTo>
                  <a:lnTo>
                    <a:pt x="265128" y="393423"/>
                  </a:lnTo>
                  <a:lnTo>
                    <a:pt x="215653" y="398684"/>
                  </a:lnTo>
                  <a:lnTo>
                    <a:pt x="166185" y="393423"/>
                  </a:lnTo>
                  <a:lnTo>
                    <a:pt x="120785" y="378436"/>
                  </a:lnTo>
                  <a:lnTo>
                    <a:pt x="80745" y="354918"/>
                  </a:lnTo>
                  <a:lnTo>
                    <a:pt x="47355" y="324061"/>
                  </a:lnTo>
                  <a:lnTo>
                    <a:pt x="21907" y="287059"/>
                  </a:lnTo>
                  <a:lnTo>
                    <a:pt x="5692" y="245106"/>
                  </a:lnTo>
                  <a:lnTo>
                    <a:pt x="0" y="199396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9090" y="3445234"/>
              <a:ext cx="1440767" cy="87059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88581" y="3471488"/>
              <a:ext cx="1196340" cy="640080"/>
            </a:xfrm>
            <a:custGeom>
              <a:avLst/>
              <a:gdLst/>
              <a:ahLst/>
              <a:cxnLst/>
              <a:rect l="l" t="t" r="r" b="b"/>
              <a:pathLst>
                <a:path w="1196339" h="640079">
                  <a:moveTo>
                    <a:pt x="1106335" y="604552"/>
                  </a:moveTo>
                  <a:lnTo>
                    <a:pt x="1044624" y="607518"/>
                  </a:lnTo>
                  <a:lnTo>
                    <a:pt x="1037678" y="615112"/>
                  </a:lnTo>
                  <a:lnTo>
                    <a:pt x="1038546" y="633121"/>
                  </a:lnTo>
                  <a:lnTo>
                    <a:pt x="1046143" y="640064"/>
                  </a:lnTo>
                  <a:lnTo>
                    <a:pt x="1196027" y="632795"/>
                  </a:lnTo>
                  <a:lnTo>
                    <a:pt x="1195753" y="632361"/>
                  </a:lnTo>
                  <a:lnTo>
                    <a:pt x="1159777" y="632361"/>
                  </a:lnTo>
                  <a:lnTo>
                    <a:pt x="1106335" y="604552"/>
                  </a:lnTo>
                  <a:close/>
                </a:path>
                <a:path w="1196339" h="640079">
                  <a:moveTo>
                    <a:pt x="1138698" y="602996"/>
                  </a:moveTo>
                  <a:lnTo>
                    <a:pt x="1106335" y="604552"/>
                  </a:lnTo>
                  <a:lnTo>
                    <a:pt x="1159777" y="632361"/>
                  </a:lnTo>
                  <a:lnTo>
                    <a:pt x="1162783" y="626611"/>
                  </a:lnTo>
                  <a:lnTo>
                    <a:pt x="1153591" y="626611"/>
                  </a:lnTo>
                  <a:lnTo>
                    <a:pt x="1138698" y="602996"/>
                  </a:lnTo>
                  <a:close/>
                </a:path>
                <a:path w="1196339" h="640079">
                  <a:moveTo>
                    <a:pt x="1104376" y="506186"/>
                  </a:moveTo>
                  <a:lnTo>
                    <a:pt x="1098348" y="508471"/>
                  </a:lnTo>
                  <a:lnTo>
                    <a:pt x="1093674" y="512971"/>
                  </a:lnTo>
                  <a:lnTo>
                    <a:pt x="1091157" y="518682"/>
                  </a:lnTo>
                  <a:lnTo>
                    <a:pt x="1090961" y="524901"/>
                  </a:lnTo>
                  <a:lnTo>
                    <a:pt x="1093247" y="530927"/>
                  </a:lnTo>
                  <a:lnTo>
                    <a:pt x="1121511" y="575744"/>
                  </a:lnTo>
                  <a:lnTo>
                    <a:pt x="1174863" y="603504"/>
                  </a:lnTo>
                  <a:lnTo>
                    <a:pt x="1159777" y="632361"/>
                  </a:lnTo>
                  <a:lnTo>
                    <a:pt x="1195753" y="632361"/>
                  </a:lnTo>
                  <a:lnTo>
                    <a:pt x="1120814" y="513570"/>
                  </a:lnTo>
                  <a:lnTo>
                    <a:pt x="1116311" y="508898"/>
                  </a:lnTo>
                  <a:lnTo>
                    <a:pt x="1110598" y="506382"/>
                  </a:lnTo>
                  <a:lnTo>
                    <a:pt x="1104376" y="506186"/>
                  </a:lnTo>
                  <a:close/>
                </a:path>
                <a:path w="1196339" h="640079">
                  <a:moveTo>
                    <a:pt x="1166506" y="601660"/>
                  </a:moveTo>
                  <a:lnTo>
                    <a:pt x="1138698" y="602996"/>
                  </a:lnTo>
                  <a:lnTo>
                    <a:pt x="1153591" y="626611"/>
                  </a:lnTo>
                  <a:lnTo>
                    <a:pt x="1166506" y="601660"/>
                  </a:lnTo>
                  <a:close/>
                </a:path>
                <a:path w="1196339" h="640079">
                  <a:moveTo>
                    <a:pt x="1171318" y="601660"/>
                  </a:moveTo>
                  <a:lnTo>
                    <a:pt x="1166506" y="601660"/>
                  </a:lnTo>
                  <a:lnTo>
                    <a:pt x="1153591" y="626611"/>
                  </a:lnTo>
                  <a:lnTo>
                    <a:pt x="1162783" y="626611"/>
                  </a:lnTo>
                  <a:lnTo>
                    <a:pt x="1174863" y="603504"/>
                  </a:lnTo>
                  <a:lnTo>
                    <a:pt x="1171318" y="601660"/>
                  </a:lnTo>
                  <a:close/>
                </a:path>
                <a:path w="1196339" h="640079">
                  <a:moveTo>
                    <a:pt x="14977" y="0"/>
                  </a:moveTo>
                  <a:lnTo>
                    <a:pt x="0" y="28857"/>
                  </a:lnTo>
                  <a:lnTo>
                    <a:pt x="1106335" y="604552"/>
                  </a:lnTo>
                  <a:lnTo>
                    <a:pt x="1138698" y="602996"/>
                  </a:lnTo>
                  <a:lnTo>
                    <a:pt x="1121511" y="575744"/>
                  </a:lnTo>
                  <a:lnTo>
                    <a:pt x="14977" y="0"/>
                  </a:lnTo>
                  <a:close/>
                </a:path>
                <a:path w="1196339" h="640079">
                  <a:moveTo>
                    <a:pt x="1121511" y="575744"/>
                  </a:moveTo>
                  <a:lnTo>
                    <a:pt x="1138698" y="602996"/>
                  </a:lnTo>
                  <a:lnTo>
                    <a:pt x="1166506" y="601660"/>
                  </a:lnTo>
                  <a:lnTo>
                    <a:pt x="1171318" y="601660"/>
                  </a:lnTo>
                  <a:lnTo>
                    <a:pt x="1121511" y="575744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2810" y="3372006"/>
              <a:ext cx="2295460" cy="93568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974580" y="3397175"/>
              <a:ext cx="2048510" cy="729615"/>
            </a:xfrm>
            <a:custGeom>
              <a:avLst/>
              <a:gdLst/>
              <a:ahLst/>
              <a:cxnLst/>
              <a:rect l="l" t="t" r="r" b="b"/>
              <a:pathLst>
                <a:path w="2048509" h="729614">
                  <a:moveTo>
                    <a:pt x="1955515" y="685074"/>
                  </a:moveTo>
                  <a:lnTo>
                    <a:pt x="1894976" y="697669"/>
                  </a:lnTo>
                  <a:lnTo>
                    <a:pt x="1889332" y="706240"/>
                  </a:lnTo>
                  <a:lnTo>
                    <a:pt x="1891068" y="715027"/>
                  </a:lnTo>
                  <a:lnTo>
                    <a:pt x="1892913" y="723814"/>
                  </a:lnTo>
                  <a:lnTo>
                    <a:pt x="1901596" y="729456"/>
                  </a:lnTo>
                  <a:lnTo>
                    <a:pt x="1910387" y="727720"/>
                  </a:lnTo>
                  <a:lnTo>
                    <a:pt x="2023434" y="704179"/>
                  </a:lnTo>
                  <a:lnTo>
                    <a:pt x="2012625" y="704179"/>
                  </a:lnTo>
                  <a:lnTo>
                    <a:pt x="1955515" y="685074"/>
                  </a:lnTo>
                  <a:close/>
                </a:path>
                <a:path w="2048509" h="729614">
                  <a:moveTo>
                    <a:pt x="1987211" y="678489"/>
                  </a:moveTo>
                  <a:lnTo>
                    <a:pt x="1955515" y="685074"/>
                  </a:lnTo>
                  <a:lnTo>
                    <a:pt x="2012625" y="704179"/>
                  </a:lnTo>
                  <a:lnTo>
                    <a:pt x="2014216" y="699405"/>
                  </a:lnTo>
                  <a:lnTo>
                    <a:pt x="2005570" y="699405"/>
                  </a:lnTo>
                  <a:lnTo>
                    <a:pt x="1987211" y="678489"/>
                  </a:lnTo>
                  <a:close/>
                </a:path>
                <a:path w="2048509" h="729614">
                  <a:moveTo>
                    <a:pt x="1944304" y="587502"/>
                  </a:moveTo>
                  <a:lnTo>
                    <a:pt x="1938121" y="588282"/>
                  </a:lnTo>
                  <a:lnTo>
                    <a:pt x="1932528" y="591462"/>
                  </a:lnTo>
                  <a:lnTo>
                    <a:pt x="1928566" y="596627"/>
                  </a:lnTo>
                  <a:lnTo>
                    <a:pt x="1926965" y="602677"/>
                  </a:lnTo>
                  <a:lnTo>
                    <a:pt x="1927766" y="608869"/>
                  </a:lnTo>
                  <a:lnTo>
                    <a:pt x="1931008" y="614461"/>
                  </a:lnTo>
                  <a:lnTo>
                    <a:pt x="1965861" y="654167"/>
                  </a:lnTo>
                  <a:lnTo>
                    <a:pt x="2022935" y="673260"/>
                  </a:lnTo>
                  <a:lnTo>
                    <a:pt x="2012625" y="704179"/>
                  </a:lnTo>
                  <a:lnTo>
                    <a:pt x="2023434" y="704179"/>
                  </a:lnTo>
                  <a:lnTo>
                    <a:pt x="2048440" y="698971"/>
                  </a:lnTo>
                  <a:lnTo>
                    <a:pt x="1955428" y="592981"/>
                  </a:lnTo>
                  <a:lnTo>
                    <a:pt x="1950324" y="589082"/>
                  </a:lnTo>
                  <a:lnTo>
                    <a:pt x="1944304" y="587502"/>
                  </a:lnTo>
                  <a:close/>
                </a:path>
                <a:path w="2048509" h="729614">
                  <a:moveTo>
                    <a:pt x="2014470" y="672826"/>
                  </a:moveTo>
                  <a:lnTo>
                    <a:pt x="1987211" y="678489"/>
                  </a:lnTo>
                  <a:lnTo>
                    <a:pt x="2005570" y="699405"/>
                  </a:lnTo>
                  <a:lnTo>
                    <a:pt x="2014470" y="672826"/>
                  </a:lnTo>
                  <a:close/>
                </a:path>
                <a:path w="2048509" h="729614">
                  <a:moveTo>
                    <a:pt x="2021638" y="672826"/>
                  </a:moveTo>
                  <a:lnTo>
                    <a:pt x="2014470" y="672826"/>
                  </a:lnTo>
                  <a:lnTo>
                    <a:pt x="2005570" y="699405"/>
                  </a:lnTo>
                  <a:lnTo>
                    <a:pt x="2014216" y="699405"/>
                  </a:lnTo>
                  <a:lnTo>
                    <a:pt x="2022935" y="673260"/>
                  </a:lnTo>
                  <a:lnTo>
                    <a:pt x="2021638" y="672826"/>
                  </a:lnTo>
                  <a:close/>
                </a:path>
                <a:path w="2048509" h="729614">
                  <a:moveTo>
                    <a:pt x="10419" y="0"/>
                  </a:moveTo>
                  <a:lnTo>
                    <a:pt x="0" y="30918"/>
                  </a:lnTo>
                  <a:lnTo>
                    <a:pt x="1955515" y="685074"/>
                  </a:lnTo>
                  <a:lnTo>
                    <a:pt x="1987211" y="678489"/>
                  </a:lnTo>
                  <a:lnTo>
                    <a:pt x="1965861" y="654167"/>
                  </a:lnTo>
                  <a:lnTo>
                    <a:pt x="10419" y="0"/>
                  </a:lnTo>
                  <a:close/>
                </a:path>
                <a:path w="2048509" h="729614">
                  <a:moveTo>
                    <a:pt x="1965861" y="654167"/>
                  </a:moveTo>
                  <a:lnTo>
                    <a:pt x="1987211" y="678489"/>
                  </a:lnTo>
                  <a:lnTo>
                    <a:pt x="2014470" y="672826"/>
                  </a:lnTo>
                  <a:lnTo>
                    <a:pt x="2021638" y="672826"/>
                  </a:lnTo>
                  <a:lnTo>
                    <a:pt x="1965861" y="654167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92742" y="2118999"/>
              <a:ext cx="390716" cy="203410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415572" y="2289756"/>
              <a:ext cx="146685" cy="1798320"/>
            </a:xfrm>
            <a:custGeom>
              <a:avLst/>
              <a:gdLst/>
              <a:ahLst/>
              <a:cxnLst/>
              <a:rect l="l" t="t" r="r" b="b"/>
              <a:pathLst>
                <a:path w="146684" h="1798320">
                  <a:moveTo>
                    <a:pt x="72805" y="64589"/>
                  </a:moveTo>
                  <a:lnTo>
                    <a:pt x="56631" y="92580"/>
                  </a:lnTo>
                  <a:lnTo>
                    <a:pt x="64388" y="1798254"/>
                  </a:lnTo>
                  <a:lnTo>
                    <a:pt x="96948" y="1798146"/>
                  </a:lnTo>
                  <a:lnTo>
                    <a:pt x="89190" y="92360"/>
                  </a:lnTo>
                  <a:lnTo>
                    <a:pt x="72805" y="64589"/>
                  </a:lnTo>
                  <a:close/>
                </a:path>
                <a:path w="146684" h="1798320">
                  <a:moveTo>
                    <a:pt x="72528" y="0"/>
                  </a:moveTo>
                  <a:lnTo>
                    <a:pt x="2090" y="122046"/>
                  </a:lnTo>
                  <a:lnTo>
                    <a:pt x="0" y="128190"/>
                  </a:lnTo>
                  <a:lnTo>
                    <a:pt x="422" y="134427"/>
                  </a:lnTo>
                  <a:lnTo>
                    <a:pt x="3144" y="140032"/>
                  </a:lnTo>
                  <a:lnTo>
                    <a:pt x="7951" y="144285"/>
                  </a:lnTo>
                  <a:lnTo>
                    <a:pt x="14099" y="146328"/>
                  </a:lnTo>
                  <a:lnTo>
                    <a:pt x="20337" y="145899"/>
                  </a:lnTo>
                  <a:lnTo>
                    <a:pt x="25946" y="143171"/>
                  </a:lnTo>
                  <a:lnTo>
                    <a:pt x="30200" y="138318"/>
                  </a:lnTo>
                  <a:lnTo>
                    <a:pt x="56631" y="92580"/>
                  </a:lnTo>
                  <a:lnTo>
                    <a:pt x="56357" y="32328"/>
                  </a:lnTo>
                  <a:lnTo>
                    <a:pt x="91540" y="32220"/>
                  </a:lnTo>
                  <a:lnTo>
                    <a:pt x="72528" y="0"/>
                  </a:lnTo>
                  <a:close/>
                </a:path>
                <a:path w="146684" h="1798320">
                  <a:moveTo>
                    <a:pt x="91540" y="32220"/>
                  </a:moveTo>
                  <a:lnTo>
                    <a:pt x="88916" y="32220"/>
                  </a:lnTo>
                  <a:lnTo>
                    <a:pt x="89190" y="92360"/>
                  </a:lnTo>
                  <a:lnTo>
                    <a:pt x="116049" y="137885"/>
                  </a:lnTo>
                  <a:lnTo>
                    <a:pt x="120367" y="142736"/>
                  </a:lnTo>
                  <a:lnTo>
                    <a:pt x="126007" y="145451"/>
                  </a:lnTo>
                  <a:lnTo>
                    <a:pt x="132258" y="145848"/>
                  </a:lnTo>
                  <a:lnTo>
                    <a:pt x="138407" y="143743"/>
                  </a:lnTo>
                  <a:lnTo>
                    <a:pt x="143198" y="139381"/>
                  </a:lnTo>
                  <a:lnTo>
                    <a:pt x="145882" y="133748"/>
                  </a:lnTo>
                  <a:lnTo>
                    <a:pt x="146267" y="127526"/>
                  </a:lnTo>
                  <a:lnTo>
                    <a:pt x="144159" y="121395"/>
                  </a:lnTo>
                  <a:lnTo>
                    <a:pt x="91540" y="32220"/>
                  </a:lnTo>
                  <a:close/>
                </a:path>
                <a:path w="146684" h="1798320">
                  <a:moveTo>
                    <a:pt x="88916" y="32220"/>
                  </a:moveTo>
                  <a:lnTo>
                    <a:pt x="56357" y="32328"/>
                  </a:lnTo>
                  <a:lnTo>
                    <a:pt x="56631" y="92580"/>
                  </a:lnTo>
                  <a:lnTo>
                    <a:pt x="72805" y="64589"/>
                  </a:lnTo>
                  <a:lnTo>
                    <a:pt x="58636" y="40573"/>
                  </a:lnTo>
                  <a:lnTo>
                    <a:pt x="88954" y="40465"/>
                  </a:lnTo>
                  <a:lnTo>
                    <a:pt x="88916" y="32220"/>
                  </a:lnTo>
                  <a:close/>
                </a:path>
                <a:path w="146684" h="1798320">
                  <a:moveTo>
                    <a:pt x="88954" y="40465"/>
                  </a:moveTo>
                  <a:lnTo>
                    <a:pt x="86746" y="40465"/>
                  </a:lnTo>
                  <a:lnTo>
                    <a:pt x="72805" y="64589"/>
                  </a:lnTo>
                  <a:lnTo>
                    <a:pt x="89190" y="92360"/>
                  </a:lnTo>
                  <a:lnTo>
                    <a:pt x="88954" y="40465"/>
                  </a:lnTo>
                  <a:close/>
                </a:path>
                <a:path w="146684" h="1798320">
                  <a:moveTo>
                    <a:pt x="86746" y="40465"/>
                  </a:moveTo>
                  <a:lnTo>
                    <a:pt x="58636" y="40573"/>
                  </a:lnTo>
                  <a:lnTo>
                    <a:pt x="72805" y="64589"/>
                  </a:lnTo>
                  <a:lnTo>
                    <a:pt x="86746" y="40465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0950" y="3201142"/>
              <a:ext cx="3646689" cy="110655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975883" y="3234121"/>
              <a:ext cx="3406775" cy="902335"/>
            </a:xfrm>
            <a:custGeom>
              <a:avLst/>
              <a:gdLst/>
              <a:ahLst/>
              <a:cxnLst/>
              <a:rect l="l" t="t" r="r" b="b"/>
              <a:pathLst>
                <a:path w="3406775" h="902335">
                  <a:moveTo>
                    <a:pt x="3312685" y="855491"/>
                  </a:moveTo>
                  <a:lnTo>
                    <a:pt x="3262050" y="870270"/>
                  </a:lnTo>
                  <a:lnTo>
                    <a:pt x="3256291" y="873270"/>
                  </a:lnTo>
                  <a:lnTo>
                    <a:pt x="3252282" y="878081"/>
                  </a:lnTo>
                  <a:lnTo>
                    <a:pt x="3250389" y="884030"/>
                  </a:lnTo>
                  <a:lnTo>
                    <a:pt x="3250980" y="890448"/>
                  </a:lnTo>
                  <a:lnTo>
                    <a:pt x="3253966" y="896189"/>
                  </a:lnTo>
                  <a:lnTo>
                    <a:pt x="3258753" y="900171"/>
                  </a:lnTo>
                  <a:lnTo>
                    <a:pt x="3264700" y="902058"/>
                  </a:lnTo>
                  <a:lnTo>
                    <a:pt x="3271167" y="901514"/>
                  </a:lnTo>
                  <a:lnTo>
                    <a:pt x="3378992" y="870053"/>
                  </a:lnTo>
                  <a:lnTo>
                    <a:pt x="3371233" y="870053"/>
                  </a:lnTo>
                  <a:lnTo>
                    <a:pt x="3312685" y="855491"/>
                  </a:lnTo>
                  <a:close/>
                </a:path>
                <a:path w="3406775" h="902335">
                  <a:moveTo>
                    <a:pt x="3343791" y="846412"/>
                  </a:moveTo>
                  <a:lnTo>
                    <a:pt x="3312685" y="855491"/>
                  </a:lnTo>
                  <a:lnTo>
                    <a:pt x="3371233" y="870053"/>
                  </a:lnTo>
                  <a:lnTo>
                    <a:pt x="3372281" y="865822"/>
                  </a:lnTo>
                  <a:lnTo>
                    <a:pt x="3363745" y="865822"/>
                  </a:lnTo>
                  <a:lnTo>
                    <a:pt x="3343791" y="846412"/>
                  </a:lnTo>
                  <a:close/>
                </a:path>
                <a:path w="3406775" h="902335">
                  <a:moveTo>
                    <a:pt x="3293836" y="759099"/>
                  </a:moveTo>
                  <a:lnTo>
                    <a:pt x="3287743" y="760381"/>
                  </a:lnTo>
                  <a:lnTo>
                    <a:pt x="3282454" y="764063"/>
                  </a:lnTo>
                  <a:lnTo>
                    <a:pt x="3278933" y="769472"/>
                  </a:lnTo>
                  <a:lnTo>
                    <a:pt x="3277814" y="775603"/>
                  </a:lnTo>
                  <a:lnTo>
                    <a:pt x="3279096" y="781713"/>
                  </a:lnTo>
                  <a:lnTo>
                    <a:pt x="3282780" y="787061"/>
                  </a:lnTo>
                  <a:lnTo>
                    <a:pt x="3320731" y="823979"/>
                  </a:lnTo>
                  <a:lnTo>
                    <a:pt x="3379048" y="838484"/>
                  </a:lnTo>
                  <a:lnTo>
                    <a:pt x="3371233" y="870053"/>
                  </a:lnTo>
                  <a:lnTo>
                    <a:pt x="3378992" y="870053"/>
                  </a:lnTo>
                  <a:lnTo>
                    <a:pt x="3406507" y="862025"/>
                  </a:lnTo>
                  <a:lnTo>
                    <a:pt x="3305463" y="763737"/>
                  </a:lnTo>
                  <a:lnTo>
                    <a:pt x="3299990" y="760218"/>
                  </a:lnTo>
                  <a:lnTo>
                    <a:pt x="3293836" y="759099"/>
                  </a:lnTo>
                  <a:close/>
                </a:path>
                <a:path w="3406775" h="902335">
                  <a:moveTo>
                    <a:pt x="3370582" y="838592"/>
                  </a:moveTo>
                  <a:lnTo>
                    <a:pt x="3343791" y="846412"/>
                  </a:lnTo>
                  <a:lnTo>
                    <a:pt x="3363745" y="865822"/>
                  </a:lnTo>
                  <a:lnTo>
                    <a:pt x="3370582" y="838592"/>
                  </a:lnTo>
                  <a:close/>
                </a:path>
                <a:path w="3406775" h="902335">
                  <a:moveTo>
                    <a:pt x="3379021" y="838592"/>
                  </a:moveTo>
                  <a:lnTo>
                    <a:pt x="3370582" y="838592"/>
                  </a:lnTo>
                  <a:lnTo>
                    <a:pt x="3363745" y="865822"/>
                  </a:lnTo>
                  <a:lnTo>
                    <a:pt x="3372281" y="865822"/>
                  </a:lnTo>
                  <a:lnTo>
                    <a:pt x="3379021" y="838592"/>
                  </a:lnTo>
                  <a:close/>
                </a:path>
                <a:path w="3406775" h="902335">
                  <a:moveTo>
                    <a:pt x="7814" y="0"/>
                  </a:moveTo>
                  <a:lnTo>
                    <a:pt x="0" y="31569"/>
                  </a:lnTo>
                  <a:lnTo>
                    <a:pt x="3312685" y="855491"/>
                  </a:lnTo>
                  <a:lnTo>
                    <a:pt x="3343791" y="846412"/>
                  </a:lnTo>
                  <a:lnTo>
                    <a:pt x="3320731" y="823979"/>
                  </a:lnTo>
                  <a:lnTo>
                    <a:pt x="7814" y="0"/>
                  </a:lnTo>
                  <a:close/>
                </a:path>
                <a:path w="3406775" h="902335">
                  <a:moveTo>
                    <a:pt x="3320731" y="823979"/>
                  </a:moveTo>
                  <a:lnTo>
                    <a:pt x="3343791" y="846412"/>
                  </a:lnTo>
                  <a:lnTo>
                    <a:pt x="3370582" y="838592"/>
                  </a:lnTo>
                  <a:lnTo>
                    <a:pt x="3379021" y="838592"/>
                  </a:lnTo>
                  <a:lnTo>
                    <a:pt x="3320731" y="82397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841468" y="5275869"/>
            <a:ext cx="464184" cy="439420"/>
            <a:chOff x="4841468" y="5275869"/>
            <a:chExt cx="464184" cy="439420"/>
          </a:xfrm>
        </p:grpSpPr>
        <p:sp>
          <p:nvSpPr>
            <p:cNvPr id="64" name="object 64"/>
            <p:cNvSpPr/>
            <p:nvPr/>
          </p:nvSpPr>
          <p:spPr>
            <a:xfrm>
              <a:off x="4853675" y="5288076"/>
              <a:ext cx="440055" cy="415290"/>
            </a:xfrm>
            <a:custGeom>
              <a:avLst/>
              <a:gdLst/>
              <a:ahLst/>
              <a:cxnLst/>
              <a:rect l="l" t="t" r="r" b="b"/>
              <a:pathLst>
                <a:path w="440054" h="415289">
                  <a:moveTo>
                    <a:pt x="219778" y="0"/>
                  </a:moveTo>
                  <a:lnTo>
                    <a:pt x="169363" y="5478"/>
                  </a:lnTo>
                  <a:lnTo>
                    <a:pt x="123095" y="21084"/>
                  </a:lnTo>
                  <a:lnTo>
                    <a:pt x="82289" y="45576"/>
                  </a:lnTo>
                  <a:lnTo>
                    <a:pt x="48261" y="77709"/>
                  </a:lnTo>
                  <a:lnTo>
                    <a:pt x="22326" y="116242"/>
                  </a:lnTo>
                  <a:lnTo>
                    <a:pt x="5800" y="159930"/>
                  </a:lnTo>
                  <a:lnTo>
                    <a:pt x="0" y="207532"/>
                  </a:lnTo>
                  <a:lnTo>
                    <a:pt x="5800" y="255095"/>
                  </a:lnTo>
                  <a:lnTo>
                    <a:pt x="22326" y="298758"/>
                  </a:lnTo>
                  <a:lnTo>
                    <a:pt x="48261" y="337275"/>
                  </a:lnTo>
                  <a:lnTo>
                    <a:pt x="82289" y="369402"/>
                  </a:lnTo>
                  <a:lnTo>
                    <a:pt x="123095" y="393892"/>
                  </a:lnTo>
                  <a:lnTo>
                    <a:pt x="169363" y="409499"/>
                  </a:lnTo>
                  <a:lnTo>
                    <a:pt x="219778" y="414978"/>
                  </a:lnTo>
                  <a:lnTo>
                    <a:pt x="270158" y="409499"/>
                  </a:lnTo>
                  <a:lnTo>
                    <a:pt x="316413" y="393892"/>
                  </a:lnTo>
                  <a:lnTo>
                    <a:pt x="357221" y="369402"/>
                  </a:lnTo>
                  <a:lnTo>
                    <a:pt x="391260" y="337275"/>
                  </a:lnTo>
                  <a:lnTo>
                    <a:pt x="417210" y="298758"/>
                  </a:lnTo>
                  <a:lnTo>
                    <a:pt x="433749" y="255095"/>
                  </a:lnTo>
                  <a:lnTo>
                    <a:pt x="439556" y="207532"/>
                  </a:lnTo>
                  <a:lnTo>
                    <a:pt x="433749" y="159930"/>
                  </a:lnTo>
                  <a:lnTo>
                    <a:pt x="417210" y="116242"/>
                  </a:lnTo>
                  <a:lnTo>
                    <a:pt x="391260" y="77709"/>
                  </a:lnTo>
                  <a:lnTo>
                    <a:pt x="357221" y="45576"/>
                  </a:lnTo>
                  <a:lnTo>
                    <a:pt x="316413" y="21084"/>
                  </a:lnTo>
                  <a:lnTo>
                    <a:pt x="270158" y="5478"/>
                  </a:lnTo>
                  <a:lnTo>
                    <a:pt x="2197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53675" y="5288076"/>
              <a:ext cx="440055" cy="415290"/>
            </a:xfrm>
            <a:custGeom>
              <a:avLst/>
              <a:gdLst/>
              <a:ahLst/>
              <a:cxnLst/>
              <a:rect l="l" t="t" r="r" b="b"/>
              <a:pathLst>
                <a:path w="440054" h="415289">
                  <a:moveTo>
                    <a:pt x="0" y="207532"/>
                  </a:moveTo>
                  <a:lnTo>
                    <a:pt x="5800" y="159930"/>
                  </a:lnTo>
                  <a:lnTo>
                    <a:pt x="22326" y="116242"/>
                  </a:lnTo>
                  <a:lnTo>
                    <a:pt x="48261" y="77709"/>
                  </a:lnTo>
                  <a:lnTo>
                    <a:pt x="82289" y="45576"/>
                  </a:lnTo>
                  <a:lnTo>
                    <a:pt x="123095" y="21084"/>
                  </a:lnTo>
                  <a:lnTo>
                    <a:pt x="169363" y="5478"/>
                  </a:lnTo>
                  <a:lnTo>
                    <a:pt x="219778" y="0"/>
                  </a:lnTo>
                  <a:lnTo>
                    <a:pt x="270158" y="5478"/>
                  </a:lnTo>
                  <a:lnTo>
                    <a:pt x="316413" y="21084"/>
                  </a:lnTo>
                  <a:lnTo>
                    <a:pt x="357221" y="45576"/>
                  </a:lnTo>
                  <a:lnTo>
                    <a:pt x="391260" y="77709"/>
                  </a:lnTo>
                  <a:lnTo>
                    <a:pt x="417210" y="116242"/>
                  </a:lnTo>
                  <a:lnTo>
                    <a:pt x="433749" y="159930"/>
                  </a:lnTo>
                  <a:lnTo>
                    <a:pt x="439556" y="207532"/>
                  </a:lnTo>
                  <a:lnTo>
                    <a:pt x="433749" y="255095"/>
                  </a:lnTo>
                  <a:lnTo>
                    <a:pt x="417210" y="298758"/>
                  </a:lnTo>
                  <a:lnTo>
                    <a:pt x="391260" y="337275"/>
                  </a:lnTo>
                  <a:lnTo>
                    <a:pt x="357221" y="369402"/>
                  </a:lnTo>
                  <a:lnTo>
                    <a:pt x="316413" y="393892"/>
                  </a:lnTo>
                  <a:lnTo>
                    <a:pt x="270158" y="409499"/>
                  </a:lnTo>
                  <a:lnTo>
                    <a:pt x="219778" y="414978"/>
                  </a:lnTo>
                  <a:lnTo>
                    <a:pt x="169363" y="409499"/>
                  </a:lnTo>
                  <a:lnTo>
                    <a:pt x="123095" y="393892"/>
                  </a:lnTo>
                  <a:lnTo>
                    <a:pt x="82289" y="369402"/>
                  </a:lnTo>
                  <a:lnTo>
                    <a:pt x="48261" y="337275"/>
                  </a:lnTo>
                  <a:lnTo>
                    <a:pt x="22326" y="298758"/>
                  </a:lnTo>
                  <a:lnTo>
                    <a:pt x="5800" y="255095"/>
                  </a:lnTo>
                  <a:lnTo>
                    <a:pt x="0" y="207532"/>
                  </a:lnTo>
                  <a:close/>
                </a:path>
              </a:pathLst>
            </a:custGeom>
            <a:ln w="2441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470268" y="963575"/>
          <a:ext cx="8217529" cy="5657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55"/>
                <a:gridCol w="471805"/>
                <a:gridCol w="1262380"/>
                <a:gridCol w="667385"/>
                <a:gridCol w="260350"/>
                <a:gridCol w="1091564"/>
                <a:gridCol w="195579"/>
                <a:gridCol w="488950"/>
                <a:gridCol w="121920"/>
                <a:gridCol w="830580"/>
                <a:gridCol w="146685"/>
                <a:gridCol w="504825"/>
                <a:gridCol w="203834"/>
                <a:gridCol w="570229"/>
                <a:gridCol w="146684"/>
                <a:gridCol w="497204"/>
              </a:tblGrid>
              <a:tr h="1328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00" b="1" spc="10" dirty="0">
                          <a:latin typeface="Calibri"/>
                          <a:cs typeface="Calibri"/>
                        </a:rPr>
                        <a:t>Пациент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Вход</a:t>
                      </a:r>
                      <a:r>
                        <a:rPr sz="95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в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85090" marR="40640" indent="-41275">
                        <a:lnSpc>
                          <a:spcPct val="112400"/>
                        </a:lnSpc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5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кл  инику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15" dirty="0">
                          <a:latin typeface="Calibri"/>
                          <a:cs typeface="Calibri"/>
                        </a:rPr>
                        <a:t>Переход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от</a:t>
                      </a:r>
                      <a:r>
                        <a:rPr sz="9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входной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44450" marR="36830" algn="ctr">
                        <a:lnSpc>
                          <a:spcPct val="112500"/>
                        </a:lnSpc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двери к бахиломату</a:t>
                      </a:r>
                      <a:r>
                        <a:rPr sz="95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за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бахилами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950" spc="15" dirty="0">
                          <a:latin typeface="Calibri"/>
                          <a:cs typeface="Calibri"/>
                        </a:rPr>
                        <a:t>холл 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входной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группы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для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переодевания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сменной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830" marR="33020" algn="ctr">
                        <a:lnSpc>
                          <a:spcPct val="1125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обуви/одевания</a:t>
                      </a:r>
                      <a:r>
                        <a:rPr sz="9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бахил 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(расстояние 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2.25м)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Переодева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85090" marR="74295" indent="154305">
                        <a:lnSpc>
                          <a:spcPct val="1125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ние  сменной  обувь,  о</a:t>
                      </a:r>
                      <a:r>
                        <a:rPr sz="95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ва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е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85090" marR="78105" indent="81280">
                        <a:lnSpc>
                          <a:spcPct val="112599"/>
                        </a:lnSpc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бахил,  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Вц=80</a:t>
                      </a:r>
                      <a:r>
                        <a:rPr sz="950" spc="-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сек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Получение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52705" marR="53340" indent="6985" algn="ctr">
                        <a:lnSpc>
                          <a:spcPct val="112500"/>
                        </a:lnSpc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информации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о  месте</a:t>
                      </a:r>
                      <a:r>
                        <a:rPr sz="9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нахождения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регистратуры  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ВЦ=?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95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замерено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2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9855" marR="30480" indent="-81915">
                        <a:lnSpc>
                          <a:spcPct val="112500"/>
                        </a:lnSpc>
                        <a:spcBef>
                          <a:spcPts val="550"/>
                        </a:spcBef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нт  </a:t>
                      </a:r>
                      <a:r>
                        <a:rPr sz="950" spc="15" dirty="0">
                          <a:latin typeface="Calibri"/>
                          <a:cs typeface="Calibri"/>
                        </a:rPr>
                        <a:t>ушел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847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54305" algn="ctr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marR="9525" indent="2540" algn="ctr">
                        <a:lnSpc>
                          <a:spcPct val="112599"/>
                        </a:lnSpc>
                        <a:spcBef>
                          <a:spcPts val="670"/>
                        </a:spcBef>
                      </a:pPr>
                      <a:r>
                        <a:rPr sz="950" spc="15" dirty="0">
                          <a:latin typeface="Calibri"/>
                          <a:cs typeface="Calibri"/>
                        </a:rPr>
                        <a:t>Переход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из </a:t>
                      </a:r>
                      <a:r>
                        <a:rPr sz="950" spc="20" dirty="0">
                          <a:latin typeface="Calibri"/>
                          <a:cs typeface="Calibri"/>
                        </a:rPr>
                        <a:t>холла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к  регистратуре,</a:t>
                      </a:r>
                      <a:r>
                        <a:rPr sz="95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Вц=33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сек,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расстояние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spc="-20" dirty="0">
                          <a:latin typeface="Calibri"/>
                          <a:cs typeface="Calibri"/>
                        </a:rPr>
                        <a:t>20.25</a:t>
                      </a:r>
                      <a:r>
                        <a:rPr sz="9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м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961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3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4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0"/>
                        </a:lnSpc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Ожидание</a:t>
                      </a:r>
                      <a:r>
                        <a:rPr sz="9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в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182880" marR="179070" indent="1905" algn="ctr">
                        <a:lnSpc>
                          <a:spcPct val="112599"/>
                        </a:lnSpc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очереди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к  р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950" spc="-20" dirty="0">
                          <a:latin typeface="Calibri"/>
                          <a:cs typeface="Calibri"/>
                        </a:rPr>
                        <a:t>Вц=500</a:t>
                      </a:r>
                      <a:r>
                        <a:rPr sz="95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сек,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"живая"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очередь</a:t>
                      </a:r>
                      <a:r>
                        <a:rPr sz="9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-0-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075"/>
                        </a:lnSpc>
                        <a:spcBef>
                          <a:spcPts val="145"/>
                        </a:spcBef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95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15" dirty="0">
                          <a:latin typeface="Calibri"/>
                          <a:cs typeface="Calibri"/>
                        </a:rPr>
                        <a:t>человек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41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15" dirty="0">
                          <a:latin typeface="Calibri"/>
                          <a:cs typeface="Calibri"/>
                        </a:rPr>
                        <a:t>Регистратор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5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06070">
                        <a:lnSpc>
                          <a:spcPct val="100000"/>
                        </a:lnSpc>
                        <a:tabLst>
                          <a:tab pos="878840" algn="l"/>
                        </a:tabLst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6	7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6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7940" marR="22225" indent="1270" algn="ctr">
                        <a:lnSpc>
                          <a:spcPct val="112599"/>
                        </a:lnSpc>
                        <a:spcBef>
                          <a:spcPts val="5"/>
                        </a:spcBef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Запись 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нт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а к 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врачу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950" spc="15" dirty="0">
                          <a:latin typeface="Calibri"/>
                          <a:cs typeface="Calibri"/>
                        </a:rPr>
                        <a:t>АИС  </a:t>
                      </a:r>
                      <a:r>
                        <a:rPr sz="950" spc="-5" dirty="0">
                          <a:latin typeface="Calibri"/>
                          <a:cs typeface="Calibri"/>
                        </a:rPr>
                        <a:t>МИР  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Вц=60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сек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940" marR="24765" indent="-3175" algn="ctr">
                        <a:lnSpc>
                          <a:spcPct val="113599"/>
                        </a:lnSpc>
                        <a:spcBef>
                          <a:spcPts val="620"/>
                        </a:spcBef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Запись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пациента  к 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врачу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АИС 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МИР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текущее 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время (с  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подбором</a:t>
                      </a:r>
                      <a:r>
                        <a:rPr sz="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карты 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доставкой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ее  </a:t>
                      </a:r>
                      <a:r>
                        <a:rPr sz="800" spc="5" dirty="0">
                          <a:latin typeface="Calibri"/>
                          <a:cs typeface="Calibri"/>
                        </a:rPr>
                        <a:t>до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кабинета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67005" marR="151765" indent="-8890" algn="ctr">
                        <a:lnSpc>
                          <a:spcPct val="113599"/>
                        </a:lnSpc>
                      </a:pPr>
                      <a:r>
                        <a:rPr sz="800" spc="25" dirty="0">
                          <a:latin typeface="Calibri"/>
                          <a:cs typeface="Calibri"/>
                        </a:rPr>
                        <a:t>врача)  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Вц=196</a:t>
                      </a:r>
                      <a:r>
                        <a:rPr sz="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latin typeface="Calibri"/>
                          <a:cs typeface="Calibri"/>
                        </a:rPr>
                        <a:t>сек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6195" marR="30480" indent="1270" algn="ctr">
                        <a:lnSpc>
                          <a:spcPct val="112599"/>
                        </a:lnSpc>
                        <a:spcBef>
                          <a:spcPts val="5"/>
                        </a:spcBef>
                      </a:pPr>
                      <a:r>
                        <a:rPr sz="950" spc="-5" dirty="0">
                          <a:latin typeface="Calibri"/>
                          <a:cs typeface="Calibri"/>
                        </a:rPr>
                        <a:t>Запись 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нт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в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20320" marR="11430" indent="3810" algn="ctr">
                        <a:lnSpc>
                          <a:spcPct val="112599"/>
                        </a:lnSpc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Журнал 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950" spc="-30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ни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я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spc="-15" dirty="0">
                          <a:latin typeface="Calibri"/>
                          <a:cs typeface="Calibri"/>
                        </a:rPr>
                        <a:t>Вц=84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сек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320" marR="11430" algn="ctr">
                        <a:lnSpc>
                          <a:spcPct val="112599"/>
                        </a:lnSpc>
                        <a:spcBef>
                          <a:spcPts val="5"/>
                        </a:spcBef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Ответы</a:t>
                      </a:r>
                      <a:r>
                        <a:rPr sz="9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вопросы 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spc="-10" dirty="0">
                          <a:latin typeface="Calibri"/>
                          <a:cs typeface="Calibri"/>
                        </a:rPr>
                        <a:t>ци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а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пришедш 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его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регистрат 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уру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50" spc="-15" dirty="0">
                          <a:latin typeface="Calibri"/>
                          <a:cs typeface="Calibri"/>
                        </a:rPr>
                        <a:t>Вц=20</a:t>
                      </a:r>
                      <a:r>
                        <a:rPr sz="9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сек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marR="21590" indent="-635" algn="ctr">
                        <a:lnSpc>
                          <a:spcPct val="112500"/>
                        </a:lnSpc>
                        <a:spcBef>
                          <a:spcPts val="605"/>
                        </a:spcBef>
                      </a:pPr>
                      <a:r>
                        <a:rPr sz="950" spc="10" dirty="0">
                          <a:latin typeface="Calibri"/>
                          <a:cs typeface="Calibri"/>
                        </a:rPr>
                        <a:t>Ответы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на  </a:t>
                      </a:r>
                      <a:r>
                        <a:rPr sz="950" spc="-1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ы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пациент  а </a:t>
                      </a:r>
                      <a:r>
                        <a:rPr sz="950" spc="10" dirty="0">
                          <a:latin typeface="Calibri"/>
                          <a:cs typeface="Calibri"/>
                        </a:rPr>
                        <a:t>по  т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spc="20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950" spc="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950" spc="-2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950" dirty="0">
                          <a:latin typeface="Calibri"/>
                          <a:cs typeface="Calibri"/>
                        </a:rPr>
                        <a:t>он  </a:t>
                      </a:r>
                      <a:r>
                        <a:rPr sz="950" spc="5" dirty="0">
                          <a:latin typeface="Calibri"/>
                          <a:cs typeface="Calibri"/>
                        </a:rPr>
                        <a:t>у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50" spc="-15" dirty="0">
                          <a:latin typeface="Calibri"/>
                          <a:cs typeface="Calibri"/>
                        </a:rPr>
                        <a:t>Вц=30</a:t>
                      </a:r>
                      <a:endParaRPr sz="950">
                        <a:latin typeface="Calibri"/>
                        <a:cs typeface="Calibri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50" spc="5" dirty="0">
                          <a:latin typeface="Calibri"/>
                          <a:cs typeface="Calibri"/>
                        </a:rPr>
                        <a:t>сек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768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681">
                <a:tc gridSpan="5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Количество пациентов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смену 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(8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часов)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77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чел.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203681">
                <a:tc gridSpan="8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ВПП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общее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=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min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335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сек, max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975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сек, среднее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745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сек.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69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9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585"/>
                        </a:lnSpc>
                      </a:pPr>
                      <a:r>
                        <a:rPr sz="950" spc="-35" dirty="0">
                          <a:latin typeface="Calibri"/>
                          <a:cs typeface="Calibri"/>
                        </a:rPr>
                        <a:t>10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ts val="1120"/>
                        </a:lnSpc>
                      </a:pPr>
                      <a:r>
                        <a:rPr sz="950" spc="-35" dirty="0">
                          <a:latin typeface="Calibri"/>
                          <a:cs typeface="Calibri"/>
                        </a:rPr>
                        <a:t>11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790"/>
                        </a:lnSpc>
                      </a:pPr>
                      <a:r>
                        <a:rPr sz="950" dirty="0">
                          <a:latin typeface="Calibri"/>
                          <a:cs typeface="Calibri"/>
                        </a:rPr>
                        <a:t>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203681">
                <a:tc gridSpan="8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Лимитирующая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операция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работа регистратора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с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пациентом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132</a:t>
                      </a:r>
                      <a:r>
                        <a:rPr sz="1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сек.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  <a:tr h="219917">
                <a:tc gridSpan="8"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Перемещений регистратора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смену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3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938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метров 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(5 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251</a:t>
                      </a:r>
                      <a:r>
                        <a:rPr sz="12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шаг)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ADCDD"/>
                      </a:solidFill>
                      <a:prstDash val="solid"/>
                    </a:lnL>
                    <a:lnR w="9525">
                      <a:solidFill>
                        <a:srgbClr val="DADCDD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DADC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039" y="0"/>
            <a:ext cx="4022725" cy="6867525"/>
            <a:chOff x="5126039" y="0"/>
            <a:chExt cx="4022725" cy="6867525"/>
          </a:xfrm>
        </p:grpSpPr>
        <p:sp>
          <p:nvSpPr>
            <p:cNvPr id="3" name="object 3"/>
            <p:cNvSpPr/>
            <p:nvPr/>
          </p:nvSpPr>
          <p:spPr>
            <a:xfrm>
              <a:off x="5130802" y="418181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183"/>
                  </a:moveTo>
                  <a:lnTo>
                    <a:pt x="401319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657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909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490" y="0"/>
                  </a:moveTo>
                  <a:lnTo>
                    <a:pt x="0" y="6857998"/>
                  </a:lnTo>
                  <a:lnTo>
                    <a:pt x="2252090" y="6857998"/>
                  </a:lnTo>
                  <a:lnTo>
                    <a:pt x="2252090" y="8203"/>
                  </a:lnTo>
                  <a:lnTo>
                    <a:pt x="202349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6707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7292" y="0"/>
                  </a:moveTo>
                  <a:lnTo>
                    <a:pt x="0" y="0"/>
                  </a:lnTo>
                  <a:lnTo>
                    <a:pt x="1200691" y="6857996"/>
                  </a:lnTo>
                  <a:lnTo>
                    <a:pt x="1937292" y="6857996"/>
                  </a:lnTo>
                  <a:lnTo>
                    <a:pt x="1937292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7910" y="3921150"/>
              <a:ext cx="2506345" cy="2936875"/>
            </a:xfrm>
            <a:custGeom>
              <a:avLst/>
              <a:gdLst/>
              <a:ahLst/>
              <a:cxnLst/>
              <a:rect l="l" t="t" r="r" b="b"/>
              <a:pathLst>
                <a:path w="2506345" h="2936875">
                  <a:moveTo>
                    <a:pt x="2506089" y="0"/>
                  </a:moveTo>
                  <a:lnTo>
                    <a:pt x="0" y="2936846"/>
                  </a:lnTo>
                  <a:lnTo>
                    <a:pt x="2506089" y="2936846"/>
                  </a:lnTo>
                  <a:lnTo>
                    <a:pt x="2506089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700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299" y="0"/>
                  </a:moveTo>
                  <a:lnTo>
                    <a:pt x="0" y="0"/>
                  </a:lnTo>
                  <a:lnTo>
                    <a:pt x="1854438" y="6857996"/>
                  </a:lnTo>
                  <a:lnTo>
                    <a:pt x="2131299" y="6849806"/>
                  </a:lnTo>
                  <a:lnTo>
                    <a:pt x="2131299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767" y="0"/>
              <a:ext cx="848360" cy="6858000"/>
            </a:xfrm>
            <a:custGeom>
              <a:avLst/>
              <a:gdLst/>
              <a:ahLst/>
              <a:cxnLst/>
              <a:rect l="l" t="t" r="r" b="b"/>
              <a:pathLst>
                <a:path w="848359" h="6858000">
                  <a:moveTo>
                    <a:pt x="848232" y="0"/>
                  </a:moveTo>
                  <a:lnTo>
                    <a:pt x="676197" y="0"/>
                  </a:lnTo>
                  <a:lnTo>
                    <a:pt x="0" y="6857996"/>
                  </a:lnTo>
                  <a:lnTo>
                    <a:pt x="848232" y="6857996"/>
                  </a:lnTo>
                  <a:lnTo>
                    <a:pt x="848232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363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150" y="0"/>
                  </a:moveTo>
                  <a:lnTo>
                    <a:pt x="0" y="0"/>
                  </a:lnTo>
                  <a:lnTo>
                    <a:pt x="937493" y="6857996"/>
                  </a:lnTo>
                  <a:lnTo>
                    <a:pt x="1065382" y="6857996"/>
                  </a:lnTo>
                  <a:lnTo>
                    <a:pt x="1065542" y="6654323"/>
                  </a:lnTo>
                  <a:lnTo>
                    <a:pt x="1065492" y="6145311"/>
                  </a:lnTo>
                  <a:lnTo>
                    <a:pt x="1065252" y="5890890"/>
                  </a:lnTo>
                  <a:lnTo>
                    <a:pt x="1064798" y="5585649"/>
                  </a:lnTo>
                  <a:lnTo>
                    <a:pt x="1064068" y="5229613"/>
                  </a:lnTo>
                  <a:lnTo>
                    <a:pt x="1062869" y="4771954"/>
                  </a:lnTo>
                  <a:lnTo>
                    <a:pt x="1060408" y="4009366"/>
                  </a:lnTo>
                  <a:lnTo>
                    <a:pt x="1055017" y="2484358"/>
                  </a:lnTo>
                  <a:lnTo>
                    <a:pt x="1053461" y="1975920"/>
                  </a:lnTo>
                  <a:lnTo>
                    <a:pt x="1052423" y="1569086"/>
                  </a:lnTo>
                  <a:lnTo>
                    <a:pt x="1051711" y="1213027"/>
                  </a:lnTo>
                  <a:lnTo>
                    <a:pt x="1051274" y="907763"/>
                  </a:lnTo>
                  <a:lnTo>
                    <a:pt x="1051050" y="653320"/>
                  </a:lnTo>
                  <a:lnTo>
                    <a:pt x="1051010" y="195177"/>
                  </a:lnTo>
                  <a:lnTo>
                    <a:pt x="1051150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310" y="4903311"/>
              <a:ext cx="1083945" cy="1955164"/>
            </a:xfrm>
            <a:custGeom>
              <a:avLst/>
              <a:gdLst/>
              <a:ahLst/>
              <a:cxnLst/>
              <a:rect l="l" t="t" r="r" b="b"/>
              <a:pathLst>
                <a:path w="1083945" h="1955165">
                  <a:moveTo>
                    <a:pt x="1083689" y="0"/>
                  </a:moveTo>
                  <a:lnTo>
                    <a:pt x="0" y="1954685"/>
                  </a:lnTo>
                  <a:lnTo>
                    <a:pt x="1083689" y="1949646"/>
                  </a:lnTo>
                  <a:lnTo>
                    <a:pt x="1083689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55344" cy="5634355"/>
          </a:xfrm>
          <a:custGeom>
            <a:avLst/>
            <a:gdLst/>
            <a:ahLst/>
            <a:cxnLst/>
            <a:rect l="l" t="t" r="r" b="b"/>
            <a:pathLst>
              <a:path w="855344" h="5634355">
                <a:moveTo>
                  <a:pt x="855129" y="0"/>
                </a:moveTo>
                <a:lnTo>
                  <a:pt x="0" y="5633907"/>
                </a:lnTo>
                <a:lnTo>
                  <a:pt x="855129" y="8508"/>
                </a:lnTo>
                <a:lnTo>
                  <a:pt x="855129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57790" y="275176"/>
            <a:ext cx="269811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Карта текущего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состояния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7012" y="1549531"/>
            <a:ext cx="2208530" cy="633095"/>
            <a:chOff x="527012" y="1549531"/>
            <a:chExt cx="2208530" cy="633095"/>
          </a:xfrm>
        </p:grpSpPr>
        <p:sp>
          <p:nvSpPr>
            <p:cNvPr id="18" name="object 18"/>
            <p:cNvSpPr/>
            <p:nvPr/>
          </p:nvSpPr>
          <p:spPr>
            <a:xfrm>
              <a:off x="538759" y="1561279"/>
              <a:ext cx="2185035" cy="609600"/>
            </a:xfrm>
            <a:custGeom>
              <a:avLst/>
              <a:gdLst/>
              <a:ahLst/>
              <a:cxnLst/>
              <a:rect l="l" t="t" r="r" b="b"/>
              <a:pathLst>
                <a:path w="2185035" h="609600">
                  <a:moveTo>
                    <a:pt x="2089945" y="0"/>
                  </a:moveTo>
                  <a:lnTo>
                    <a:pt x="94440" y="0"/>
                  </a:lnTo>
                  <a:lnTo>
                    <a:pt x="57681" y="7974"/>
                  </a:lnTo>
                  <a:lnTo>
                    <a:pt x="27662" y="29722"/>
                  </a:lnTo>
                  <a:lnTo>
                    <a:pt x="7422" y="61975"/>
                  </a:lnTo>
                  <a:lnTo>
                    <a:pt x="0" y="101467"/>
                  </a:lnTo>
                  <a:lnTo>
                    <a:pt x="0" y="507571"/>
                  </a:lnTo>
                  <a:lnTo>
                    <a:pt x="7422" y="547082"/>
                  </a:lnTo>
                  <a:lnTo>
                    <a:pt x="27662" y="579375"/>
                  </a:lnTo>
                  <a:lnTo>
                    <a:pt x="57681" y="601163"/>
                  </a:lnTo>
                  <a:lnTo>
                    <a:pt x="94440" y="609156"/>
                  </a:lnTo>
                  <a:lnTo>
                    <a:pt x="2089945" y="609156"/>
                  </a:lnTo>
                  <a:lnTo>
                    <a:pt x="2126744" y="601163"/>
                  </a:lnTo>
                  <a:lnTo>
                    <a:pt x="2156778" y="579375"/>
                  </a:lnTo>
                  <a:lnTo>
                    <a:pt x="2177020" y="547082"/>
                  </a:lnTo>
                  <a:lnTo>
                    <a:pt x="2184440" y="507571"/>
                  </a:lnTo>
                  <a:lnTo>
                    <a:pt x="2184440" y="101467"/>
                  </a:lnTo>
                  <a:lnTo>
                    <a:pt x="2177020" y="61975"/>
                  </a:lnTo>
                  <a:lnTo>
                    <a:pt x="2156778" y="29722"/>
                  </a:lnTo>
                  <a:lnTo>
                    <a:pt x="2126744" y="7974"/>
                  </a:lnTo>
                  <a:lnTo>
                    <a:pt x="2089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759" y="1561279"/>
              <a:ext cx="2185035" cy="609600"/>
            </a:xfrm>
            <a:custGeom>
              <a:avLst/>
              <a:gdLst/>
              <a:ahLst/>
              <a:cxnLst/>
              <a:rect l="l" t="t" r="r" b="b"/>
              <a:pathLst>
                <a:path w="2185035" h="609600">
                  <a:moveTo>
                    <a:pt x="0" y="101467"/>
                  </a:moveTo>
                  <a:lnTo>
                    <a:pt x="7422" y="61975"/>
                  </a:lnTo>
                  <a:lnTo>
                    <a:pt x="27662" y="29722"/>
                  </a:lnTo>
                  <a:lnTo>
                    <a:pt x="57681" y="7974"/>
                  </a:lnTo>
                  <a:lnTo>
                    <a:pt x="94440" y="0"/>
                  </a:lnTo>
                  <a:lnTo>
                    <a:pt x="2089945" y="0"/>
                  </a:lnTo>
                  <a:lnTo>
                    <a:pt x="2126744" y="7974"/>
                  </a:lnTo>
                  <a:lnTo>
                    <a:pt x="2156778" y="29722"/>
                  </a:lnTo>
                  <a:lnTo>
                    <a:pt x="2177020" y="61975"/>
                  </a:lnTo>
                  <a:lnTo>
                    <a:pt x="2184440" y="101467"/>
                  </a:lnTo>
                  <a:lnTo>
                    <a:pt x="2184440" y="507571"/>
                  </a:lnTo>
                  <a:lnTo>
                    <a:pt x="2177020" y="547082"/>
                  </a:lnTo>
                  <a:lnTo>
                    <a:pt x="2156778" y="579375"/>
                  </a:lnTo>
                  <a:lnTo>
                    <a:pt x="2126744" y="601163"/>
                  </a:lnTo>
                  <a:lnTo>
                    <a:pt x="2089945" y="609156"/>
                  </a:lnTo>
                  <a:lnTo>
                    <a:pt x="94440" y="609156"/>
                  </a:lnTo>
                  <a:lnTo>
                    <a:pt x="57681" y="601163"/>
                  </a:lnTo>
                  <a:lnTo>
                    <a:pt x="27662" y="579375"/>
                  </a:lnTo>
                  <a:lnTo>
                    <a:pt x="7422" y="547082"/>
                  </a:lnTo>
                  <a:lnTo>
                    <a:pt x="0" y="507571"/>
                  </a:lnTo>
                  <a:lnTo>
                    <a:pt x="0" y="101467"/>
                  </a:lnTo>
                  <a:close/>
                </a:path>
              </a:pathLst>
            </a:custGeom>
            <a:ln w="2342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7180" y="1596464"/>
            <a:ext cx="1367155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7314">
              <a:lnSpc>
                <a:spcPct val="120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Пациент, предварительно  записанный </a:t>
            </a:r>
            <a:r>
              <a:rPr sz="1000" spc="-25" dirty="0">
                <a:latin typeface="Calibri"/>
                <a:cs typeface="Calibri"/>
              </a:rPr>
              <a:t>на </a:t>
            </a:r>
            <a:r>
              <a:rPr sz="1000" spc="-30" dirty="0">
                <a:latin typeface="Calibri"/>
                <a:cs typeface="Calibri"/>
              </a:rPr>
              <a:t>прием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8073" y="3006211"/>
            <a:ext cx="2208530" cy="871219"/>
            <a:chOff x="568073" y="3006211"/>
            <a:chExt cx="2208530" cy="871219"/>
          </a:xfrm>
        </p:grpSpPr>
        <p:sp>
          <p:nvSpPr>
            <p:cNvPr id="22" name="object 22"/>
            <p:cNvSpPr/>
            <p:nvPr/>
          </p:nvSpPr>
          <p:spPr>
            <a:xfrm>
              <a:off x="579820" y="3017958"/>
              <a:ext cx="2185035" cy="847725"/>
            </a:xfrm>
            <a:custGeom>
              <a:avLst/>
              <a:gdLst/>
              <a:ahLst/>
              <a:cxnLst/>
              <a:rect l="l" t="t" r="r" b="b"/>
              <a:pathLst>
                <a:path w="2185035" h="847725">
                  <a:moveTo>
                    <a:pt x="2053045" y="0"/>
                  </a:moveTo>
                  <a:lnTo>
                    <a:pt x="131394" y="0"/>
                  </a:lnTo>
                  <a:lnTo>
                    <a:pt x="89865" y="7198"/>
                  </a:lnTo>
                  <a:lnTo>
                    <a:pt x="53796" y="27245"/>
                  </a:lnTo>
                  <a:lnTo>
                    <a:pt x="25352" y="57817"/>
                  </a:lnTo>
                  <a:lnTo>
                    <a:pt x="6699" y="96594"/>
                  </a:lnTo>
                  <a:lnTo>
                    <a:pt x="0" y="141253"/>
                  </a:lnTo>
                  <a:lnTo>
                    <a:pt x="0" y="706268"/>
                  </a:lnTo>
                  <a:lnTo>
                    <a:pt x="6699" y="750882"/>
                  </a:lnTo>
                  <a:lnTo>
                    <a:pt x="25352" y="789653"/>
                  </a:lnTo>
                  <a:lnTo>
                    <a:pt x="53796" y="820243"/>
                  </a:lnTo>
                  <a:lnTo>
                    <a:pt x="89865" y="840312"/>
                  </a:lnTo>
                  <a:lnTo>
                    <a:pt x="131394" y="847522"/>
                  </a:lnTo>
                  <a:lnTo>
                    <a:pt x="2053045" y="847522"/>
                  </a:lnTo>
                  <a:lnTo>
                    <a:pt x="2094587" y="840312"/>
                  </a:lnTo>
                  <a:lnTo>
                    <a:pt x="2130657" y="820243"/>
                  </a:lnTo>
                  <a:lnTo>
                    <a:pt x="2159096" y="789653"/>
                  </a:lnTo>
                  <a:lnTo>
                    <a:pt x="2177744" y="750882"/>
                  </a:lnTo>
                  <a:lnTo>
                    <a:pt x="2184440" y="706268"/>
                  </a:lnTo>
                  <a:lnTo>
                    <a:pt x="2184440" y="141253"/>
                  </a:lnTo>
                  <a:lnTo>
                    <a:pt x="2177744" y="96594"/>
                  </a:lnTo>
                  <a:lnTo>
                    <a:pt x="2159096" y="57817"/>
                  </a:lnTo>
                  <a:lnTo>
                    <a:pt x="2130657" y="27245"/>
                  </a:lnTo>
                  <a:lnTo>
                    <a:pt x="2094587" y="7198"/>
                  </a:lnTo>
                  <a:lnTo>
                    <a:pt x="2053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820" y="3017958"/>
              <a:ext cx="2185035" cy="847725"/>
            </a:xfrm>
            <a:custGeom>
              <a:avLst/>
              <a:gdLst/>
              <a:ahLst/>
              <a:cxnLst/>
              <a:rect l="l" t="t" r="r" b="b"/>
              <a:pathLst>
                <a:path w="2185035" h="847725">
                  <a:moveTo>
                    <a:pt x="0" y="141253"/>
                  </a:moveTo>
                  <a:lnTo>
                    <a:pt x="6699" y="96594"/>
                  </a:lnTo>
                  <a:lnTo>
                    <a:pt x="25352" y="57817"/>
                  </a:lnTo>
                  <a:lnTo>
                    <a:pt x="53796" y="27245"/>
                  </a:lnTo>
                  <a:lnTo>
                    <a:pt x="89865" y="7198"/>
                  </a:lnTo>
                  <a:lnTo>
                    <a:pt x="131394" y="0"/>
                  </a:lnTo>
                  <a:lnTo>
                    <a:pt x="2053045" y="0"/>
                  </a:lnTo>
                  <a:lnTo>
                    <a:pt x="2094587" y="7198"/>
                  </a:lnTo>
                  <a:lnTo>
                    <a:pt x="2130657" y="27245"/>
                  </a:lnTo>
                  <a:lnTo>
                    <a:pt x="2159096" y="57817"/>
                  </a:lnTo>
                  <a:lnTo>
                    <a:pt x="2177744" y="96594"/>
                  </a:lnTo>
                  <a:lnTo>
                    <a:pt x="2184440" y="141253"/>
                  </a:lnTo>
                  <a:lnTo>
                    <a:pt x="2184440" y="706268"/>
                  </a:lnTo>
                  <a:lnTo>
                    <a:pt x="2177744" y="750882"/>
                  </a:lnTo>
                  <a:lnTo>
                    <a:pt x="2159096" y="789653"/>
                  </a:lnTo>
                  <a:lnTo>
                    <a:pt x="2130657" y="820243"/>
                  </a:lnTo>
                  <a:lnTo>
                    <a:pt x="2094587" y="840312"/>
                  </a:lnTo>
                  <a:lnTo>
                    <a:pt x="2053045" y="847522"/>
                  </a:lnTo>
                  <a:lnTo>
                    <a:pt x="131394" y="847522"/>
                  </a:lnTo>
                  <a:lnTo>
                    <a:pt x="89865" y="840312"/>
                  </a:lnTo>
                  <a:lnTo>
                    <a:pt x="53796" y="820243"/>
                  </a:lnTo>
                  <a:lnTo>
                    <a:pt x="25352" y="789653"/>
                  </a:lnTo>
                  <a:lnTo>
                    <a:pt x="6699" y="750882"/>
                  </a:lnTo>
                  <a:lnTo>
                    <a:pt x="0" y="706268"/>
                  </a:lnTo>
                  <a:lnTo>
                    <a:pt x="0" y="141253"/>
                  </a:lnTo>
                  <a:close/>
                </a:path>
              </a:pathLst>
            </a:custGeom>
            <a:ln w="2332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3889" y="3066327"/>
            <a:ext cx="1637030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90"/>
              </a:spcBef>
            </a:pPr>
            <a:r>
              <a:rPr sz="1000" spc="-30" dirty="0">
                <a:latin typeface="Calibri"/>
                <a:cs typeface="Calibri"/>
              </a:rPr>
              <a:t>Пациент </a:t>
            </a:r>
            <a:r>
              <a:rPr sz="1000" spc="-15" dirty="0">
                <a:latin typeface="Calibri"/>
                <a:cs typeface="Calibri"/>
              </a:rPr>
              <a:t>- </a:t>
            </a:r>
            <a:r>
              <a:rPr sz="1000" spc="-25" dirty="0">
                <a:latin typeface="Calibri"/>
                <a:cs typeface="Calibri"/>
              </a:rPr>
              <a:t>сдать </a:t>
            </a:r>
            <a:r>
              <a:rPr sz="1000" spc="-30" dirty="0">
                <a:latin typeface="Calibri"/>
                <a:cs typeface="Calibri"/>
              </a:rPr>
              <a:t>анализы </a:t>
            </a:r>
            <a:r>
              <a:rPr sz="1000" spc="-25" dirty="0">
                <a:latin typeface="Calibri"/>
                <a:cs typeface="Calibri"/>
              </a:rPr>
              <a:t>перед  </a:t>
            </a:r>
            <a:r>
              <a:rPr sz="1000" spc="-30" dirty="0">
                <a:latin typeface="Calibri"/>
                <a:cs typeface="Calibri"/>
              </a:rPr>
              <a:t>операцией, получить справку </a:t>
            </a:r>
            <a:r>
              <a:rPr sz="1000" spc="-25" dirty="0">
                <a:latin typeface="Calibri"/>
                <a:cs typeface="Calibri"/>
              </a:rPr>
              <a:t>в  бассейн, </a:t>
            </a:r>
            <a:r>
              <a:rPr sz="1000" spc="-30" dirty="0">
                <a:latin typeface="Calibri"/>
                <a:cs typeface="Calibri"/>
              </a:rPr>
              <a:t>сделать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прививку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68073" y="2344084"/>
            <a:ext cx="2208530" cy="518159"/>
            <a:chOff x="568073" y="2344084"/>
            <a:chExt cx="2208530" cy="518159"/>
          </a:xfrm>
        </p:grpSpPr>
        <p:sp>
          <p:nvSpPr>
            <p:cNvPr id="26" name="object 26"/>
            <p:cNvSpPr/>
            <p:nvPr/>
          </p:nvSpPr>
          <p:spPr>
            <a:xfrm>
              <a:off x="579820" y="2355831"/>
              <a:ext cx="2185035" cy="494665"/>
            </a:xfrm>
            <a:custGeom>
              <a:avLst/>
              <a:gdLst/>
              <a:ahLst/>
              <a:cxnLst/>
              <a:rect l="l" t="t" r="r" b="b"/>
              <a:pathLst>
                <a:path w="2185035" h="494664">
                  <a:moveTo>
                    <a:pt x="2107793" y="0"/>
                  </a:moveTo>
                  <a:lnTo>
                    <a:pt x="76647" y="0"/>
                  </a:lnTo>
                  <a:lnTo>
                    <a:pt x="46812" y="6468"/>
                  </a:lnTo>
                  <a:lnTo>
                    <a:pt x="22449" y="24116"/>
                  </a:lnTo>
                  <a:lnTo>
                    <a:pt x="6023" y="50305"/>
                  </a:lnTo>
                  <a:lnTo>
                    <a:pt x="0" y="82398"/>
                  </a:lnTo>
                  <a:lnTo>
                    <a:pt x="0" y="411990"/>
                  </a:lnTo>
                  <a:lnTo>
                    <a:pt x="6023" y="444033"/>
                  </a:lnTo>
                  <a:lnTo>
                    <a:pt x="22449" y="470227"/>
                  </a:lnTo>
                  <a:lnTo>
                    <a:pt x="46812" y="487902"/>
                  </a:lnTo>
                  <a:lnTo>
                    <a:pt x="76647" y="494388"/>
                  </a:lnTo>
                  <a:lnTo>
                    <a:pt x="2107793" y="494388"/>
                  </a:lnTo>
                  <a:lnTo>
                    <a:pt x="2137646" y="487902"/>
                  </a:lnTo>
                  <a:lnTo>
                    <a:pt x="2162007" y="470227"/>
                  </a:lnTo>
                  <a:lnTo>
                    <a:pt x="2178423" y="444033"/>
                  </a:lnTo>
                  <a:lnTo>
                    <a:pt x="2184440" y="411990"/>
                  </a:lnTo>
                  <a:lnTo>
                    <a:pt x="2184440" y="82398"/>
                  </a:lnTo>
                  <a:lnTo>
                    <a:pt x="2178423" y="50305"/>
                  </a:lnTo>
                  <a:lnTo>
                    <a:pt x="2162007" y="24116"/>
                  </a:lnTo>
                  <a:lnTo>
                    <a:pt x="2137646" y="6468"/>
                  </a:lnTo>
                  <a:lnTo>
                    <a:pt x="2107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9820" y="2355831"/>
              <a:ext cx="2185035" cy="494665"/>
            </a:xfrm>
            <a:custGeom>
              <a:avLst/>
              <a:gdLst/>
              <a:ahLst/>
              <a:cxnLst/>
              <a:rect l="l" t="t" r="r" b="b"/>
              <a:pathLst>
                <a:path w="2185035" h="494664">
                  <a:moveTo>
                    <a:pt x="0" y="82398"/>
                  </a:moveTo>
                  <a:lnTo>
                    <a:pt x="6023" y="50305"/>
                  </a:lnTo>
                  <a:lnTo>
                    <a:pt x="22449" y="24116"/>
                  </a:lnTo>
                  <a:lnTo>
                    <a:pt x="46812" y="6468"/>
                  </a:lnTo>
                  <a:lnTo>
                    <a:pt x="76647" y="0"/>
                  </a:lnTo>
                  <a:lnTo>
                    <a:pt x="2107793" y="0"/>
                  </a:lnTo>
                  <a:lnTo>
                    <a:pt x="2137646" y="6468"/>
                  </a:lnTo>
                  <a:lnTo>
                    <a:pt x="2162007" y="24116"/>
                  </a:lnTo>
                  <a:lnTo>
                    <a:pt x="2178423" y="50305"/>
                  </a:lnTo>
                  <a:lnTo>
                    <a:pt x="2184440" y="82398"/>
                  </a:lnTo>
                  <a:lnTo>
                    <a:pt x="2184440" y="411990"/>
                  </a:lnTo>
                  <a:lnTo>
                    <a:pt x="2178423" y="444033"/>
                  </a:lnTo>
                  <a:lnTo>
                    <a:pt x="2162007" y="470227"/>
                  </a:lnTo>
                  <a:lnTo>
                    <a:pt x="2137646" y="487902"/>
                  </a:lnTo>
                  <a:lnTo>
                    <a:pt x="2107793" y="494388"/>
                  </a:lnTo>
                  <a:lnTo>
                    <a:pt x="76647" y="494388"/>
                  </a:lnTo>
                  <a:lnTo>
                    <a:pt x="46812" y="487902"/>
                  </a:lnTo>
                  <a:lnTo>
                    <a:pt x="22449" y="470227"/>
                  </a:lnTo>
                  <a:lnTo>
                    <a:pt x="6023" y="444033"/>
                  </a:lnTo>
                  <a:lnTo>
                    <a:pt x="0" y="411990"/>
                  </a:lnTo>
                  <a:lnTo>
                    <a:pt x="0" y="82398"/>
                  </a:lnTo>
                  <a:close/>
                </a:path>
              </a:pathLst>
            </a:custGeom>
            <a:ln w="23462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39576" y="2434005"/>
            <a:ext cx="186563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30" dirty="0">
                <a:latin typeface="Calibri"/>
                <a:cs typeface="Calibri"/>
              </a:rPr>
              <a:t>Пациент </a:t>
            </a:r>
            <a:r>
              <a:rPr sz="1000" spc="-25" dirty="0">
                <a:latin typeface="Calibri"/>
                <a:cs typeface="Calibri"/>
              </a:rPr>
              <a:t>с </a:t>
            </a:r>
            <a:r>
              <a:rPr sz="1000" spc="-30" dirty="0">
                <a:latin typeface="Calibri"/>
                <a:cs typeface="Calibri"/>
              </a:rPr>
              <a:t>неотложным состоянием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8073" y="4065614"/>
            <a:ext cx="2208530" cy="491490"/>
            <a:chOff x="568073" y="4065614"/>
            <a:chExt cx="2208530" cy="491490"/>
          </a:xfrm>
        </p:grpSpPr>
        <p:sp>
          <p:nvSpPr>
            <p:cNvPr id="30" name="object 30"/>
            <p:cNvSpPr/>
            <p:nvPr/>
          </p:nvSpPr>
          <p:spPr>
            <a:xfrm>
              <a:off x="579820" y="4077361"/>
              <a:ext cx="2185035" cy="467995"/>
            </a:xfrm>
            <a:custGeom>
              <a:avLst/>
              <a:gdLst/>
              <a:ahLst/>
              <a:cxnLst/>
              <a:rect l="l" t="t" r="r" b="b"/>
              <a:pathLst>
                <a:path w="2185035" h="467995">
                  <a:moveTo>
                    <a:pt x="2111844" y="0"/>
                  </a:moveTo>
                  <a:lnTo>
                    <a:pt x="72540" y="0"/>
                  </a:lnTo>
                  <a:lnTo>
                    <a:pt x="44304" y="6117"/>
                  </a:lnTo>
                  <a:lnTo>
                    <a:pt x="21246" y="22806"/>
                  </a:lnTo>
                  <a:lnTo>
                    <a:pt x="5700" y="47573"/>
                  </a:lnTo>
                  <a:lnTo>
                    <a:pt x="0" y="77924"/>
                  </a:lnTo>
                  <a:lnTo>
                    <a:pt x="0" y="389860"/>
                  </a:lnTo>
                  <a:lnTo>
                    <a:pt x="5700" y="420229"/>
                  </a:lnTo>
                  <a:lnTo>
                    <a:pt x="21246" y="445037"/>
                  </a:lnTo>
                  <a:lnTo>
                    <a:pt x="44304" y="461767"/>
                  </a:lnTo>
                  <a:lnTo>
                    <a:pt x="72540" y="467903"/>
                  </a:lnTo>
                  <a:lnTo>
                    <a:pt x="2111844" y="467903"/>
                  </a:lnTo>
                  <a:lnTo>
                    <a:pt x="2140094" y="461767"/>
                  </a:lnTo>
                  <a:lnTo>
                    <a:pt x="2163170" y="445037"/>
                  </a:lnTo>
                  <a:lnTo>
                    <a:pt x="2178732" y="420229"/>
                  </a:lnTo>
                  <a:lnTo>
                    <a:pt x="2184440" y="389860"/>
                  </a:lnTo>
                  <a:lnTo>
                    <a:pt x="2184440" y="77924"/>
                  </a:lnTo>
                  <a:lnTo>
                    <a:pt x="2178732" y="47573"/>
                  </a:lnTo>
                  <a:lnTo>
                    <a:pt x="2163170" y="22806"/>
                  </a:lnTo>
                  <a:lnTo>
                    <a:pt x="2140094" y="6117"/>
                  </a:lnTo>
                  <a:lnTo>
                    <a:pt x="2111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9820" y="4077361"/>
              <a:ext cx="2185035" cy="467995"/>
            </a:xfrm>
            <a:custGeom>
              <a:avLst/>
              <a:gdLst/>
              <a:ahLst/>
              <a:cxnLst/>
              <a:rect l="l" t="t" r="r" b="b"/>
              <a:pathLst>
                <a:path w="2185035" h="467995">
                  <a:moveTo>
                    <a:pt x="0" y="77924"/>
                  </a:moveTo>
                  <a:lnTo>
                    <a:pt x="5700" y="47573"/>
                  </a:lnTo>
                  <a:lnTo>
                    <a:pt x="21246" y="22806"/>
                  </a:lnTo>
                  <a:lnTo>
                    <a:pt x="44304" y="6117"/>
                  </a:lnTo>
                  <a:lnTo>
                    <a:pt x="72540" y="0"/>
                  </a:lnTo>
                  <a:lnTo>
                    <a:pt x="2111844" y="0"/>
                  </a:lnTo>
                  <a:lnTo>
                    <a:pt x="2140094" y="6117"/>
                  </a:lnTo>
                  <a:lnTo>
                    <a:pt x="2163170" y="22806"/>
                  </a:lnTo>
                  <a:lnTo>
                    <a:pt x="2178732" y="47573"/>
                  </a:lnTo>
                  <a:lnTo>
                    <a:pt x="2184440" y="77924"/>
                  </a:lnTo>
                  <a:lnTo>
                    <a:pt x="2184440" y="389860"/>
                  </a:lnTo>
                  <a:lnTo>
                    <a:pt x="2178732" y="420229"/>
                  </a:lnTo>
                  <a:lnTo>
                    <a:pt x="2163170" y="445037"/>
                  </a:lnTo>
                  <a:lnTo>
                    <a:pt x="2140094" y="461767"/>
                  </a:lnTo>
                  <a:lnTo>
                    <a:pt x="2111844" y="467903"/>
                  </a:lnTo>
                  <a:lnTo>
                    <a:pt x="72540" y="467903"/>
                  </a:lnTo>
                  <a:lnTo>
                    <a:pt x="44304" y="461767"/>
                  </a:lnTo>
                  <a:lnTo>
                    <a:pt x="21246" y="445037"/>
                  </a:lnTo>
                  <a:lnTo>
                    <a:pt x="5700" y="420229"/>
                  </a:lnTo>
                  <a:lnTo>
                    <a:pt x="0" y="389860"/>
                  </a:lnTo>
                  <a:lnTo>
                    <a:pt x="0" y="77924"/>
                  </a:lnTo>
                  <a:close/>
                </a:path>
              </a:pathLst>
            </a:custGeom>
            <a:ln w="2347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05133" y="4106190"/>
            <a:ext cx="1532255" cy="3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4190" marR="5080" indent="-492125">
              <a:lnSpc>
                <a:spcPct val="1205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Пациент </a:t>
            </a:r>
            <a:r>
              <a:rPr sz="1000" spc="-25" dirty="0">
                <a:latin typeface="Calibri"/>
                <a:cs typeface="Calibri"/>
              </a:rPr>
              <a:t>– </a:t>
            </a:r>
            <a:r>
              <a:rPr sz="1000" spc="-30" dirty="0">
                <a:latin typeface="Calibri"/>
                <a:cs typeface="Calibri"/>
              </a:rPr>
              <a:t>записать </a:t>
            </a:r>
            <a:r>
              <a:rPr sz="1000" spc="-25" dirty="0">
                <a:latin typeface="Calibri"/>
                <a:cs typeface="Calibri"/>
              </a:rPr>
              <a:t>в </a:t>
            </a:r>
            <a:r>
              <a:rPr sz="1000" spc="-30" dirty="0">
                <a:latin typeface="Calibri"/>
                <a:cs typeface="Calibri"/>
              </a:rPr>
              <a:t>Журнал  ожидания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245244" y="1628987"/>
            <a:ext cx="2783205" cy="650875"/>
            <a:chOff x="3245244" y="1628987"/>
            <a:chExt cx="2783205" cy="650875"/>
          </a:xfrm>
        </p:grpSpPr>
        <p:sp>
          <p:nvSpPr>
            <p:cNvPr id="34" name="object 34"/>
            <p:cNvSpPr/>
            <p:nvPr/>
          </p:nvSpPr>
          <p:spPr>
            <a:xfrm>
              <a:off x="3256991" y="1640734"/>
              <a:ext cx="2759710" cy="627380"/>
            </a:xfrm>
            <a:custGeom>
              <a:avLst/>
              <a:gdLst/>
              <a:ahLst/>
              <a:cxnLst/>
              <a:rect l="l" t="t" r="r" b="b"/>
              <a:pathLst>
                <a:path w="2759710" h="627380">
                  <a:moveTo>
                    <a:pt x="2662060" y="0"/>
                  </a:moveTo>
                  <a:lnTo>
                    <a:pt x="97232" y="0"/>
                  </a:lnTo>
                  <a:lnTo>
                    <a:pt x="59358" y="8203"/>
                  </a:lnTo>
                  <a:lnTo>
                    <a:pt x="28455" y="30575"/>
                  </a:lnTo>
                  <a:lnTo>
                    <a:pt x="7632" y="63762"/>
                  </a:lnTo>
                  <a:lnTo>
                    <a:pt x="0" y="104410"/>
                  </a:lnTo>
                  <a:lnTo>
                    <a:pt x="0" y="522285"/>
                  </a:lnTo>
                  <a:lnTo>
                    <a:pt x="7632" y="562951"/>
                  </a:lnTo>
                  <a:lnTo>
                    <a:pt x="28455" y="596179"/>
                  </a:lnTo>
                  <a:lnTo>
                    <a:pt x="59358" y="618592"/>
                  </a:lnTo>
                  <a:lnTo>
                    <a:pt x="97232" y="626813"/>
                  </a:lnTo>
                  <a:lnTo>
                    <a:pt x="2662060" y="626813"/>
                  </a:lnTo>
                  <a:lnTo>
                    <a:pt x="2699934" y="618592"/>
                  </a:lnTo>
                  <a:lnTo>
                    <a:pt x="2730837" y="596179"/>
                  </a:lnTo>
                  <a:lnTo>
                    <a:pt x="2751660" y="562951"/>
                  </a:lnTo>
                  <a:lnTo>
                    <a:pt x="2759292" y="522285"/>
                  </a:lnTo>
                  <a:lnTo>
                    <a:pt x="2759292" y="104410"/>
                  </a:lnTo>
                  <a:lnTo>
                    <a:pt x="2751660" y="63762"/>
                  </a:lnTo>
                  <a:lnTo>
                    <a:pt x="2730837" y="30575"/>
                  </a:lnTo>
                  <a:lnTo>
                    <a:pt x="2699934" y="8203"/>
                  </a:lnTo>
                  <a:lnTo>
                    <a:pt x="2662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56991" y="1640734"/>
              <a:ext cx="2759710" cy="627380"/>
            </a:xfrm>
            <a:custGeom>
              <a:avLst/>
              <a:gdLst/>
              <a:ahLst/>
              <a:cxnLst/>
              <a:rect l="l" t="t" r="r" b="b"/>
              <a:pathLst>
                <a:path w="2759710" h="627380">
                  <a:moveTo>
                    <a:pt x="0" y="104410"/>
                  </a:moveTo>
                  <a:lnTo>
                    <a:pt x="7632" y="63762"/>
                  </a:lnTo>
                  <a:lnTo>
                    <a:pt x="28455" y="30575"/>
                  </a:lnTo>
                  <a:lnTo>
                    <a:pt x="59358" y="8203"/>
                  </a:lnTo>
                  <a:lnTo>
                    <a:pt x="97232" y="0"/>
                  </a:lnTo>
                  <a:lnTo>
                    <a:pt x="2662060" y="0"/>
                  </a:lnTo>
                  <a:lnTo>
                    <a:pt x="2699934" y="8203"/>
                  </a:lnTo>
                  <a:lnTo>
                    <a:pt x="2730837" y="30575"/>
                  </a:lnTo>
                  <a:lnTo>
                    <a:pt x="2751660" y="63762"/>
                  </a:lnTo>
                  <a:lnTo>
                    <a:pt x="2759292" y="104410"/>
                  </a:lnTo>
                  <a:lnTo>
                    <a:pt x="2759292" y="522285"/>
                  </a:lnTo>
                  <a:lnTo>
                    <a:pt x="2751660" y="562951"/>
                  </a:lnTo>
                  <a:lnTo>
                    <a:pt x="2730837" y="596179"/>
                  </a:lnTo>
                  <a:lnTo>
                    <a:pt x="2699934" y="618592"/>
                  </a:lnTo>
                  <a:lnTo>
                    <a:pt x="2662060" y="626813"/>
                  </a:lnTo>
                  <a:lnTo>
                    <a:pt x="97232" y="626813"/>
                  </a:lnTo>
                  <a:lnTo>
                    <a:pt x="59358" y="618592"/>
                  </a:lnTo>
                  <a:lnTo>
                    <a:pt x="28455" y="596179"/>
                  </a:lnTo>
                  <a:lnTo>
                    <a:pt x="7632" y="562951"/>
                  </a:lnTo>
                  <a:lnTo>
                    <a:pt x="0" y="522285"/>
                  </a:lnTo>
                  <a:lnTo>
                    <a:pt x="0" y="104410"/>
                  </a:lnTo>
                  <a:close/>
                </a:path>
              </a:pathLst>
            </a:custGeom>
            <a:ln w="2346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365612" y="1678391"/>
            <a:ext cx="254127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" marR="5080" indent="-127635">
              <a:lnSpc>
                <a:spcPct val="1197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15" dirty="0">
                <a:latin typeface="Calibri"/>
                <a:cs typeface="Calibri"/>
              </a:rPr>
              <a:t>- </a:t>
            </a:r>
            <a:r>
              <a:rPr sz="1000" spc="-30" dirty="0">
                <a:latin typeface="Calibri"/>
                <a:cs typeface="Calibri"/>
              </a:rPr>
              <a:t>проверка </a:t>
            </a:r>
            <a:r>
              <a:rPr sz="1000" spc="-35" dirty="0">
                <a:latin typeface="Calibri"/>
                <a:cs typeface="Calibri"/>
              </a:rPr>
              <a:t>информации по </a:t>
            </a:r>
            <a:r>
              <a:rPr sz="1000" spc="-30" dirty="0">
                <a:latin typeface="Calibri"/>
                <a:cs typeface="Calibri"/>
              </a:rPr>
              <a:t>записи и  наличию </a:t>
            </a:r>
            <a:r>
              <a:rPr sz="1000" spc="-25" dirty="0">
                <a:latin typeface="Calibri"/>
                <a:cs typeface="Calibri"/>
              </a:rPr>
              <a:t>карты, </a:t>
            </a:r>
            <a:r>
              <a:rPr sz="1000" spc="-30" dirty="0">
                <a:latin typeface="Calibri"/>
                <a:cs typeface="Calibri"/>
              </a:rPr>
              <a:t>информирование пациента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72083" y="1011002"/>
            <a:ext cx="2150745" cy="509270"/>
            <a:chOff x="6472083" y="1011002"/>
            <a:chExt cx="2150745" cy="509270"/>
          </a:xfrm>
        </p:grpSpPr>
        <p:sp>
          <p:nvSpPr>
            <p:cNvPr id="38" name="object 38"/>
            <p:cNvSpPr/>
            <p:nvPr/>
          </p:nvSpPr>
          <p:spPr>
            <a:xfrm>
              <a:off x="6483831" y="1022749"/>
              <a:ext cx="2127250" cy="485775"/>
            </a:xfrm>
            <a:custGeom>
              <a:avLst/>
              <a:gdLst/>
              <a:ahLst/>
              <a:cxnLst/>
              <a:rect l="l" t="t" r="r" b="b"/>
              <a:pathLst>
                <a:path w="2127250" h="485775">
                  <a:moveTo>
                    <a:pt x="2051621" y="0"/>
                  </a:moveTo>
                  <a:lnTo>
                    <a:pt x="75223" y="0"/>
                  </a:lnTo>
                  <a:lnTo>
                    <a:pt x="45962" y="6345"/>
                  </a:lnTo>
                  <a:lnTo>
                    <a:pt x="22049" y="23660"/>
                  </a:lnTo>
                  <a:lnTo>
                    <a:pt x="5917" y="49361"/>
                  </a:lnTo>
                  <a:lnTo>
                    <a:pt x="0" y="80867"/>
                  </a:lnTo>
                  <a:lnTo>
                    <a:pt x="0" y="404574"/>
                  </a:lnTo>
                  <a:lnTo>
                    <a:pt x="5917" y="436098"/>
                  </a:lnTo>
                  <a:lnTo>
                    <a:pt x="22049" y="461840"/>
                  </a:lnTo>
                  <a:lnTo>
                    <a:pt x="45962" y="479195"/>
                  </a:lnTo>
                  <a:lnTo>
                    <a:pt x="75223" y="485559"/>
                  </a:lnTo>
                  <a:lnTo>
                    <a:pt x="2051621" y="485559"/>
                  </a:lnTo>
                  <a:lnTo>
                    <a:pt x="2080946" y="479195"/>
                  </a:lnTo>
                  <a:lnTo>
                    <a:pt x="2104891" y="461840"/>
                  </a:lnTo>
                  <a:lnTo>
                    <a:pt x="2121035" y="436098"/>
                  </a:lnTo>
                  <a:lnTo>
                    <a:pt x="2126954" y="404574"/>
                  </a:lnTo>
                  <a:lnTo>
                    <a:pt x="2126954" y="80867"/>
                  </a:lnTo>
                  <a:lnTo>
                    <a:pt x="2121035" y="49361"/>
                  </a:lnTo>
                  <a:lnTo>
                    <a:pt x="2104891" y="23660"/>
                  </a:lnTo>
                  <a:lnTo>
                    <a:pt x="2080946" y="6345"/>
                  </a:lnTo>
                  <a:lnTo>
                    <a:pt x="2051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83831" y="1022749"/>
              <a:ext cx="2127250" cy="485775"/>
            </a:xfrm>
            <a:custGeom>
              <a:avLst/>
              <a:gdLst/>
              <a:ahLst/>
              <a:cxnLst/>
              <a:rect l="l" t="t" r="r" b="b"/>
              <a:pathLst>
                <a:path w="2127250" h="485775">
                  <a:moveTo>
                    <a:pt x="0" y="80867"/>
                  </a:moveTo>
                  <a:lnTo>
                    <a:pt x="5917" y="49361"/>
                  </a:lnTo>
                  <a:lnTo>
                    <a:pt x="22049" y="23660"/>
                  </a:lnTo>
                  <a:lnTo>
                    <a:pt x="45962" y="6345"/>
                  </a:lnTo>
                  <a:lnTo>
                    <a:pt x="75223" y="0"/>
                  </a:lnTo>
                  <a:lnTo>
                    <a:pt x="2051621" y="0"/>
                  </a:lnTo>
                  <a:lnTo>
                    <a:pt x="2080946" y="6345"/>
                  </a:lnTo>
                  <a:lnTo>
                    <a:pt x="2104891" y="23660"/>
                  </a:lnTo>
                  <a:lnTo>
                    <a:pt x="2121035" y="49361"/>
                  </a:lnTo>
                  <a:lnTo>
                    <a:pt x="2126954" y="80867"/>
                  </a:lnTo>
                  <a:lnTo>
                    <a:pt x="2126954" y="404574"/>
                  </a:lnTo>
                  <a:lnTo>
                    <a:pt x="2121035" y="436098"/>
                  </a:lnTo>
                  <a:lnTo>
                    <a:pt x="2104891" y="461840"/>
                  </a:lnTo>
                  <a:lnTo>
                    <a:pt x="2080946" y="479195"/>
                  </a:lnTo>
                  <a:lnTo>
                    <a:pt x="2051621" y="485559"/>
                  </a:lnTo>
                  <a:lnTo>
                    <a:pt x="75223" y="485559"/>
                  </a:lnTo>
                  <a:lnTo>
                    <a:pt x="45962" y="479195"/>
                  </a:lnTo>
                  <a:lnTo>
                    <a:pt x="22049" y="461840"/>
                  </a:lnTo>
                  <a:lnTo>
                    <a:pt x="5917" y="436098"/>
                  </a:lnTo>
                  <a:lnTo>
                    <a:pt x="0" y="404574"/>
                  </a:lnTo>
                  <a:lnTo>
                    <a:pt x="0" y="80867"/>
                  </a:lnTo>
                  <a:close/>
                </a:path>
              </a:pathLst>
            </a:custGeom>
            <a:ln w="2346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648405" y="1097509"/>
            <a:ext cx="180149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30" dirty="0">
                <a:latin typeface="Calibri"/>
                <a:cs typeface="Calibri"/>
              </a:rPr>
              <a:t>Участковый врач,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врач-специалист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327365" y="4065614"/>
            <a:ext cx="2602230" cy="544830"/>
            <a:chOff x="3327365" y="4065614"/>
            <a:chExt cx="2602230" cy="544830"/>
          </a:xfrm>
        </p:grpSpPr>
        <p:sp>
          <p:nvSpPr>
            <p:cNvPr id="42" name="object 42"/>
            <p:cNvSpPr/>
            <p:nvPr/>
          </p:nvSpPr>
          <p:spPr>
            <a:xfrm>
              <a:off x="3339113" y="4077361"/>
              <a:ext cx="2578735" cy="521334"/>
            </a:xfrm>
            <a:custGeom>
              <a:avLst/>
              <a:gdLst/>
              <a:ahLst/>
              <a:cxnLst/>
              <a:rect l="l" t="t" r="r" b="b"/>
              <a:pathLst>
                <a:path w="2578735" h="521335">
                  <a:moveTo>
                    <a:pt x="2497816" y="0"/>
                  </a:moveTo>
                  <a:lnTo>
                    <a:pt x="80807" y="0"/>
                  </a:lnTo>
                  <a:lnTo>
                    <a:pt x="49334" y="6818"/>
                  </a:lnTo>
                  <a:lnTo>
                    <a:pt x="23651" y="25410"/>
                  </a:lnTo>
                  <a:lnTo>
                    <a:pt x="6343" y="52986"/>
                  </a:lnTo>
                  <a:lnTo>
                    <a:pt x="0" y="86753"/>
                  </a:lnTo>
                  <a:lnTo>
                    <a:pt x="0" y="434002"/>
                  </a:lnTo>
                  <a:lnTo>
                    <a:pt x="6343" y="467787"/>
                  </a:lnTo>
                  <a:lnTo>
                    <a:pt x="23651" y="495403"/>
                  </a:lnTo>
                  <a:lnTo>
                    <a:pt x="49334" y="514036"/>
                  </a:lnTo>
                  <a:lnTo>
                    <a:pt x="80807" y="520873"/>
                  </a:lnTo>
                  <a:lnTo>
                    <a:pt x="2497816" y="520873"/>
                  </a:lnTo>
                  <a:lnTo>
                    <a:pt x="2529290" y="514036"/>
                  </a:lnTo>
                  <a:lnTo>
                    <a:pt x="2554973" y="495403"/>
                  </a:lnTo>
                  <a:lnTo>
                    <a:pt x="2572280" y="467787"/>
                  </a:lnTo>
                  <a:lnTo>
                    <a:pt x="2578624" y="434002"/>
                  </a:lnTo>
                  <a:lnTo>
                    <a:pt x="2578624" y="86753"/>
                  </a:lnTo>
                  <a:lnTo>
                    <a:pt x="2572280" y="52986"/>
                  </a:lnTo>
                  <a:lnTo>
                    <a:pt x="2554973" y="25410"/>
                  </a:lnTo>
                  <a:lnTo>
                    <a:pt x="2529290" y="6818"/>
                  </a:lnTo>
                  <a:lnTo>
                    <a:pt x="2497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39113" y="4077361"/>
              <a:ext cx="2578735" cy="521334"/>
            </a:xfrm>
            <a:custGeom>
              <a:avLst/>
              <a:gdLst/>
              <a:ahLst/>
              <a:cxnLst/>
              <a:rect l="l" t="t" r="r" b="b"/>
              <a:pathLst>
                <a:path w="2578735" h="521335">
                  <a:moveTo>
                    <a:pt x="0" y="86753"/>
                  </a:moveTo>
                  <a:lnTo>
                    <a:pt x="6343" y="52986"/>
                  </a:lnTo>
                  <a:lnTo>
                    <a:pt x="23651" y="25410"/>
                  </a:lnTo>
                  <a:lnTo>
                    <a:pt x="49334" y="6818"/>
                  </a:lnTo>
                  <a:lnTo>
                    <a:pt x="80807" y="0"/>
                  </a:lnTo>
                  <a:lnTo>
                    <a:pt x="2497816" y="0"/>
                  </a:lnTo>
                  <a:lnTo>
                    <a:pt x="2529290" y="6818"/>
                  </a:lnTo>
                  <a:lnTo>
                    <a:pt x="2554973" y="25410"/>
                  </a:lnTo>
                  <a:lnTo>
                    <a:pt x="2572280" y="52986"/>
                  </a:lnTo>
                  <a:lnTo>
                    <a:pt x="2578624" y="86753"/>
                  </a:lnTo>
                  <a:lnTo>
                    <a:pt x="2578624" y="434002"/>
                  </a:lnTo>
                  <a:lnTo>
                    <a:pt x="2572280" y="467787"/>
                  </a:lnTo>
                  <a:lnTo>
                    <a:pt x="2554973" y="495403"/>
                  </a:lnTo>
                  <a:lnTo>
                    <a:pt x="2529290" y="514036"/>
                  </a:lnTo>
                  <a:lnTo>
                    <a:pt x="2497816" y="520873"/>
                  </a:lnTo>
                  <a:lnTo>
                    <a:pt x="80807" y="520873"/>
                  </a:lnTo>
                  <a:lnTo>
                    <a:pt x="49334" y="514036"/>
                  </a:lnTo>
                  <a:lnTo>
                    <a:pt x="23651" y="495403"/>
                  </a:lnTo>
                  <a:lnTo>
                    <a:pt x="6343" y="467787"/>
                  </a:lnTo>
                  <a:lnTo>
                    <a:pt x="0" y="434002"/>
                  </a:lnTo>
                  <a:lnTo>
                    <a:pt x="0" y="86753"/>
                  </a:lnTo>
                  <a:close/>
                </a:path>
              </a:pathLst>
            </a:custGeom>
            <a:ln w="2347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542996" y="4109015"/>
            <a:ext cx="2173605" cy="3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080" indent="-365760">
              <a:lnSpc>
                <a:spcPct val="1205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15" dirty="0">
                <a:latin typeface="Calibri"/>
                <a:cs typeface="Calibri"/>
              </a:rPr>
              <a:t>- </a:t>
            </a:r>
            <a:r>
              <a:rPr sz="1000" spc="-30" dirty="0">
                <a:latin typeface="Calibri"/>
                <a:cs typeface="Calibri"/>
              </a:rPr>
              <a:t>запись </a:t>
            </a:r>
            <a:r>
              <a:rPr sz="1000" spc="-25" dirty="0">
                <a:latin typeface="Calibri"/>
                <a:cs typeface="Calibri"/>
              </a:rPr>
              <a:t>в </a:t>
            </a:r>
            <a:r>
              <a:rPr sz="1000" spc="-35" dirty="0">
                <a:latin typeface="Calibri"/>
                <a:cs typeface="Calibri"/>
              </a:rPr>
              <a:t>Журнал </a:t>
            </a:r>
            <a:r>
              <a:rPr sz="1000" spc="-30" dirty="0">
                <a:latin typeface="Calibri"/>
                <a:cs typeface="Calibri"/>
              </a:rPr>
              <a:t>ожидания,  информирование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пациента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513692" y="3332860"/>
            <a:ext cx="2208530" cy="650875"/>
            <a:chOff x="6513692" y="3332860"/>
            <a:chExt cx="2208530" cy="650875"/>
          </a:xfrm>
        </p:grpSpPr>
        <p:sp>
          <p:nvSpPr>
            <p:cNvPr id="46" name="object 46"/>
            <p:cNvSpPr/>
            <p:nvPr/>
          </p:nvSpPr>
          <p:spPr>
            <a:xfrm>
              <a:off x="6525439" y="3344608"/>
              <a:ext cx="2185035" cy="627380"/>
            </a:xfrm>
            <a:custGeom>
              <a:avLst/>
              <a:gdLst/>
              <a:ahLst/>
              <a:cxnLst/>
              <a:rect l="l" t="t" r="r" b="b"/>
              <a:pathLst>
                <a:path w="2185034" h="627379">
                  <a:moveTo>
                    <a:pt x="2087207" y="0"/>
                  </a:moveTo>
                  <a:lnTo>
                    <a:pt x="97232" y="0"/>
                  </a:lnTo>
                  <a:lnTo>
                    <a:pt x="59358" y="8203"/>
                  </a:lnTo>
                  <a:lnTo>
                    <a:pt x="28455" y="30575"/>
                  </a:lnTo>
                  <a:lnTo>
                    <a:pt x="7632" y="63762"/>
                  </a:lnTo>
                  <a:lnTo>
                    <a:pt x="0" y="104410"/>
                  </a:lnTo>
                  <a:lnTo>
                    <a:pt x="0" y="522285"/>
                  </a:lnTo>
                  <a:lnTo>
                    <a:pt x="7632" y="562951"/>
                  </a:lnTo>
                  <a:lnTo>
                    <a:pt x="28455" y="596179"/>
                  </a:lnTo>
                  <a:lnTo>
                    <a:pt x="59358" y="618592"/>
                  </a:lnTo>
                  <a:lnTo>
                    <a:pt x="97232" y="626813"/>
                  </a:lnTo>
                  <a:lnTo>
                    <a:pt x="2087207" y="626813"/>
                  </a:lnTo>
                  <a:lnTo>
                    <a:pt x="2125081" y="618592"/>
                  </a:lnTo>
                  <a:lnTo>
                    <a:pt x="2155984" y="596179"/>
                  </a:lnTo>
                  <a:lnTo>
                    <a:pt x="2176807" y="562951"/>
                  </a:lnTo>
                  <a:lnTo>
                    <a:pt x="2184440" y="522285"/>
                  </a:lnTo>
                  <a:lnTo>
                    <a:pt x="2184440" y="104410"/>
                  </a:lnTo>
                  <a:lnTo>
                    <a:pt x="2176807" y="63762"/>
                  </a:lnTo>
                  <a:lnTo>
                    <a:pt x="2155984" y="30575"/>
                  </a:lnTo>
                  <a:lnTo>
                    <a:pt x="2125081" y="8203"/>
                  </a:lnTo>
                  <a:lnTo>
                    <a:pt x="2087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25439" y="3344608"/>
              <a:ext cx="2185035" cy="627380"/>
            </a:xfrm>
            <a:custGeom>
              <a:avLst/>
              <a:gdLst/>
              <a:ahLst/>
              <a:cxnLst/>
              <a:rect l="l" t="t" r="r" b="b"/>
              <a:pathLst>
                <a:path w="2185034" h="627379">
                  <a:moveTo>
                    <a:pt x="0" y="104410"/>
                  </a:moveTo>
                  <a:lnTo>
                    <a:pt x="7632" y="63762"/>
                  </a:lnTo>
                  <a:lnTo>
                    <a:pt x="28455" y="30575"/>
                  </a:lnTo>
                  <a:lnTo>
                    <a:pt x="59358" y="8203"/>
                  </a:lnTo>
                  <a:lnTo>
                    <a:pt x="97232" y="0"/>
                  </a:lnTo>
                  <a:lnTo>
                    <a:pt x="2087207" y="0"/>
                  </a:lnTo>
                  <a:lnTo>
                    <a:pt x="2125081" y="8203"/>
                  </a:lnTo>
                  <a:lnTo>
                    <a:pt x="2155984" y="30575"/>
                  </a:lnTo>
                  <a:lnTo>
                    <a:pt x="2176807" y="63762"/>
                  </a:lnTo>
                  <a:lnTo>
                    <a:pt x="2184440" y="104410"/>
                  </a:lnTo>
                  <a:lnTo>
                    <a:pt x="2184440" y="522285"/>
                  </a:lnTo>
                  <a:lnTo>
                    <a:pt x="2176807" y="562951"/>
                  </a:lnTo>
                  <a:lnTo>
                    <a:pt x="2155984" y="596179"/>
                  </a:lnTo>
                  <a:lnTo>
                    <a:pt x="2125081" y="618592"/>
                  </a:lnTo>
                  <a:lnTo>
                    <a:pt x="2087207" y="626813"/>
                  </a:lnTo>
                  <a:lnTo>
                    <a:pt x="97232" y="626813"/>
                  </a:lnTo>
                  <a:lnTo>
                    <a:pt x="59358" y="618592"/>
                  </a:lnTo>
                  <a:lnTo>
                    <a:pt x="28455" y="596179"/>
                  </a:lnTo>
                  <a:lnTo>
                    <a:pt x="7632" y="562951"/>
                  </a:lnTo>
                  <a:lnTo>
                    <a:pt x="0" y="522285"/>
                  </a:lnTo>
                  <a:lnTo>
                    <a:pt x="0" y="104410"/>
                  </a:lnTo>
                  <a:close/>
                </a:path>
              </a:pathLst>
            </a:custGeom>
            <a:ln w="2341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810020" y="3490936"/>
            <a:ext cx="161798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30" dirty="0">
                <a:latin typeface="Calibri"/>
                <a:cs typeface="Calibri"/>
              </a:rPr>
              <a:t>Кабинет доврачебного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приема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68073" y="631382"/>
            <a:ext cx="2208530" cy="650875"/>
            <a:chOff x="568073" y="631382"/>
            <a:chExt cx="2208530" cy="650875"/>
          </a:xfrm>
        </p:grpSpPr>
        <p:sp>
          <p:nvSpPr>
            <p:cNvPr id="50" name="object 50"/>
            <p:cNvSpPr/>
            <p:nvPr/>
          </p:nvSpPr>
          <p:spPr>
            <a:xfrm>
              <a:off x="579820" y="643130"/>
              <a:ext cx="2185035" cy="627380"/>
            </a:xfrm>
            <a:custGeom>
              <a:avLst/>
              <a:gdLst/>
              <a:ahLst/>
              <a:cxnLst/>
              <a:rect l="l" t="t" r="r" b="b"/>
              <a:pathLst>
                <a:path w="2185035" h="627380">
                  <a:moveTo>
                    <a:pt x="2087207" y="0"/>
                  </a:moveTo>
                  <a:lnTo>
                    <a:pt x="97177" y="0"/>
                  </a:lnTo>
                  <a:lnTo>
                    <a:pt x="59354" y="8203"/>
                  </a:lnTo>
                  <a:lnTo>
                    <a:pt x="28464" y="30575"/>
                  </a:lnTo>
                  <a:lnTo>
                    <a:pt x="7637" y="63762"/>
                  </a:lnTo>
                  <a:lnTo>
                    <a:pt x="0" y="104410"/>
                  </a:lnTo>
                  <a:lnTo>
                    <a:pt x="0" y="522285"/>
                  </a:lnTo>
                  <a:lnTo>
                    <a:pt x="7637" y="562951"/>
                  </a:lnTo>
                  <a:lnTo>
                    <a:pt x="28464" y="596179"/>
                  </a:lnTo>
                  <a:lnTo>
                    <a:pt x="59354" y="618592"/>
                  </a:lnTo>
                  <a:lnTo>
                    <a:pt x="97177" y="626813"/>
                  </a:lnTo>
                  <a:lnTo>
                    <a:pt x="2087207" y="626813"/>
                  </a:lnTo>
                  <a:lnTo>
                    <a:pt x="2125081" y="618592"/>
                  </a:lnTo>
                  <a:lnTo>
                    <a:pt x="2155984" y="596179"/>
                  </a:lnTo>
                  <a:lnTo>
                    <a:pt x="2176807" y="562951"/>
                  </a:lnTo>
                  <a:lnTo>
                    <a:pt x="2184440" y="522285"/>
                  </a:lnTo>
                  <a:lnTo>
                    <a:pt x="2184440" y="104410"/>
                  </a:lnTo>
                  <a:lnTo>
                    <a:pt x="2176807" y="63762"/>
                  </a:lnTo>
                  <a:lnTo>
                    <a:pt x="2155984" y="30575"/>
                  </a:lnTo>
                  <a:lnTo>
                    <a:pt x="2125081" y="8203"/>
                  </a:lnTo>
                  <a:lnTo>
                    <a:pt x="2087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9820" y="643130"/>
              <a:ext cx="2185035" cy="627380"/>
            </a:xfrm>
            <a:custGeom>
              <a:avLst/>
              <a:gdLst/>
              <a:ahLst/>
              <a:cxnLst/>
              <a:rect l="l" t="t" r="r" b="b"/>
              <a:pathLst>
                <a:path w="2185035" h="627380">
                  <a:moveTo>
                    <a:pt x="0" y="104410"/>
                  </a:moveTo>
                  <a:lnTo>
                    <a:pt x="7637" y="63762"/>
                  </a:lnTo>
                  <a:lnTo>
                    <a:pt x="28464" y="30575"/>
                  </a:lnTo>
                  <a:lnTo>
                    <a:pt x="59354" y="8203"/>
                  </a:lnTo>
                  <a:lnTo>
                    <a:pt x="97177" y="0"/>
                  </a:lnTo>
                  <a:lnTo>
                    <a:pt x="2087207" y="0"/>
                  </a:lnTo>
                  <a:lnTo>
                    <a:pt x="2125081" y="8203"/>
                  </a:lnTo>
                  <a:lnTo>
                    <a:pt x="2155984" y="30575"/>
                  </a:lnTo>
                  <a:lnTo>
                    <a:pt x="2176807" y="63762"/>
                  </a:lnTo>
                  <a:lnTo>
                    <a:pt x="2184440" y="104410"/>
                  </a:lnTo>
                  <a:lnTo>
                    <a:pt x="2184440" y="522285"/>
                  </a:lnTo>
                  <a:lnTo>
                    <a:pt x="2176807" y="562951"/>
                  </a:lnTo>
                  <a:lnTo>
                    <a:pt x="2155984" y="596179"/>
                  </a:lnTo>
                  <a:lnTo>
                    <a:pt x="2125081" y="618592"/>
                  </a:lnTo>
                  <a:lnTo>
                    <a:pt x="2087207" y="626813"/>
                  </a:lnTo>
                  <a:lnTo>
                    <a:pt x="97177" y="626813"/>
                  </a:lnTo>
                  <a:lnTo>
                    <a:pt x="59354" y="618592"/>
                  </a:lnTo>
                  <a:lnTo>
                    <a:pt x="28464" y="596179"/>
                  </a:lnTo>
                  <a:lnTo>
                    <a:pt x="7637" y="562951"/>
                  </a:lnTo>
                  <a:lnTo>
                    <a:pt x="0" y="522285"/>
                  </a:lnTo>
                  <a:lnTo>
                    <a:pt x="0" y="104410"/>
                  </a:lnTo>
                  <a:close/>
                </a:path>
              </a:pathLst>
            </a:custGeom>
            <a:ln w="2341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64401" y="788163"/>
            <a:ext cx="1617345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30" dirty="0">
                <a:latin typeface="Calibri"/>
                <a:cs typeface="Calibri"/>
              </a:rPr>
              <a:t>Пациент </a:t>
            </a:r>
            <a:r>
              <a:rPr sz="1000" spc="-15" dirty="0">
                <a:latin typeface="Calibri"/>
                <a:cs typeface="Calibri"/>
              </a:rPr>
              <a:t>- </a:t>
            </a:r>
            <a:r>
              <a:rPr sz="1000" spc="-25" dirty="0">
                <a:latin typeface="Calibri"/>
                <a:cs typeface="Calibri"/>
              </a:rPr>
              <a:t>записаться на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прием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113849" y="631382"/>
            <a:ext cx="1436370" cy="889000"/>
            <a:chOff x="3113849" y="631382"/>
            <a:chExt cx="1436370" cy="889000"/>
          </a:xfrm>
        </p:grpSpPr>
        <p:sp>
          <p:nvSpPr>
            <p:cNvPr id="54" name="object 54"/>
            <p:cNvSpPr/>
            <p:nvPr/>
          </p:nvSpPr>
          <p:spPr>
            <a:xfrm>
              <a:off x="3125596" y="643130"/>
              <a:ext cx="1412875" cy="865505"/>
            </a:xfrm>
            <a:custGeom>
              <a:avLst/>
              <a:gdLst/>
              <a:ahLst/>
              <a:cxnLst/>
              <a:rect l="l" t="t" r="r" b="b"/>
              <a:pathLst>
                <a:path w="1412875" h="865505">
                  <a:moveTo>
                    <a:pt x="1278362" y="0"/>
                  </a:moveTo>
                  <a:lnTo>
                    <a:pt x="134132" y="0"/>
                  </a:lnTo>
                  <a:lnTo>
                    <a:pt x="91717" y="7346"/>
                  </a:lnTo>
                  <a:lnTo>
                    <a:pt x="54894" y="27806"/>
                  </a:lnTo>
                  <a:lnTo>
                    <a:pt x="25865" y="59012"/>
                  </a:lnTo>
                  <a:lnTo>
                    <a:pt x="6833" y="98598"/>
                  </a:lnTo>
                  <a:lnTo>
                    <a:pt x="0" y="144196"/>
                  </a:lnTo>
                  <a:lnTo>
                    <a:pt x="0" y="720982"/>
                  </a:lnTo>
                  <a:lnTo>
                    <a:pt x="6833" y="766535"/>
                  </a:lnTo>
                  <a:lnTo>
                    <a:pt x="25865" y="806115"/>
                  </a:lnTo>
                  <a:lnTo>
                    <a:pt x="54894" y="837339"/>
                  </a:lnTo>
                  <a:lnTo>
                    <a:pt x="91717" y="857821"/>
                  </a:lnTo>
                  <a:lnTo>
                    <a:pt x="134132" y="865179"/>
                  </a:lnTo>
                  <a:lnTo>
                    <a:pt x="1278362" y="865179"/>
                  </a:lnTo>
                  <a:lnTo>
                    <a:pt x="1320777" y="857821"/>
                  </a:lnTo>
                  <a:lnTo>
                    <a:pt x="1357600" y="837339"/>
                  </a:lnTo>
                  <a:lnTo>
                    <a:pt x="1386629" y="806115"/>
                  </a:lnTo>
                  <a:lnTo>
                    <a:pt x="1405661" y="766535"/>
                  </a:lnTo>
                  <a:lnTo>
                    <a:pt x="1412495" y="720982"/>
                  </a:lnTo>
                  <a:lnTo>
                    <a:pt x="1412495" y="144196"/>
                  </a:lnTo>
                  <a:lnTo>
                    <a:pt x="1405661" y="98598"/>
                  </a:lnTo>
                  <a:lnTo>
                    <a:pt x="1386629" y="59012"/>
                  </a:lnTo>
                  <a:lnTo>
                    <a:pt x="1357600" y="27806"/>
                  </a:lnTo>
                  <a:lnTo>
                    <a:pt x="1320777" y="7346"/>
                  </a:lnTo>
                  <a:lnTo>
                    <a:pt x="12783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25596" y="643130"/>
              <a:ext cx="1412875" cy="865505"/>
            </a:xfrm>
            <a:custGeom>
              <a:avLst/>
              <a:gdLst/>
              <a:ahLst/>
              <a:cxnLst/>
              <a:rect l="l" t="t" r="r" b="b"/>
              <a:pathLst>
                <a:path w="1412875" h="865505">
                  <a:moveTo>
                    <a:pt x="0" y="144196"/>
                  </a:moveTo>
                  <a:lnTo>
                    <a:pt x="6833" y="98598"/>
                  </a:lnTo>
                  <a:lnTo>
                    <a:pt x="25865" y="59012"/>
                  </a:lnTo>
                  <a:lnTo>
                    <a:pt x="54894" y="27806"/>
                  </a:lnTo>
                  <a:lnTo>
                    <a:pt x="91717" y="7346"/>
                  </a:lnTo>
                  <a:lnTo>
                    <a:pt x="134132" y="0"/>
                  </a:lnTo>
                  <a:lnTo>
                    <a:pt x="1278362" y="0"/>
                  </a:lnTo>
                  <a:lnTo>
                    <a:pt x="1320777" y="7346"/>
                  </a:lnTo>
                  <a:lnTo>
                    <a:pt x="1357600" y="27806"/>
                  </a:lnTo>
                  <a:lnTo>
                    <a:pt x="1386629" y="59012"/>
                  </a:lnTo>
                  <a:lnTo>
                    <a:pt x="1405661" y="98598"/>
                  </a:lnTo>
                  <a:lnTo>
                    <a:pt x="1412495" y="144196"/>
                  </a:lnTo>
                  <a:lnTo>
                    <a:pt x="1412495" y="720982"/>
                  </a:lnTo>
                  <a:lnTo>
                    <a:pt x="1405661" y="766535"/>
                  </a:lnTo>
                  <a:lnTo>
                    <a:pt x="1386629" y="806115"/>
                  </a:lnTo>
                  <a:lnTo>
                    <a:pt x="1357600" y="837339"/>
                  </a:lnTo>
                  <a:lnTo>
                    <a:pt x="1320777" y="857821"/>
                  </a:lnTo>
                  <a:lnTo>
                    <a:pt x="1278362" y="865179"/>
                  </a:lnTo>
                  <a:lnTo>
                    <a:pt x="134132" y="865179"/>
                  </a:lnTo>
                  <a:lnTo>
                    <a:pt x="91717" y="857821"/>
                  </a:lnTo>
                  <a:lnTo>
                    <a:pt x="54894" y="837339"/>
                  </a:lnTo>
                  <a:lnTo>
                    <a:pt x="25865" y="806115"/>
                  </a:lnTo>
                  <a:lnTo>
                    <a:pt x="6833" y="766535"/>
                  </a:lnTo>
                  <a:lnTo>
                    <a:pt x="0" y="720982"/>
                  </a:lnTo>
                  <a:lnTo>
                    <a:pt x="0" y="144196"/>
                  </a:lnTo>
                  <a:close/>
                </a:path>
              </a:pathLst>
            </a:custGeom>
            <a:ln w="2309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274731" y="696913"/>
            <a:ext cx="1116330" cy="574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9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15" dirty="0">
                <a:latin typeface="Calibri"/>
                <a:cs typeface="Calibri"/>
              </a:rPr>
              <a:t>- </a:t>
            </a:r>
            <a:r>
              <a:rPr sz="1000" spc="-30" dirty="0">
                <a:latin typeface="Calibri"/>
                <a:cs typeface="Calibri"/>
              </a:rPr>
              <a:t>Запись  пациента </a:t>
            </a:r>
            <a:r>
              <a:rPr sz="1000" spc="-25" dirty="0">
                <a:latin typeface="Calibri"/>
                <a:cs typeface="Calibri"/>
              </a:rPr>
              <a:t>к </a:t>
            </a:r>
            <a:r>
              <a:rPr sz="1000" spc="-30" dirty="0">
                <a:latin typeface="Calibri"/>
                <a:cs typeface="Calibri"/>
              </a:rPr>
              <a:t>врачу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в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lang="ru-RU" sz="1000" spc="-30" dirty="0" smtClean="0">
                <a:latin typeface="Calibri"/>
                <a:cs typeface="Calibri"/>
              </a:rPr>
              <a:t>ЕГИЗ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163439" y="2715192"/>
            <a:ext cx="1263015" cy="1162050"/>
            <a:chOff x="3163439" y="2715192"/>
            <a:chExt cx="1263015" cy="1162050"/>
          </a:xfrm>
        </p:grpSpPr>
        <p:sp>
          <p:nvSpPr>
            <p:cNvPr id="58" name="object 58"/>
            <p:cNvSpPr/>
            <p:nvPr/>
          </p:nvSpPr>
          <p:spPr>
            <a:xfrm>
              <a:off x="3174869" y="2726622"/>
              <a:ext cx="1240155" cy="1139190"/>
            </a:xfrm>
            <a:custGeom>
              <a:avLst/>
              <a:gdLst/>
              <a:ahLst/>
              <a:cxnLst/>
              <a:rect l="l" t="t" r="r" b="b"/>
              <a:pathLst>
                <a:path w="1240154" h="1139189">
                  <a:moveTo>
                    <a:pt x="1063422" y="0"/>
                  </a:moveTo>
                  <a:lnTo>
                    <a:pt x="176616" y="0"/>
                  </a:lnTo>
                  <a:lnTo>
                    <a:pt x="129658" y="6780"/>
                  </a:lnTo>
                  <a:lnTo>
                    <a:pt x="87466" y="25913"/>
                  </a:lnTo>
                  <a:lnTo>
                    <a:pt x="51723" y="55589"/>
                  </a:lnTo>
                  <a:lnTo>
                    <a:pt x="24109" y="93994"/>
                  </a:lnTo>
                  <a:lnTo>
                    <a:pt x="6307" y="139319"/>
                  </a:lnTo>
                  <a:lnTo>
                    <a:pt x="0" y="189750"/>
                  </a:lnTo>
                  <a:lnTo>
                    <a:pt x="0" y="948989"/>
                  </a:lnTo>
                  <a:lnTo>
                    <a:pt x="6307" y="999471"/>
                  </a:lnTo>
                  <a:lnTo>
                    <a:pt x="24109" y="1044828"/>
                  </a:lnTo>
                  <a:lnTo>
                    <a:pt x="51723" y="1083254"/>
                  </a:lnTo>
                  <a:lnTo>
                    <a:pt x="87466" y="1112940"/>
                  </a:lnTo>
                  <a:lnTo>
                    <a:pt x="129658" y="1132077"/>
                  </a:lnTo>
                  <a:lnTo>
                    <a:pt x="176616" y="1138858"/>
                  </a:lnTo>
                  <a:lnTo>
                    <a:pt x="1063422" y="1138858"/>
                  </a:lnTo>
                  <a:lnTo>
                    <a:pt x="1110380" y="1132077"/>
                  </a:lnTo>
                  <a:lnTo>
                    <a:pt x="1152572" y="1112940"/>
                  </a:lnTo>
                  <a:lnTo>
                    <a:pt x="1188316" y="1083254"/>
                  </a:lnTo>
                  <a:lnTo>
                    <a:pt x="1215929" y="1044828"/>
                  </a:lnTo>
                  <a:lnTo>
                    <a:pt x="1233731" y="999471"/>
                  </a:lnTo>
                  <a:lnTo>
                    <a:pt x="1240039" y="948989"/>
                  </a:lnTo>
                  <a:lnTo>
                    <a:pt x="1240039" y="189750"/>
                  </a:lnTo>
                  <a:lnTo>
                    <a:pt x="1233731" y="139319"/>
                  </a:lnTo>
                  <a:lnTo>
                    <a:pt x="1215929" y="93994"/>
                  </a:lnTo>
                  <a:lnTo>
                    <a:pt x="1188316" y="55589"/>
                  </a:lnTo>
                  <a:lnTo>
                    <a:pt x="1152572" y="25913"/>
                  </a:lnTo>
                  <a:lnTo>
                    <a:pt x="1110380" y="6780"/>
                  </a:lnTo>
                  <a:lnTo>
                    <a:pt x="10634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74869" y="2726622"/>
              <a:ext cx="1240155" cy="1139190"/>
            </a:xfrm>
            <a:custGeom>
              <a:avLst/>
              <a:gdLst/>
              <a:ahLst/>
              <a:cxnLst/>
              <a:rect l="l" t="t" r="r" b="b"/>
              <a:pathLst>
                <a:path w="1240154" h="1139189">
                  <a:moveTo>
                    <a:pt x="0" y="189750"/>
                  </a:moveTo>
                  <a:lnTo>
                    <a:pt x="6307" y="139319"/>
                  </a:lnTo>
                  <a:lnTo>
                    <a:pt x="24109" y="93994"/>
                  </a:lnTo>
                  <a:lnTo>
                    <a:pt x="51723" y="55589"/>
                  </a:lnTo>
                  <a:lnTo>
                    <a:pt x="87466" y="25913"/>
                  </a:lnTo>
                  <a:lnTo>
                    <a:pt x="129658" y="6780"/>
                  </a:lnTo>
                  <a:lnTo>
                    <a:pt x="176616" y="0"/>
                  </a:lnTo>
                  <a:lnTo>
                    <a:pt x="1063422" y="0"/>
                  </a:lnTo>
                  <a:lnTo>
                    <a:pt x="1110380" y="6780"/>
                  </a:lnTo>
                  <a:lnTo>
                    <a:pt x="1152572" y="25913"/>
                  </a:lnTo>
                  <a:lnTo>
                    <a:pt x="1188316" y="55589"/>
                  </a:lnTo>
                  <a:lnTo>
                    <a:pt x="1215929" y="93994"/>
                  </a:lnTo>
                  <a:lnTo>
                    <a:pt x="1233731" y="139319"/>
                  </a:lnTo>
                  <a:lnTo>
                    <a:pt x="1240039" y="189750"/>
                  </a:lnTo>
                  <a:lnTo>
                    <a:pt x="1240039" y="948989"/>
                  </a:lnTo>
                  <a:lnTo>
                    <a:pt x="1233731" y="999471"/>
                  </a:lnTo>
                  <a:lnTo>
                    <a:pt x="1215929" y="1044828"/>
                  </a:lnTo>
                  <a:lnTo>
                    <a:pt x="1188316" y="1083254"/>
                  </a:lnTo>
                  <a:lnTo>
                    <a:pt x="1152572" y="1112940"/>
                  </a:lnTo>
                  <a:lnTo>
                    <a:pt x="1110380" y="1132077"/>
                  </a:lnTo>
                  <a:lnTo>
                    <a:pt x="1063422" y="1138858"/>
                  </a:lnTo>
                  <a:lnTo>
                    <a:pt x="176616" y="1138858"/>
                  </a:lnTo>
                  <a:lnTo>
                    <a:pt x="129658" y="1132077"/>
                  </a:lnTo>
                  <a:lnTo>
                    <a:pt x="87466" y="1112940"/>
                  </a:lnTo>
                  <a:lnTo>
                    <a:pt x="51723" y="1083254"/>
                  </a:lnTo>
                  <a:lnTo>
                    <a:pt x="24109" y="1044828"/>
                  </a:lnTo>
                  <a:lnTo>
                    <a:pt x="6307" y="999471"/>
                  </a:lnTo>
                  <a:lnTo>
                    <a:pt x="0" y="948989"/>
                  </a:lnTo>
                  <a:lnTo>
                    <a:pt x="0" y="189750"/>
                  </a:lnTo>
                  <a:close/>
                </a:path>
              </a:pathLst>
            </a:custGeom>
            <a:ln w="2279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353787" y="2788763"/>
            <a:ext cx="88328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19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15" dirty="0">
                <a:latin typeface="Calibri"/>
                <a:cs typeface="Calibri"/>
              </a:rPr>
              <a:t>-  </a:t>
            </a:r>
            <a:r>
              <a:rPr sz="1000" spc="-25" dirty="0">
                <a:latin typeface="Calibri"/>
                <a:cs typeface="Calibri"/>
              </a:rPr>
              <a:t>Запись</a:t>
            </a:r>
            <a:r>
              <a:rPr sz="1000" spc="-8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пациента  </a:t>
            </a:r>
            <a:r>
              <a:rPr sz="1000" spc="-25" dirty="0">
                <a:latin typeface="Calibri"/>
                <a:cs typeface="Calibri"/>
              </a:rPr>
              <a:t>на </a:t>
            </a:r>
            <a:r>
              <a:rPr sz="1000" spc="-30" dirty="0">
                <a:latin typeface="Calibri"/>
                <a:cs typeface="Calibri"/>
              </a:rPr>
              <a:t>прием </a:t>
            </a:r>
            <a:r>
              <a:rPr sz="1000" spc="-25" dirty="0">
                <a:latin typeface="Calibri"/>
                <a:cs typeface="Calibri"/>
              </a:rPr>
              <a:t>в </a:t>
            </a:r>
            <a:r>
              <a:rPr lang="ru-RU" sz="1000" spc="-30" dirty="0" smtClean="0">
                <a:latin typeface="Calibri"/>
                <a:cs typeface="Calibri"/>
              </a:rPr>
              <a:t>ЕГИЗ  </a:t>
            </a:r>
            <a:r>
              <a:rPr sz="1000" spc="-25" dirty="0" err="1" smtClean="0">
                <a:latin typeface="Calibri"/>
                <a:cs typeface="Calibri"/>
              </a:rPr>
              <a:t>на</a:t>
            </a:r>
            <a:r>
              <a:rPr sz="1000" spc="-25" dirty="0" smtClean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текущее  время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327365" y="4771883"/>
            <a:ext cx="2585720" cy="570865"/>
            <a:chOff x="3327365" y="4771883"/>
            <a:chExt cx="2585720" cy="570865"/>
          </a:xfrm>
        </p:grpSpPr>
        <p:sp>
          <p:nvSpPr>
            <p:cNvPr id="62" name="object 62"/>
            <p:cNvSpPr/>
            <p:nvPr/>
          </p:nvSpPr>
          <p:spPr>
            <a:xfrm>
              <a:off x="3339113" y="4783630"/>
              <a:ext cx="2562225" cy="547370"/>
            </a:xfrm>
            <a:custGeom>
              <a:avLst/>
              <a:gdLst/>
              <a:ahLst/>
              <a:cxnLst/>
              <a:rect l="l" t="t" r="r" b="b"/>
              <a:pathLst>
                <a:path w="2562225" h="547370">
                  <a:moveTo>
                    <a:pt x="2477341" y="0"/>
                  </a:moveTo>
                  <a:lnTo>
                    <a:pt x="84859" y="0"/>
                  </a:lnTo>
                  <a:lnTo>
                    <a:pt x="51829" y="7169"/>
                  </a:lnTo>
                  <a:lnTo>
                    <a:pt x="24855" y="26720"/>
                  </a:lnTo>
                  <a:lnTo>
                    <a:pt x="6668" y="55717"/>
                  </a:lnTo>
                  <a:lnTo>
                    <a:pt x="0" y="91226"/>
                  </a:lnTo>
                  <a:lnTo>
                    <a:pt x="0" y="456131"/>
                  </a:lnTo>
                  <a:lnTo>
                    <a:pt x="6668" y="491640"/>
                  </a:lnTo>
                  <a:lnTo>
                    <a:pt x="24855" y="520637"/>
                  </a:lnTo>
                  <a:lnTo>
                    <a:pt x="51829" y="540188"/>
                  </a:lnTo>
                  <a:lnTo>
                    <a:pt x="84859" y="547358"/>
                  </a:lnTo>
                  <a:lnTo>
                    <a:pt x="2477341" y="547358"/>
                  </a:lnTo>
                  <a:lnTo>
                    <a:pt x="2510371" y="540188"/>
                  </a:lnTo>
                  <a:lnTo>
                    <a:pt x="2537344" y="520637"/>
                  </a:lnTo>
                  <a:lnTo>
                    <a:pt x="2555531" y="491640"/>
                  </a:lnTo>
                  <a:lnTo>
                    <a:pt x="2562200" y="456131"/>
                  </a:lnTo>
                  <a:lnTo>
                    <a:pt x="2562200" y="91226"/>
                  </a:lnTo>
                  <a:lnTo>
                    <a:pt x="2555531" y="55717"/>
                  </a:lnTo>
                  <a:lnTo>
                    <a:pt x="2537344" y="26720"/>
                  </a:lnTo>
                  <a:lnTo>
                    <a:pt x="2510371" y="7169"/>
                  </a:lnTo>
                  <a:lnTo>
                    <a:pt x="2477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39113" y="4783630"/>
              <a:ext cx="2562225" cy="547370"/>
            </a:xfrm>
            <a:custGeom>
              <a:avLst/>
              <a:gdLst/>
              <a:ahLst/>
              <a:cxnLst/>
              <a:rect l="l" t="t" r="r" b="b"/>
              <a:pathLst>
                <a:path w="2562225" h="547370">
                  <a:moveTo>
                    <a:pt x="0" y="91226"/>
                  </a:moveTo>
                  <a:lnTo>
                    <a:pt x="6668" y="55717"/>
                  </a:lnTo>
                  <a:lnTo>
                    <a:pt x="24855" y="26720"/>
                  </a:lnTo>
                  <a:lnTo>
                    <a:pt x="51829" y="7169"/>
                  </a:lnTo>
                  <a:lnTo>
                    <a:pt x="84859" y="0"/>
                  </a:lnTo>
                  <a:lnTo>
                    <a:pt x="2477341" y="0"/>
                  </a:lnTo>
                  <a:lnTo>
                    <a:pt x="2510371" y="7169"/>
                  </a:lnTo>
                  <a:lnTo>
                    <a:pt x="2537344" y="26720"/>
                  </a:lnTo>
                  <a:lnTo>
                    <a:pt x="2555531" y="55717"/>
                  </a:lnTo>
                  <a:lnTo>
                    <a:pt x="2562200" y="91226"/>
                  </a:lnTo>
                  <a:lnTo>
                    <a:pt x="2562200" y="456131"/>
                  </a:lnTo>
                  <a:lnTo>
                    <a:pt x="2555531" y="491640"/>
                  </a:lnTo>
                  <a:lnTo>
                    <a:pt x="2537344" y="520637"/>
                  </a:lnTo>
                  <a:lnTo>
                    <a:pt x="2510371" y="540188"/>
                  </a:lnTo>
                  <a:lnTo>
                    <a:pt x="2477341" y="547358"/>
                  </a:lnTo>
                  <a:lnTo>
                    <a:pt x="84859" y="547358"/>
                  </a:lnTo>
                  <a:lnTo>
                    <a:pt x="51829" y="540188"/>
                  </a:lnTo>
                  <a:lnTo>
                    <a:pt x="24855" y="520637"/>
                  </a:lnTo>
                  <a:lnTo>
                    <a:pt x="6668" y="491640"/>
                  </a:lnTo>
                  <a:lnTo>
                    <a:pt x="0" y="456131"/>
                  </a:lnTo>
                  <a:lnTo>
                    <a:pt x="0" y="91226"/>
                  </a:lnTo>
                  <a:close/>
                </a:path>
              </a:pathLst>
            </a:custGeom>
            <a:ln w="2347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487809" y="4816697"/>
            <a:ext cx="2266315" cy="3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815" marR="5080" indent="-412750">
              <a:lnSpc>
                <a:spcPct val="1205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25" dirty="0">
                <a:latin typeface="Calibri"/>
                <a:cs typeface="Calibri"/>
              </a:rPr>
              <a:t>– ответ на </a:t>
            </a:r>
            <a:r>
              <a:rPr sz="1000" spc="-30" dirty="0">
                <a:latin typeface="Calibri"/>
                <a:cs typeface="Calibri"/>
              </a:rPr>
              <a:t>телефонный звонок,  информирование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пациента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4690588" y="631382"/>
            <a:ext cx="1296670" cy="889000"/>
            <a:chOff x="4690588" y="631382"/>
            <a:chExt cx="1296670" cy="889000"/>
          </a:xfrm>
        </p:grpSpPr>
        <p:sp>
          <p:nvSpPr>
            <p:cNvPr id="66" name="object 66"/>
            <p:cNvSpPr/>
            <p:nvPr/>
          </p:nvSpPr>
          <p:spPr>
            <a:xfrm>
              <a:off x="4702335" y="643130"/>
              <a:ext cx="1273175" cy="865505"/>
            </a:xfrm>
            <a:custGeom>
              <a:avLst/>
              <a:gdLst/>
              <a:ahLst/>
              <a:cxnLst/>
              <a:rect l="l" t="t" r="r" b="b"/>
              <a:pathLst>
                <a:path w="1273175" h="865505">
                  <a:moveTo>
                    <a:pt x="1138755" y="0"/>
                  </a:moveTo>
                  <a:lnTo>
                    <a:pt x="134132" y="0"/>
                  </a:lnTo>
                  <a:lnTo>
                    <a:pt x="91717" y="7346"/>
                  </a:lnTo>
                  <a:lnTo>
                    <a:pt x="54894" y="27806"/>
                  </a:lnTo>
                  <a:lnTo>
                    <a:pt x="25865" y="59012"/>
                  </a:lnTo>
                  <a:lnTo>
                    <a:pt x="6833" y="98598"/>
                  </a:lnTo>
                  <a:lnTo>
                    <a:pt x="0" y="144196"/>
                  </a:lnTo>
                  <a:lnTo>
                    <a:pt x="0" y="720982"/>
                  </a:lnTo>
                  <a:lnTo>
                    <a:pt x="6833" y="766535"/>
                  </a:lnTo>
                  <a:lnTo>
                    <a:pt x="25865" y="806115"/>
                  </a:lnTo>
                  <a:lnTo>
                    <a:pt x="54894" y="837339"/>
                  </a:lnTo>
                  <a:lnTo>
                    <a:pt x="91717" y="857821"/>
                  </a:lnTo>
                  <a:lnTo>
                    <a:pt x="134132" y="865179"/>
                  </a:lnTo>
                  <a:lnTo>
                    <a:pt x="1138755" y="865179"/>
                  </a:lnTo>
                  <a:lnTo>
                    <a:pt x="1181170" y="857821"/>
                  </a:lnTo>
                  <a:lnTo>
                    <a:pt x="1217993" y="837339"/>
                  </a:lnTo>
                  <a:lnTo>
                    <a:pt x="1247022" y="806115"/>
                  </a:lnTo>
                  <a:lnTo>
                    <a:pt x="1266054" y="766535"/>
                  </a:lnTo>
                  <a:lnTo>
                    <a:pt x="1272888" y="720982"/>
                  </a:lnTo>
                  <a:lnTo>
                    <a:pt x="1272888" y="144196"/>
                  </a:lnTo>
                  <a:lnTo>
                    <a:pt x="1266054" y="98598"/>
                  </a:lnTo>
                  <a:lnTo>
                    <a:pt x="1247022" y="59012"/>
                  </a:lnTo>
                  <a:lnTo>
                    <a:pt x="1217993" y="27806"/>
                  </a:lnTo>
                  <a:lnTo>
                    <a:pt x="1181170" y="7346"/>
                  </a:lnTo>
                  <a:lnTo>
                    <a:pt x="1138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702335" y="643130"/>
              <a:ext cx="1273175" cy="865505"/>
            </a:xfrm>
            <a:custGeom>
              <a:avLst/>
              <a:gdLst/>
              <a:ahLst/>
              <a:cxnLst/>
              <a:rect l="l" t="t" r="r" b="b"/>
              <a:pathLst>
                <a:path w="1273175" h="865505">
                  <a:moveTo>
                    <a:pt x="0" y="144196"/>
                  </a:moveTo>
                  <a:lnTo>
                    <a:pt x="6833" y="98598"/>
                  </a:lnTo>
                  <a:lnTo>
                    <a:pt x="25865" y="59012"/>
                  </a:lnTo>
                  <a:lnTo>
                    <a:pt x="54894" y="27806"/>
                  </a:lnTo>
                  <a:lnTo>
                    <a:pt x="91717" y="7346"/>
                  </a:lnTo>
                  <a:lnTo>
                    <a:pt x="134132" y="0"/>
                  </a:lnTo>
                  <a:lnTo>
                    <a:pt x="1138755" y="0"/>
                  </a:lnTo>
                  <a:lnTo>
                    <a:pt x="1181170" y="7346"/>
                  </a:lnTo>
                  <a:lnTo>
                    <a:pt x="1217993" y="27806"/>
                  </a:lnTo>
                  <a:lnTo>
                    <a:pt x="1247022" y="59012"/>
                  </a:lnTo>
                  <a:lnTo>
                    <a:pt x="1266054" y="98598"/>
                  </a:lnTo>
                  <a:lnTo>
                    <a:pt x="1272888" y="144196"/>
                  </a:lnTo>
                  <a:lnTo>
                    <a:pt x="1272888" y="720982"/>
                  </a:lnTo>
                  <a:lnTo>
                    <a:pt x="1266054" y="766535"/>
                  </a:lnTo>
                  <a:lnTo>
                    <a:pt x="1247022" y="806115"/>
                  </a:lnTo>
                  <a:lnTo>
                    <a:pt x="1217993" y="837339"/>
                  </a:lnTo>
                  <a:lnTo>
                    <a:pt x="1181170" y="857821"/>
                  </a:lnTo>
                  <a:lnTo>
                    <a:pt x="1138755" y="865179"/>
                  </a:lnTo>
                  <a:lnTo>
                    <a:pt x="134132" y="865179"/>
                  </a:lnTo>
                  <a:lnTo>
                    <a:pt x="91717" y="857821"/>
                  </a:lnTo>
                  <a:lnTo>
                    <a:pt x="54894" y="837339"/>
                  </a:lnTo>
                  <a:lnTo>
                    <a:pt x="25865" y="806115"/>
                  </a:lnTo>
                  <a:lnTo>
                    <a:pt x="6833" y="766535"/>
                  </a:lnTo>
                  <a:lnTo>
                    <a:pt x="0" y="720982"/>
                  </a:lnTo>
                  <a:lnTo>
                    <a:pt x="0" y="144196"/>
                  </a:lnTo>
                  <a:close/>
                </a:path>
              </a:pathLst>
            </a:custGeom>
            <a:ln w="23023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911145" y="692675"/>
            <a:ext cx="859155" cy="754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>
              <a:lnSpc>
                <a:spcPct val="119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15" dirty="0">
                <a:latin typeface="Calibri"/>
                <a:cs typeface="Calibri"/>
              </a:rPr>
              <a:t>-  </a:t>
            </a:r>
            <a:r>
              <a:rPr sz="1000" spc="-30" dirty="0">
                <a:latin typeface="Calibri"/>
                <a:cs typeface="Calibri"/>
              </a:rPr>
              <a:t>подбор карты и  доставка </a:t>
            </a:r>
            <a:r>
              <a:rPr sz="1000" spc="-25" dirty="0">
                <a:latin typeface="Calibri"/>
                <a:cs typeface="Calibri"/>
              </a:rPr>
              <a:t>ее в  </a:t>
            </a:r>
            <a:r>
              <a:rPr sz="1000" spc="-30" dirty="0">
                <a:latin typeface="Calibri"/>
                <a:cs typeface="Calibri"/>
              </a:rPr>
              <a:t>кабинет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приема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568073" y="4674771"/>
            <a:ext cx="2208530" cy="685800"/>
            <a:chOff x="568073" y="4674771"/>
            <a:chExt cx="2208530" cy="685800"/>
          </a:xfrm>
        </p:grpSpPr>
        <p:sp>
          <p:nvSpPr>
            <p:cNvPr id="70" name="object 70"/>
            <p:cNvSpPr/>
            <p:nvPr/>
          </p:nvSpPr>
          <p:spPr>
            <a:xfrm>
              <a:off x="579820" y="4686518"/>
              <a:ext cx="2185035" cy="662305"/>
            </a:xfrm>
            <a:custGeom>
              <a:avLst/>
              <a:gdLst/>
              <a:ahLst/>
              <a:cxnLst/>
              <a:rect l="l" t="t" r="r" b="b"/>
              <a:pathLst>
                <a:path w="2185035" h="662304">
                  <a:moveTo>
                    <a:pt x="2081733" y="0"/>
                  </a:moveTo>
                  <a:lnTo>
                    <a:pt x="102652" y="0"/>
                  </a:lnTo>
                  <a:lnTo>
                    <a:pt x="62693" y="8659"/>
                  </a:lnTo>
                  <a:lnTo>
                    <a:pt x="30064" y="32282"/>
                  </a:lnTo>
                  <a:lnTo>
                    <a:pt x="8066" y="67338"/>
                  </a:lnTo>
                  <a:lnTo>
                    <a:pt x="0" y="110295"/>
                  </a:lnTo>
                  <a:lnTo>
                    <a:pt x="0" y="551713"/>
                  </a:lnTo>
                  <a:lnTo>
                    <a:pt x="8066" y="594689"/>
                  </a:lnTo>
                  <a:lnTo>
                    <a:pt x="30064" y="629785"/>
                  </a:lnTo>
                  <a:lnTo>
                    <a:pt x="62693" y="653449"/>
                  </a:lnTo>
                  <a:lnTo>
                    <a:pt x="102652" y="662126"/>
                  </a:lnTo>
                  <a:lnTo>
                    <a:pt x="2081733" y="662126"/>
                  </a:lnTo>
                  <a:lnTo>
                    <a:pt x="2121709" y="653449"/>
                  </a:lnTo>
                  <a:lnTo>
                    <a:pt x="2154356" y="629785"/>
                  </a:lnTo>
                  <a:lnTo>
                    <a:pt x="2176368" y="594689"/>
                  </a:lnTo>
                  <a:lnTo>
                    <a:pt x="2184440" y="551713"/>
                  </a:lnTo>
                  <a:lnTo>
                    <a:pt x="2184440" y="110295"/>
                  </a:lnTo>
                  <a:lnTo>
                    <a:pt x="2176368" y="67338"/>
                  </a:lnTo>
                  <a:lnTo>
                    <a:pt x="2154356" y="32282"/>
                  </a:lnTo>
                  <a:lnTo>
                    <a:pt x="2121709" y="8659"/>
                  </a:lnTo>
                  <a:lnTo>
                    <a:pt x="2081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9820" y="4686518"/>
              <a:ext cx="2185035" cy="662305"/>
            </a:xfrm>
            <a:custGeom>
              <a:avLst/>
              <a:gdLst/>
              <a:ahLst/>
              <a:cxnLst/>
              <a:rect l="l" t="t" r="r" b="b"/>
              <a:pathLst>
                <a:path w="2185035" h="662304">
                  <a:moveTo>
                    <a:pt x="0" y="110295"/>
                  </a:moveTo>
                  <a:lnTo>
                    <a:pt x="8066" y="67338"/>
                  </a:lnTo>
                  <a:lnTo>
                    <a:pt x="30064" y="32282"/>
                  </a:lnTo>
                  <a:lnTo>
                    <a:pt x="62693" y="8659"/>
                  </a:lnTo>
                  <a:lnTo>
                    <a:pt x="102652" y="0"/>
                  </a:lnTo>
                  <a:lnTo>
                    <a:pt x="2081733" y="0"/>
                  </a:lnTo>
                  <a:lnTo>
                    <a:pt x="2121709" y="8659"/>
                  </a:lnTo>
                  <a:lnTo>
                    <a:pt x="2154356" y="32282"/>
                  </a:lnTo>
                  <a:lnTo>
                    <a:pt x="2176368" y="67338"/>
                  </a:lnTo>
                  <a:lnTo>
                    <a:pt x="2184440" y="110295"/>
                  </a:lnTo>
                  <a:lnTo>
                    <a:pt x="2184440" y="551713"/>
                  </a:lnTo>
                  <a:lnTo>
                    <a:pt x="2176368" y="594689"/>
                  </a:lnTo>
                  <a:lnTo>
                    <a:pt x="2154356" y="629785"/>
                  </a:lnTo>
                  <a:lnTo>
                    <a:pt x="2121709" y="653449"/>
                  </a:lnTo>
                  <a:lnTo>
                    <a:pt x="2081733" y="662126"/>
                  </a:lnTo>
                  <a:lnTo>
                    <a:pt x="102652" y="662126"/>
                  </a:lnTo>
                  <a:lnTo>
                    <a:pt x="62693" y="653449"/>
                  </a:lnTo>
                  <a:lnTo>
                    <a:pt x="30064" y="629785"/>
                  </a:lnTo>
                  <a:lnTo>
                    <a:pt x="8066" y="594689"/>
                  </a:lnTo>
                  <a:lnTo>
                    <a:pt x="0" y="551713"/>
                  </a:lnTo>
                  <a:lnTo>
                    <a:pt x="0" y="110295"/>
                  </a:lnTo>
                  <a:close/>
                </a:path>
              </a:pathLst>
            </a:custGeom>
            <a:ln w="23404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760599" y="4726294"/>
            <a:ext cx="1823085" cy="574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20000"/>
              </a:lnSpc>
              <a:spcBef>
                <a:spcPts val="90"/>
              </a:spcBef>
            </a:pPr>
            <a:r>
              <a:rPr sz="1000" spc="-30" dirty="0">
                <a:latin typeface="Calibri"/>
                <a:cs typeface="Calibri"/>
              </a:rPr>
              <a:t>Пациент </a:t>
            </a:r>
            <a:r>
              <a:rPr sz="1000" spc="-25" dirty="0">
                <a:latin typeface="Calibri"/>
                <a:cs typeface="Calibri"/>
              </a:rPr>
              <a:t>– </a:t>
            </a:r>
            <a:r>
              <a:rPr sz="1000" spc="-30" dirty="0">
                <a:latin typeface="Calibri"/>
                <a:cs typeface="Calibri"/>
              </a:rPr>
              <a:t>звонит </a:t>
            </a:r>
            <a:r>
              <a:rPr sz="1000" spc="-35" dirty="0">
                <a:latin typeface="Calibri"/>
                <a:cs typeface="Calibri"/>
              </a:rPr>
              <a:t>по </a:t>
            </a:r>
            <a:r>
              <a:rPr sz="1000" spc="-30" dirty="0">
                <a:latin typeface="Calibri"/>
                <a:cs typeface="Calibri"/>
              </a:rPr>
              <a:t>телефону  (справочная информация, </a:t>
            </a:r>
            <a:r>
              <a:rPr sz="1000" spc="-25" dirty="0">
                <a:latin typeface="Calibri"/>
                <a:cs typeface="Calibri"/>
              </a:rPr>
              <a:t>запись к  врачу)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472631" y="2423539"/>
            <a:ext cx="2208530" cy="597535"/>
            <a:chOff x="6472631" y="2423539"/>
            <a:chExt cx="2208530" cy="597535"/>
          </a:xfrm>
        </p:grpSpPr>
        <p:sp>
          <p:nvSpPr>
            <p:cNvPr id="74" name="object 74"/>
            <p:cNvSpPr/>
            <p:nvPr/>
          </p:nvSpPr>
          <p:spPr>
            <a:xfrm>
              <a:off x="6484378" y="2435286"/>
              <a:ext cx="2185035" cy="574040"/>
            </a:xfrm>
            <a:custGeom>
              <a:avLst/>
              <a:gdLst/>
              <a:ahLst/>
              <a:cxnLst/>
              <a:rect l="l" t="t" r="r" b="b"/>
              <a:pathLst>
                <a:path w="2185034" h="574039">
                  <a:moveTo>
                    <a:pt x="2095420" y="0"/>
                  </a:moveTo>
                  <a:lnTo>
                    <a:pt x="89020" y="0"/>
                  </a:lnTo>
                  <a:lnTo>
                    <a:pt x="54369" y="7502"/>
                  </a:lnTo>
                  <a:lnTo>
                    <a:pt x="26073" y="27971"/>
                  </a:lnTo>
                  <a:lnTo>
                    <a:pt x="6995" y="58349"/>
                  </a:lnTo>
                  <a:lnTo>
                    <a:pt x="0" y="95581"/>
                  </a:lnTo>
                  <a:lnTo>
                    <a:pt x="0" y="478143"/>
                  </a:lnTo>
                  <a:lnTo>
                    <a:pt x="6995" y="515394"/>
                  </a:lnTo>
                  <a:lnTo>
                    <a:pt x="26073" y="545813"/>
                  </a:lnTo>
                  <a:lnTo>
                    <a:pt x="54369" y="566322"/>
                  </a:lnTo>
                  <a:lnTo>
                    <a:pt x="89020" y="573843"/>
                  </a:lnTo>
                  <a:lnTo>
                    <a:pt x="2095420" y="573843"/>
                  </a:lnTo>
                  <a:lnTo>
                    <a:pt x="2130070" y="566322"/>
                  </a:lnTo>
                  <a:lnTo>
                    <a:pt x="2158366" y="545813"/>
                  </a:lnTo>
                  <a:lnTo>
                    <a:pt x="2177444" y="515394"/>
                  </a:lnTo>
                  <a:lnTo>
                    <a:pt x="2184440" y="478143"/>
                  </a:lnTo>
                  <a:lnTo>
                    <a:pt x="2184440" y="95581"/>
                  </a:lnTo>
                  <a:lnTo>
                    <a:pt x="2177444" y="58349"/>
                  </a:lnTo>
                  <a:lnTo>
                    <a:pt x="2158366" y="27971"/>
                  </a:lnTo>
                  <a:lnTo>
                    <a:pt x="2130070" y="7502"/>
                  </a:lnTo>
                  <a:lnTo>
                    <a:pt x="2095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484378" y="2435286"/>
              <a:ext cx="2185035" cy="574040"/>
            </a:xfrm>
            <a:custGeom>
              <a:avLst/>
              <a:gdLst/>
              <a:ahLst/>
              <a:cxnLst/>
              <a:rect l="l" t="t" r="r" b="b"/>
              <a:pathLst>
                <a:path w="2185034" h="574039">
                  <a:moveTo>
                    <a:pt x="0" y="95581"/>
                  </a:moveTo>
                  <a:lnTo>
                    <a:pt x="6995" y="58349"/>
                  </a:lnTo>
                  <a:lnTo>
                    <a:pt x="26073" y="27971"/>
                  </a:lnTo>
                  <a:lnTo>
                    <a:pt x="54369" y="7502"/>
                  </a:lnTo>
                  <a:lnTo>
                    <a:pt x="89020" y="0"/>
                  </a:lnTo>
                  <a:lnTo>
                    <a:pt x="2095420" y="0"/>
                  </a:lnTo>
                  <a:lnTo>
                    <a:pt x="2130070" y="7502"/>
                  </a:lnTo>
                  <a:lnTo>
                    <a:pt x="2158366" y="27971"/>
                  </a:lnTo>
                  <a:lnTo>
                    <a:pt x="2177444" y="58349"/>
                  </a:lnTo>
                  <a:lnTo>
                    <a:pt x="2184440" y="95581"/>
                  </a:lnTo>
                  <a:lnTo>
                    <a:pt x="2184440" y="478143"/>
                  </a:lnTo>
                  <a:lnTo>
                    <a:pt x="2177444" y="515394"/>
                  </a:lnTo>
                  <a:lnTo>
                    <a:pt x="2158366" y="545813"/>
                  </a:lnTo>
                  <a:lnTo>
                    <a:pt x="2130070" y="566322"/>
                  </a:lnTo>
                  <a:lnTo>
                    <a:pt x="2095420" y="573843"/>
                  </a:lnTo>
                  <a:lnTo>
                    <a:pt x="89020" y="573843"/>
                  </a:lnTo>
                  <a:lnTo>
                    <a:pt x="54369" y="566322"/>
                  </a:lnTo>
                  <a:lnTo>
                    <a:pt x="26073" y="545813"/>
                  </a:lnTo>
                  <a:lnTo>
                    <a:pt x="6995" y="515394"/>
                  </a:lnTo>
                  <a:lnTo>
                    <a:pt x="0" y="478143"/>
                  </a:lnTo>
                  <a:lnTo>
                    <a:pt x="0" y="95581"/>
                  </a:lnTo>
                  <a:close/>
                </a:path>
              </a:pathLst>
            </a:custGeom>
            <a:ln w="2343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795567" y="2554070"/>
            <a:ext cx="1565910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-30" dirty="0">
                <a:latin typeface="Calibri"/>
                <a:cs typeface="Calibri"/>
              </a:rPr>
              <a:t>Кабинет неотложной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35" dirty="0">
                <a:latin typeface="Calibri"/>
                <a:cs typeface="Calibri"/>
              </a:rPr>
              <a:t>помощи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690588" y="2714286"/>
            <a:ext cx="1296670" cy="1162685"/>
            <a:chOff x="4690588" y="2714286"/>
            <a:chExt cx="1296670" cy="1162685"/>
          </a:xfrm>
        </p:grpSpPr>
        <p:sp>
          <p:nvSpPr>
            <p:cNvPr id="78" name="object 78"/>
            <p:cNvSpPr/>
            <p:nvPr/>
          </p:nvSpPr>
          <p:spPr>
            <a:xfrm>
              <a:off x="4702335" y="2726034"/>
              <a:ext cx="1273175" cy="1139190"/>
            </a:xfrm>
            <a:custGeom>
              <a:avLst/>
              <a:gdLst/>
              <a:ahLst/>
              <a:cxnLst/>
              <a:rect l="l" t="t" r="r" b="b"/>
              <a:pathLst>
                <a:path w="1273175" h="1139189">
                  <a:moveTo>
                    <a:pt x="1096271" y="0"/>
                  </a:moveTo>
                  <a:lnTo>
                    <a:pt x="176616" y="0"/>
                  </a:lnTo>
                  <a:lnTo>
                    <a:pt x="129658" y="6772"/>
                  </a:lnTo>
                  <a:lnTo>
                    <a:pt x="87466" y="25887"/>
                  </a:lnTo>
                  <a:lnTo>
                    <a:pt x="51723" y="55545"/>
                  </a:lnTo>
                  <a:lnTo>
                    <a:pt x="24109" y="93942"/>
                  </a:lnTo>
                  <a:lnTo>
                    <a:pt x="6307" y="139278"/>
                  </a:lnTo>
                  <a:lnTo>
                    <a:pt x="0" y="189750"/>
                  </a:lnTo>
                  <a:lnTo>
                    <a:pt x="0" y="948989"/>
                  </a:lnTo>
                  <a:lnTo>
                    <a:pt x="6307" y="999471"/>
                  </a:lnTo>
                  <a:lnTo>
                    <a:pt x="24109" y="1044828"/>
                  </a:lnTo>
                  <a:lnTo>
                    <a:pt x="51723" y="1083254"/>
                  </a:lnTo>
                  <a:lnTo>
                    <a:pt x="87466" y="1112940"/>
                  </a:lnTo>
                  <a:lnTo>
                    <a:pt x="129658" y="1132077"/>
                  </a:lnTo>
                  <a:lnTo>
                    <a:pt x="176616" y="1138858"/>
                  </a:lnTo>
                  <a:lnTo>
                    <a:pt x="1096271" y="1138858"/>
                  </a:lnTo>
                  <a:lnTo>
                    <a:pt x="1143229" y="1132077"/>
                  </a:lnTo>
                  <a:lnTo>
                    <a:pt x="1185421" y="1112940"/>
                  </a:lnTo>
                  <a:lnTo>
                    <a:pt x="1221165" y="1083254"/>
                  </a:lnTo>
                  <a:lnTo>
                    <a:pt x="1248778" y="1044828"/>
                  </a:lnTo>
                  <a:lnTo>
                    <a:pt x="1266580" y="999471"/>
                  </a:lnTo>
                  <a:lnTo>
                    <a:pt x="1272888" y="948989"/>
                  </a:lnTo>
                  <a:lnTo>
                    <a:pt x="1272888" y="189750"/>
                  </a:lnTo>
                  <a:lnTo>
                    <a:pt x="1266580" y="139278"/>
                  </a:lnTo>
                  <a:lnTo>
                    <a:pt x="1248778" y="93942"/>
                  </a:lnTo>
                  <a:lnTo>
                    <a:pt x="1221165" y="55545"/>
                  </a:lnTo>
                  <a:lnTo>
                    <a:pt x="1185421" y="25887"/>
                  </a:lnTo>
                  <a:lnTo>
                    <a:pt x="1143229" y="6772"/>
                  </a:lnTo>
                  <a:lnTo>
                    <a:pt x="1096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02335" y="2726034"/>
              <a:ext cx="1273175" cy="1139190"/>
            </a:xfrm>
            <a:custGeom>
              <a:avLst/>
              <a:gdLst/>
              <a:ahLst/>
              <a:cxnLst/>
              <a:rect l="l" t="t" r="r" b="b"/>
              <a:pathLst>
                <a:path w="1273175" h="1139189">
                  <a:moveTo>
                    <a:pt x="0" y="189750"/>
                  </a:moveTo>
                  <a:lnTo>
                    <a:pt x="6307" y="139278"/>
                  </a:lnTo>
                  <a:lnTo>
                    <a:pt x="24109" y="93942"/>
                  </a:lnTo>
                  <a:lnTo>
                    <a:pt x="51723" y="55545"/>
                  </a:lnTo>
                  <a:lnTo>
                    <a:pt x="87466" y="25887"/>
                  </a:lnTo>
                  <a:lnTo>
                    <a:pt x="129658" y="6772"/>
                  </a:lnTo>
                  <a:lnTo>
                    <a:pt x="176616" y="0"/>
                  </a:lnTo>
                  <a:lnTo>
                    <a:pt x="1096271" y="0"/>
                  </a:lnTo>
                  <a:lnTo>
                    <a:pt x="1143229" y="6772"/>
                  </a:lnTo>
                  <a:lnTo>
                    <a:pt x="1185421" y="25887"/>
                  </a:lnTo>
                  <a:lnTo>
                    <a:pt x="1221165" y="55545"/>
                  </a:lnTo>
                  <a:lnTo>
                    <a:pt x="1248778" y="93942"/>
                  </a:lnTo>
                  <a:lnTo>
                    <a:pt x="1266580" y="139278"/>
                  </a:lnTo>
                  <a:lnTo>
                    <a:pt x="1272888" y="189750"/>
                  </a:lnTo>
                  <a:lnTo>
                    <a:pt x="1272888" y="948989"/>
                  </a:lnTo>
                  <a:lnTo>
                    <a:pt x="1266580" y="999471"/>
                  </a:lnTo>
                  <a:lnTo>
                    <a:pt x="1248778" y="1044828"/>
                  </a:lnTo>
                  <a:lnTo>
                    <a:pt x="1221165" y="1083254"/>
                  </a:lnTo>
                  <a:lnTo>
                    <a:pt x="1185421" y="1112940"/>
                  </a:lnTo>
                  <a:lnTo>
                    <a:pt x="1143229" y="1132077"/>
                  </a:lnTo>
                  <a:lnTo>
                    <a:pt x="1096271" y="1138858"/>
                  </a:lnTo>
                  <a:lnTo>
                    <a:pt x="176616" y="1138858"/>
                  </a:lnTo>
                  <a:lnTo>
                    <a:pt x="129658" y="1132077"/>
                  </a:lnTo>
                  <a:lnTo>
                    <a:pt x="87466" y="1112940"/>
                  </a:lnTo>
                  <a:lnTo>
                    <a:pt x="51723" y="1083254"/>
                  </a:lnTo>
                  <a:lnTo>
                    <a:pt x="24109" y="1044828"/>
                  </a:lnTo>
                  <a:lnTo>
                    <a:pt x="6307" y="999471"/>
                  </a:lnTo>
                  <a:lnTo>
                    <a:pt x="0" y="948989"/>
                  </a:lnTo>
                  <a:lnTo>
                    <a:pt x="0" y="189750"/>
                  </a:lnTo>
                  <a:close/>
                </a:path>
              </a:pathLst>
            </a:custGeom>
            <a:ln w="22811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911145" y="2825489"/>
            <a:ext cx="859155" cy="755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3025">
              <a:lnSpc>
                <a:spcPct val="119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Регистратор </a:t>
            </a:r>
            <a:r>
              <a:rPr sz="1000" spc="-15" dirty="0">
                <a:latin typeface="Calibri"/>
                <a:cs typeface="Calibri"/>
              </a:rPr>
              <a:t>-  </a:t>
            </a:r>
            <a:r>
              <a:rPr sz="1000" spc="-30" dirty="0">
                <a:latin typeface="Calibri"/>
                <a:cs typeface="Calibri"/>
              </a:rPr>
              <a:t>подбор карты и  доставка </a:t>
            </a:r>
            <a:r>
              <a:rPr sz="1000" spc="-25" dirty="0">
                <a:latin typeface="Calibri"/>
                <a:cs typeface="Calibri"/>
              </a:rPr>
              <a:t>ее в  </a:t>
            </a:r>
            <a:r>
              <a:rPr sz="1000" spc="-30" dirty="0">
                <a:latin typeface="Calibri"/>
                <a:cs typeface="Calibri"/>
              </a:rPr>
              <a:t>кабинет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приема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403281" y="5760606"/>
            <a:ext cx="1838960" cy="871219"/>
            <a:chOff x="403281" y="5760606"/>
            <a:chExt cx="1838960" cy="871219"/>
          </a:xfrm>
        </p:grpSpPr>
        <p:sp>
          <p:nvSpPr>
            <p:cNvPr id="82" name="object 82"/>
            <p:cNvSpPr/>
            <p:nvPr/>
          </p:nvSpPr>
          <p:spPr>
            <a:xfrm>
              <a:off x="415028" y="5772353"/>
              <a:ext cx="1815464" cy="847725"/>
            </a:xfrm>
            <a:custGeom>
              <a:avLst/>
              <a:gdLst/>
              <a:ahLst/>
              <a:cxnLst/>
              <a:rect l="l" t="t" r="r" b="b"/>
              <a:pathLst>
                <a:path w="1815464" h="847725">
                  <a:moveTo>
                    <a:pt x="1814891" y="0"/>
                  </a:moveTo>
                  <a:lnTo>
                    <a:pt x="0" y="0"/>
                  </a:lnTo>
                  <a:lnTo>
                    <a:pt x="0" y="847522"/>
                  </a:lnTo>
                  <a:lnTo>
                    <a:pt x="1814891" y="847522"/>
                  </a:lnTo>
                  <a:lnTo>
                    <a:pt x="1814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15028" y="5772353"/>
              <a:ext cx="1815464" cy="847725"/>
            </a:xfrm>
            <a:custGeom>
              <a:avLst/>
              <a:gdLst/>
              <a:ahLst/>
              <a:cxnLst/>
              <a:rect l="l" t="t" r="r" b="b"/>
              <a:pathLst>
                <a:path w="1815464" h="847725">
                  <a:moveTo>
                    <a:pt x="0" y="847522"/>
                  </a:moveTo>
                  <a:lnTo>
                    <a:pt x="1814891" y="847522"/>
                  </a:lnTo>
                  <a:lnTo>
                    <a:pt x="1814891" y="0"/>
                  </a:lnTo>
                  <a:lnTo>
                    <a:pt x="0" y="0"/>
                  </a:lnTo>
                  <a:lnTo>
                    <a:pt x="0" y="847522"/>
                  </a:lnTo>
                  <a:close/>
                </a:path>
              </a:pathLst>
            </a:custGeom>
            <a:ln w="2324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21460" y="5818492"/>
            <a:ext cx="1604010" cy="57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9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Время </a:t>
            </a:r>
            <a:r>
              <a:rPr sz="1000" spc="-25" dirty="0">
                <a:latin typeface="Calibri"/>
                <a:cs typeface="Calibri"/>
              </a:rPr>
              <a:t>от </a:t>
            </a:r>
            <a:r>
              <a:rPr sz="1000" spc="-30" dirty="0">
                <a:latin typeface="Calibri"/>
                <a:cs typeface="Calibri"/>
              </a:rPr>
              <a:t>входа </a:t>
            </a:r>
            <a:r>
              <a:rPr sz="1000" spc="-25" dirty="0">
                <a:latin typeface="Calibri"/>
                <a:cs typeface="Calibri"/>
              </a:rPr>
              <a:t>в </a:t>
            </a:r>
            <a:r>
              <a:rPr sz="1000" spc="-30" dirty="0">
                <a:latin typeface="Calibri"/>
                <a:cs typeface="Calibri"/>
              </a:rPr>
              <a:t>поликлинику  до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регистратуры</a:t>
            </a:r>
            <a:endParaRPr sz="10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34"/>
              </a:spcBef>
            </a:pPr>
            <a:r>
              <a:rPr sz="1000" spc="-25" dirty="0">
                <a:latin typeface="Calibri"/>
                <a:cs typeface="Calibri"/>
              </a:rPr>
              <a:t>15 – </a:t>
            </a:r>
            <a:r>
              <a:rPr sz="1000" spc="-30" dirty="0">
                <a:latin typeface="Calibri"/>
                <a:cs typeface="Calibri"/>
              </a:rPr>
              <a:t>176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сек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2538449" y="5760606"/>
            <a:ext cx="1838960" cy="871219"/>
            <a:chOff x="2538449" y="5760606"/>
            <a:chExt cx="1838960" cy="871219"/>
          </a:xfrm>
        </p:grpSpPr>
        <p:sp>
          <p:nvSpPr>
            <p:cNvPr id="86" name="object 86"/>
            <p:cNvSpPr/>
            <p:nvPr/>
          </p:nvSpPr>
          <p:spPr>
            <a:xfrm>
              <a:off x="2550196" y="5772353"/>
              <a:ext cx="1815464" cy="847725"/>
            </a:xfrm>
            <a:custGeom>
              <a:avLst/>
              <a:gdLst/>
              <a:ahLst/>
              <a:cxnLst/>
              <a:rect l="l" t="t" r="r" b="b"/>
              <a:pathLst>
                <a:path w="1815464" h="847725">
                  <a:moveTo>
                    <a:pt x="1814891" y="0"/>
                  </a:moveTo>
                  <a:lnTo>
                    <a:pt x="0" y="0"/>
                  </a:lnTo>
                  <a:lnTo>
                    <a:pt x="0" y="847522"/>
                  </a:lnTo>
                  <a:lnTo>
                    <a:pt x="1814891" y="847522"/>
                  </a:lnTo>
                  <a:lnTo>
                    <a:pt x="1814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50196" y="5772353"/>
              <a:ext cx="1815464" cy="847725"/>
            </a:xfrm>
            <a:custGeom>
              <a:avLst/>
              <a:gdLst/>
              <a:ahLst/>
              <a:cxnLst/>
              <a:rect l="l" t="t" r="r" b="b"/>
              <a:pathLst>
                <a:path w="1815464" h="847725">
                  <a:moveTo>
                    <a:pt x="0" y="847522"/>
                  </a:moveTo>
                  <a:lnTo>
                    <a:pt x="1814891" y="847522"/>
                  </a:lnTo>
                  <a:lnTo>
                    <a:pt x="1814891" y="0"/>
                  </a:lnTo>
                  <a:lnTo>
                    <a:pt x="0" y="0"/>
                  </a:lnTo>
                  <a:lnTo>
                    <a:pt x="0" y="847522"/>
                  </a:lnTo>
                  <a:close/>
                </a:path>
              </a:pathLst>
            </a:custGeom>
            <a:ln w="2324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2900255" y="5818492"/>
            <a:ext cx="1116330" cy="57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9600"/>
              </a:lnSpc>
              <a:spcBef>
                <a:spcPts val="95"/>
              </a:spcBef>
            </a:pPr>
            <a:r>
              <a:rPr sz="1000" spc="-30" dirty="0">
                <a:latin typeface="Calibri"/>
                <a:cs typeface="Calibri"/>
              </a:rPr>
              <a:t>Ожидание </a:t>
            </a:r>
            <a:r>
              <a:rPr sz="1000" spc="-25" dirty="0">
                <a:latin typeface="Calibri"/>
                <a:cs typeface="Calibri"/>
              </a:rPr>
              <a:t>в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очереди  </a:t>
            </a:r>
            <a:r>
              <a:rPr sz="1000" spc="-25" dirty="0">
                <a:latin typeface="Calibri"/>
                <a:cs typeface="Calibri"/>
              </a:rPr>
              <a:t>(0-8 </a:t>
            </a:r>
            <a:r>
              <a:rPr sz="1000" spc="-30" dirty="0">
                <a:latin typeface="Calibri"/>
                <a:cs typeface="Calibri"/>
              </a:rPr>
              <a:t>пациентов)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sz="1000" spc="-30" dirty="0">
                <a:latin typeface="Calibri"/>
                <a:cs typeface="Calibri"/>
              </a:rPr>
              <a:t>0-765</a:t>
            </a:r>
            <a:r>
              <a:rPr sz="1000" spc="-25" dirty="0">
                <a:latin typeface="Calibri"/>
                <a:cs typeface="Calibri"/>
              </a:rPr>
              <a:t> сек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739313" y="5742949"/>
            <a:ext cx="1838960" cy="871219"/>
            <a:chOff x="4739313" y="5742949"/>
            <a:chExt cx="1838960" cy="871219"/>
          </a:xfrm>
        </p:grpSpPr>
        <p:sp>
          <p:nvSpPr>
            <p:cNvPr id="90" name="object 90"/>
            <p:cNvSpPr/>
            <p:nvPr/>
          </p:nvSpPr>
          <p:spPr>
            <a:xfrm>
              <a:off x="4751060" y="5754697"/>
              <a:ext cx="1815464" cy="847725"/>
            </a:xfrm>
            <a:custGeom>
              <a:avLst/>
              <a:gdLst/>
              <a:ahLst/>
              <a:cxnLst/>
              <a:rect l="l" t="t" r="r" b="b"/>
              <a:pathLst>
                <a:path w="1815465" h="847725">
                  <a:moveTo>
                    <a:pt x="1814891" y="0"/>
                  </a:moveTo>
                  <a:lnTo>
                    <a:pt x="0" y="0"/>
                  </a:lnTo>
                  <a:lnTo>
                    <a:pt x="0" y="847522"/>
                  </a:lnTo>
                  <a:lnTo>
                    <a:pt x="1814891" y="847522"/>
                  </a:lnTo>
                  <a:lnTo>
                    <a:pt x="1814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751060" y="5754697"/>
              <a:ext cx="1815464" cy="847725"/>
            </a:xfrm>
            <a:custGeom>
              <a:avLst/>
              <a:gdLst/>
              <a:ahLst/>
              <a:cxnLst/>
              <a:rect l="l" t="t" r="r" b="b"/>
              <a:pathLst>
                <a:path w="1815465" h="847725">
                  <a:moveTo>
                    <a:pt x="0" y="847522"/>
                  </a:moveTo>
                  <a:lnTo>
                    <a:pt x="1814891" y="847522"/>
                  </a:lnTo>
                  <a:lnTo>
                    <a:pt x="1814891" y="0"/>
                  </a:lnTo>
                  <a:lnTo>
                    <a:pt x="0" y="0"/>
                  </a:lnTo>
                  <a:lnTo>
                    <a:pt x="0" y="847522"/>
                  </a:lnTo>
                  <a:close/>
                </a:path>
              </a:pathLst>
            </a:custGeom>
            <a:ln w="2324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197586" y="5800128"/>
            <a:ext cx="923925" cy="5753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20500"/>
              </a:lnSpc>
              <a:spcBef>
                <a:spcPts val="85"/>
              </a:spcBef>
            </a:pPr>
            <a:r>
              <a:rPr sz="1000" spc="-30" dirty="0">
                <a:latin typeface="Calibri"/>
                <a:cs typeface="Calibri"/>
              </a:rPr>
              <a:t>Время общения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с  </a:t>
            </a:r>
            <a:r>
              <a:rPr sz="1000" spc="-30" dirty="0">
                <a:latin typeface="Calibri"/>
                <a:cs typeface="Calibri"/>
              </a:rPr>
              <a:t>регистратором  105 </a:t>
            </a:r>
            <a:r>
              <a:rPr sz="1000" spc="-25" dirty="0">
                <a:latin typeface="Calibri"/>
                <a:cs typeface="Calibri"/>
              </a:rPr>
              <a:t>– </a:t>
            </a:r>
            <a:r>
              <a:rPr sz="1000" spc="-30" dirty="0">
                <a:latin typeface="Calibri"/>
                <a:cs typeface="Calibri"/>
              </a:rPr>
              <a:t>175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сек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952473" y="5772353"/>
            <a:ext cx="1757680" cy="847725"/>
          </a:xfrm>
          <a:custGeom>
            <a:avLst/>
            <a:gdLst/>
            <a:ahLst/>
            <a:cxnLst/>
            <a:rect l="l" t="t" r="r" b="b"/>
            <a:pathLst>
              <a:path w="1757679" h="847725">
                <a:moveTo>
                  <a:pt x="1757406" y="0"/>
                </a:moveTo>
                <a:lnTo>
                  <a:pt x="0" y="0"/>
                </a:lnTo>
                <a:lnTo>
                  <a:pt x="0" y="847522"/>
                </a:lnTo>
                <a:lnTo>
                  <a:pt x="1757406" y="847522"/>
                </a:lnTo>
                <a:lnTo>
                  <a:pt x="1757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952473" y="5772353"/>
            <a:ext cx="1757680" cy="847725"/>
          </a:xfrm>
          <a:prstGeom prst="rect">
            <a:avLst/>
          </a:prstGeom>
          <a:ln w="23267">
            <a:solidFill>
              <a:srgbClr val="F7954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516890">
              <a:lnSpc>
                <a:spcPct val="100000"/>
              </a:lnSpc>
            </a:pPr>
            <a:r>
              <a:rPr sz="1000" spc="-30" dirty="0">
                <a:latin typeface="Calibri"/>
                <a:cs typeface="Calibri"/>
              </a:rPr>
              <a:t>Пациент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ушел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2193678" y="912924"/>
            <a:ext cx="4893310" cy="5437505"/>
            <a:chOff x="2193678" y="912924"/>
            <a:chExt cx="4893310" cy="5437505"/>
          </a:xfrm>
        </p:grpSpPr>
        <p:sp>
          <p:nvSpPr>
            <p:cNvPr id="96" name="object 96"/>
            <p:cNvSpPr/>
            <p:nvPr/>
          </p:nvSpPr>
          <p:spPr>
            <a:xfrm>
              <a:off x="2764260" y="912924"/>
              <a:ext cx="361315" cy="96520"/>
            </a:xfrm>
            <a:custGeom>
              <a:avLst/>
              <a:gdLst/>
              <a:ahLst/>
              <a:cxnLst/>
              <a:rect l="l" t="t" r="r" b="b"/>
              <a:pathLst>
                <a:path w="361314" h="96519">
                  <a:moveTo>
                    <a:pt x="339045" y="47967"/>
                  </a:moveTo>
                  <a:lnTo>
                    <a:pt x="278885" y="85693"/>
                  </a:lnTo>
                  <a:lnTo>
                    <a:pt x="278009" y="89342"/>
                  </a:lnTo>
                  <a:lnTo>
                    <a:pt x="281075" y="94993"/>
                  </a:lnTo>
                  <a:lnTo>
                    <a:pt x="284360" y="95934"/>
                  </a:lnTo>
                  <a:lnTo>
                    <a:pt x="351399" y="53911"/>
                  </a:lnTo>
                  <a:lnTo>
                    <a:pt x="349948" y="53911"/>
                  </a:lnTo>
                  <a:lnTo>
                    <a:pt x="349948" y="53087"/>
                  </a:lnTo>
                  <a:lnTo>
                    <a:pt x="347211" y="53087"/>
                  </a:lnTo>
                  <a:lnTo>
                    <a:pt x="339045" y="47967"/>
                  </a:lnTo>
                  <a:close/>
                </a:path>
                <a:path w="361314" h="96519">
                  <a:moveTo>
                    <a:pt x="329754" y="42140"/>
                  </a:moveTo>
                  <a:lnTo>
                    <a:pt x="0" y="42140"/>
                  </a:lnTo>
                  <a:lnTo>
                    <a:pt x="0" y="53911"/>
                  </a:lnTo>
                  <a:lnTo>
                    <a:pt x="329566" y="53911"/>
                  </a:lnTo>
                  <a:lnTo>
                    <a:pt x="339045" y="47967"/>
                  </a:lnTo>
                  <a:lnTo>
                    <a:pt x="329754" y="42140"/>
                  </a:lnTo>
                  <a:close/>
                </a:path>
                <a:path w="361314" h="96519">
                  <a:moveTo>
                    <a:pt x="351422" y="42140"/>
                  </a:moveTo>
                  <a:lnTo>
                    <a:pt x="349948" y="42140"/>
                  </a:lnTo>
                  <a:lnTo>
                    <a:pt x="349948" y="53911"/>
                  </a:lnTo>
                  <a:lnTo>
                    <a:pt x="351399" y="53911"/>
                  </a:lnTo>
                  <a:lnTo>
                    <a:pt x="360788" y="48026"/>
                  </a:lnTo>
                  <a:lnTo>
                    <a:pt x="351422" y="42140"/>
                  </a:lnTo>
                  <a:close/>
                </a:path>
                <a:path w="361314" h="96519">
                  <a:moveTo>
                    <a:pt x="347211" y="42846"/>
                  </a:moveTo>
                  <a:lnTo>
                    <a:pt x="339045" y="47967"/>
                  </a:lnTo>
                  <a:lnTo>
                    <a:pt x="347211" y="53087"/>
                  </a:lnTo>
                  <a:lnTo>
                    <a:pt x="347211" y="42846"/>
                  </a:lnTo>
                  <a:close/>
                </a:path>
                <a:path w="361314" h="96519">
                  <a:moveTo>
                    <a:pt x="349948" y="42846"/>
                  </a:moveTo>
                  <a:lnTo>
                    <a:pt x="347211" y="42846"/>
                  </a:lnTo>
                  <a:lnTo>
                    <a:pt x="347211" y="53087"/>
                  </a:lnTo>
                  <a:lnTo>
                    <a:pt x="349948" y="53087"/>
                  </a:lnTo>
                  <a:lnTo>
                    <a:pt x="349948" y="42846"/>
                  </a:lnTo>
                  <a:close/>
                </a:path>
                <a:path w="361314" h="96519">
                  <a:moveTo>
                    <a:pt x="284360" y="0"/>
                  </a:moveTo>
                  <a:lnTo>
                    <a:pt x="281075" y="1059"/>
                  </a:lnTo>
                  <a:lnTo>
                    <a:pt x="279542" y="3766"/>
                  </a:lnTo>
                  <a:lnTo>
                    <a:pt x="278009" y="6591"/>
                  </a:lnTo>
                  <a:lnTo>
                    <a:pt x="278885" y="10240"/>
                  </a:lnTo>
                  <a:lnTo>
                    <a:pt x="339045" y="47967"/>
                  </a:lnTo>
                  <a:lnTo>
                    <a:pt x="347211" y="42846"/>
                  </a:lnTo>
                  <a:lnTo>
                    <a:pt x="349948" y="42846"/>
                  </a:lnTo>
                  <a:lnTo>
                    <a:pt x="349948" y="42140"/>
                  </a:lnTo>
                  <a:lnTo>
                    <a:pt x="351422" y="42140"/>
                  </a:lnTo>
                  <a:lnTo>
                    <a:pt x="284360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8639" y="912924"/>
              <a:ext cx="163148" cy="9593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723197" y="955662"/>
              <a:ext cx="3802379" cy="4123690"/>
            </a:xfrm>
            <a:custGeom>
              <a:avLst/>
              <a:gdLst/>
              <a:ahLst/>
              <a:cxnLst/>
              <a:rect l="l" t="t" r="r" b="b"/>
              <a:pathLst>
                <a:path w="3802379" h="4123690">
                  <a:moveTo>
                    <a:pt x="451662" y="2344686"/>
                  </a:moveTo>
                  <a:lnTo>
                    <a:pt x="451446" y="2338095"/>
                  </a:lnTo>
                  <a:lnTo>
                    <a:pt x="448487" y="2249703"/>
                  </a:lnTo>
                  <a:lnTo>
                    <a:pt x="445973" y="2247227"/>
                  </a:lnTo>
                  <a:lnTo>
                    <a:pt x="439953" y="2247468"/>
                  </a:lnTo>
                  <a:lnTo>
                    <a:pt x="437540" y="2250173"/>
                  </a:lnTo>
                  <a:lnTo>
                    <a:pt x="439661" y="2313394"/>
                  </a:lnTo>
                  <a:lnTo>
                    <a:pt x="45656" y="1644192"/>
                  </a:lnTo>
                  <a:lnTo>
                    <a:pt x="36461" y="1650428"/>
                  </a:lnTo>
                  <a:lnTo>
                    <a:pt x="430466" y="2319756"/>
                  </a:lnTo>
                  <a:lnTo>
                    <a:pt x="380822" y="2292070"/>
                  </a:lnTo>
                  <a:lnTo>
                    <a:pt x="378193" y="2290546"/>
                  </a:lnTo>
                  <a:lnTo>
                    <a:pt x="374904" y="2291727"/>
                  </a:lnTo>
                  <a:lnTo>
                    <a:pt x="373481" y="2294547"/>
                  </a:lnTo>
                  <a:lnTo>
                    <a:pt x="372059" y="2297493"/>
                  </a:lnTo>
                  <a:lnTo>
                    <a:pt x="373151" y="2301024"/>
                  </a:lnTo>
                  <a:lnTo>
                    <a:pt x="375780" y="2302433"/>
                  </a:lnTo>
                  <a:lnTo>
                    <a:pt x="451307" y="2344623"/>
                  </a:lnTo>
                  <a:lnTo>
                    <a:pt x="443928" y="2343162"/>
                  </a:lnTo>
                  <a:lnTo>
                    <a:pt x="364731" y="2327503"/>
                  </a:lnTo>
                  <a:lnTo>
                    <a:pt x="361873" y="2329624"/>
                  </a:lnTo>
                  <a:lnTo>
                    <a:pt x="360781" y="2335987"/>
                  </a:lnTo>
                  <a:lnTo>
                    <a:pt x="362750" y="2339048"/>
                  </a:lnTo>
                  <a:lnTo>
                    <a:pt x="420624" y="2350516"/>
                  </a:lnTo>
                  <a:lnTo>
                    <a:pt x="39192" y="2498191"/>
                  </a:lnTo>
                  <a:lnTo>
                    <a:pt x="42913" y="2509253"/>
                  </a:lnTo>
                  <a:lnTo>
                    <a:pt x="424370" y="2361577"/>
                  </a:lnTo>
                  <a:lnTo>
                    <a:pt x="388493" y="2407666"/>
                  </a:lnTo>
                  <a:lnTo>
                    <a:pt x="386511" y="2410142"/>
                  </a:lnTo>
                  <a:lnTo>
                    <a:pt x="386842" y="2413787"/>
                  </a:lnTo>
                  <a:lnTo>
                    <a:pt x="391439" y="2418029"/>
                  </a:lnTo>
                  <a:lnTo>
                    <a:pt x="394843" y="2417673"/>
                  </a:lnTo>
                  <a:lnTo>
                    <a:pt x="396811" y="2415197"/>
                  </a:lnTo>
                  <a:lnTo>
                    <a:pt x="451586" y="2344775"/>
                  </a:lnTo>
                  <a:close/>
                </a:path>
                <a:path w="3802379" h="4123690">
                  <a:moveTo>
                    <a:pt x="533793" y="967587"/>
                  </a:moveTo>
                  <a:lnTo>
                    <a:pt x="524421" y="961694"/>
                  </a:lnTo>
                  <a:lnTo>
                    <a:pt x="457365" y="919556"/>
                  </a:lnTo>
                  <a:lnTo>
                    <a:pt x="454075" y="920623"/>
                  </a:lnTo>
                  <a:lnTo>
                    <a:pt x="452539" y="923328"/>
                  </a:lnTo>
                  <a:lnTo>
                    <a:pt x="451015" y="926147"/>
                  </a:lnTo>
                  <a:lnTo>
                    <a:pt x="451878" y="929805"/>
                  </a:lnTo>
                  <a:lnTo>
                    <a:pt x="502742" y="961694"/>
                  </a:lnTo>
                  <a:lnTo>
                    <a:pt x="0" y="961694"/>
                  </a:lnTo>
                  <a:lnTo>
                    <a:pt x="0" y="973467"/>
                  </a:lnTo>
                  <a:lnTo>
                    <a:pt x="502564" y="973467"/>
                  </a:lnTo>
                  <a:lnTo>
                    <a:pt x="451878" y="1005255"/>
                  </a:lnTo>
                  <a:lnTo>
                    <a:pt x="451015" y="1008900"/>
                  </a:lnTo>
                  <a:lnTo>
                    <a:pt x="454075" y="1014552"/>
                  </a:lnTo>
                  <a:lnTo>
                    <a:pt x="457365" y="1015492"/>
                  </a:lnTo>
                  <a:lnTo>
                    <a:pt x="524395" y="973467"/>
                  </a:lnTo>
                  <a:lnTo>
                    <a:pt x="533793" y="967587"/>
                  </a:lnTo>
                  <a:close/>
                </a:path>
                <a:path w="3802379" h="4123690">
                  <a:moveTo>
                    <a:pt x="615911" y="4075163"/>
                  </a:moveTo>
                  <a:lnTo>
                    <a:pt x="606539" y="4069283"/>
                  </a:lnTo>
                  <a:lnTo>
                    <a:pt x="539483" y="4027144"/>
                  </a:lnTo>
                  <a:lnTo>
                    <a:pt x="536194" y="4028084"/>
                  </a:lnTo>
                  <a:lnTo>
                    <a:pt x="533133" y="4033736"/>
                  </a:lnTo>
                  <a:lnTo>
                    <a:pt x="534009" y="4037380"/>
                  </a:lnTo>
                  <a:lnTo>
                    <a:pt x="584873" y="4069283"/>
                  </a:lnTo>
                  <a:lnTo>
                    <a:pt x="41059" y="4069283"/>
                  </a:lnTo>
                  <a:lnTo>
                    <a:pt x="41059" y="4081056"/>
                  </a:lnTo>
                  <a:lnTo>
                    <a:pt x="584682" y="4081056"/>
                  </a:lnTo>
                  <a:lnTo>
                    <a:pt x="534009" y="4112831"/>
                  </a:lnTo>
                  <a:lnTo>
                    <a:pt x="533133" y="4116489"/>
                  </a:lnTo>
                  <a:lnTo>
                    <a:pt x="536194" y="4122140"/>
                  </a:lnTo>
                  <a:lnTo>
                    <a:pt x="539483" y="4123080"/>
                  </a:lnTo>
                  <a:lnTo>
                    <a:pt x="606526" y="4081056"/>
                  </a:lnTo>
                  <a:lnTo>
                    <a:pt x="615911" y="4075163"/>
                  </a:lnTo>
                  <a:close/>
                </a:path>
                <a:path w="3802379" h="4123690">
                  <a:moveTo>
                    <a:pt x="615911" y="3368903"/>
                  </a:moveTo>
                  <a:lnTo>
                    <a:pt x="606539" y="3363010"/>
                  </a:lnTo>
                  <a:lnTo>
                    <a:pt x="539483" y="3320872"/>
                  </a:lnTo>
                  <a:lnTo>
                    <a:pt x="536194" y="3321812"/>
                  </a:lnTo>
                  <a:lnTo>
                    <a:pt x="533133" y="3327463"/>
                  </a:lnTo>
                  <a:lnTo>
                    <a:pt x="534009" y="3331108"/>
                  </a:lnTo>
                  <a:lnTo>
                    <a:pt x="584873" y="3363010"/>
                  </a:lnTo>
                  <a:lnTo>
                    <a:pt x="41059" y="3363010"/>
                  </a:lnTo>
                  <a:lnTo>
                    <a:pt x="41059" y="3374783"/>
                  </a:lnTo>
                  <a:lnTo>
                    <a:pt x="584682" y="3374783"/>
                  </a:lnTo>
                  <a:lnTo>
                    <a:pt x="534009" y="3406571"/>
                  </a:lnTo>
                  <a:lnTo>
                    <a:pt x="533133" y="3410216"/>
                  </a:lnTo>
                  <a:lnTo>
                    <a:pt x="536194" y="3415868"/>
                  </a:lnTo>
                  <a:lnTo>
                    <a:pt x="539483" y="3416808"/>
                  </a:lnTo>
                  <a:lnTo>
                    <a:pt x="606526" y="3374783"/>
                  </a:lnTo>
                  <a:lnTo>
                    <a:pt x="615911" y="3368903"/>
                  </a:lnTo>
                  <a:close/>
                </a:path>
                <a:path w="3802379" h="4123690">
                  <a:moveTo>
                    <a:pt x="1979129" y="2344813"/>
                  </a:moveTo>
                  <a:lnTo>
                    <a:pt x="1969770" y="2338921"/>
                  </a:lnTo>
                  <a:lnTo>
                    <a:pt x="1902701" y="2296782"/>
                  </a:lnTo>
                  <a:lnTo>
                    <a:pt x="1899424" y="2297722"/>
                  </a:lnTo>
                  <a:lnTo>
                    <a:pt x="1896351" y="2303373"/>
                  </a:lnTo>
                  <a:lnTo>
                    <a:pt x="1897227" y="2307031"/>
                  </a:lnTo>
                  <a:lnTo>
                    <a:pt x="1948078" y="2338921"/>
                  </a:lnTo>
                  <a:lnTo>
                    <a:pt x="1692249" y="2338921"/>
                  </a:lnTo>
                  <a:lnTo>
                    <a:pt x="1692249" y="2350693"/>
                  </a:lnTo>
                  <a:lnTo>
                    <a:pt x="1947900" y="2350693"/>
                  </a:lnTo>
                  <a:lnTo>
                    <a:pt x="1897227" y="2382482"/>
                  </a:lnTo>
                  <a:lnTo>
                    <a:pt x="1896351" y="2386126"/>
                  </a:lnTo>
                  <a:lnTo>
                    <a:pt x="1899424" y="2391778"/>
                  </a:lnTo>
                  <a:lnTo>
                    <a:pt x="1902701" y="2392718"/>
                  </a:lnTo>
                  <a:lnTo>
                    <a:pt x="1969744" y="2350693"/>
                  </a:lnTo>
                  <a:lnTo>
                    <a:pt x="1979129" y="2344813"/>
                  </a:lnTo>
                  <a:close/>
                </a:path>
                <a:path w="3802379" h="4123690">
                  <a:moveTo>
                    <a:pt x="3760076" y="402450"/>
                  </a:moveTo>
                  <a:lnTo>
                    <a:pt x="3678948" y="431177"/>
                  </a:lnTo>
                  <a:lnTo>
                    <a:pt x="3675989" y="432117"/>
                  </a:lnTo>
                  <a:lnTo>
                    <a:pt x="3674453" y="435406"/>
                  </a:lnTo>
                  <a:lnTo>
                    <a:pt x="3675443" y="438594"/>
                  </a:lnTo>
                  <a:lnTo>
                    <a:pt x="3676319" y="441655"/>
                  </a:lnTo>
                  <a:lnTo>
                    <a:pt x="3679494" y="443293"/>
                  </a:lnTo>
                  <a:lnTo>
                    <a:pt x="3682339" y="442353"/>
                  </a:lnTo>
                  <a:lnTo>
                    <a:pt x="3735298" y="423633"/>
                  </a:lnTo>
                  <a:lnTo>
                    <a:pt x="3289579" y="963587"/>
                  </a:lnTo>
                  <a:lnTo>
                    <a:pt x="3297682" y="971473"/>
                  </a:lnTo>
                  <a:lnTo>
                    <a:pt x="3743515" y="431520"/>
                  </a:lnTo>
                  <a:lnTo>
                    <a:pt x="3732593" y="490270"/>
                  </a:lnTo>
                  <a:lnTo>
                    <a:pt x="3731945" y="493445"/>
                  </a:lnTo>
                  <a:lnTo>
                    <a:pt x="3733914" y="496506"/>
                  </a:lnTo>
                  <a:lnTo>
                    <a:pt x="3736860" y="497205"/>
                  </a:lnTo>
                  <a:lnTo>
                    <a:pt x="3739819" y="497801"/>
                  </a:lnTo>
                  <a:lnTo>
                    <a:pt x="3742664" y="495795"/>
                  </a:lnTo>
                  <a:lnTo>
                    <a:pt x="3743325" y="492506"/>
                  </a:lnTo>
                  <a:lnTo>
                    <a:pt x="3759187" y="407276"/>
                  </a:lnTo>
                  <a:lnTo>
                    <a:pt x="3760076" y="402450"/>
                  </a:lnTo>
                  <a:close/>
                </a:path>
                <a:path w="3802379" h="4123690">
                  <a:moveTo>
                    <a:pt x="3761181" y="270141"/>
                  </a:moveTo>
                  <a:lnTo>
                    <a:pt x="3713543" y="193865"/>
                  </a:lnTo>
                  <a:lnTo>
                    <a:pt x="3711905" y="191160"/>
                  </a:lnTo>
                  <a:lnTo>
                    <a:pt x="3708501" y="190449"/>
                  </a:lnTo>
                  <a:lnTo>
                    <a:pt x="3705987" y="192227"/>
                  </a:lnTo>
                  <a:lnTo>
                    <a:pt x="3703472" y="194106"/>
                  </a:lnTo>
                  <a:lnTo>
                    <a:pt x="3702812" y="197751"/>
                  </a:lnTo>
                  <a:lnTo>
                    <a:pt x="3704450" y="200456"/>
                  </a:lnTo>
                  <a:lnTo>
                    <a:pt x="3735489" y="250113"/>
                  </a:lnTo>
                  <a:lnTo>
                    <a:pt x="3254972" y="0"/>
                  </a:lnTo>
                  <a:lnTo>
                    <a:pt x="3250158" y="10591"/>
                  </a:lnTo>
                  <a:lnTo>
                    <a:pt x="3730929" y="260845"/>
                  </a:lnTo>
                  <a:lnTo>
                    <a:pt x="3672154" y="265671"/>
                  </a:lnTo>
                  <a:lnTo>
                    <a:pt x="3670046" y="268262"/>
                  </a:lnTo>
                  <a:lnTo>
                    <a:pt x="3669969" y="270141"/>
                  </a:lnTo>
                  <a:lnTo>
                    <a:pt x="3670071" y="271792"/>
                  </a:lnTo>
                  <a:lnTo>
                    <a:pt x="3670401" y="274967"/>
                  </a:lnTo>
                  <a:lnTo>
                    <a:pt x="3673030" y="277444"/>
                  </a:lnTo>
                  <a:lnTo>
                    <a:pt x="3759758" y="270268"/>
                  </a:lnTo>
                  <a:lnTo>
                    <a:pt x="3761181" y="270141"/>
                  </a:lnTo>
                  <a:close/>
                </a:path>
                <a:path w="3802379" h="4123690">
                  <a:moveTo>
                    <a:pt x="3802240" y="2732671"/>
                  </a:moveTo>
                  <a:lnTo>
                    <a:pt x="3801529" y="2731135"/>
                  </a:lnTo>
                  <a:lnTo>
                    <a:pt x="3764127" y="2650388"/>
                  </a:lnTo>
                  <a:lnTo>
                    <a:pt x="3762819" y="2647442"/>
                  </a:lnTo>
                  <a:lnTo>
                    <a:pt x="3759530" y="2646273"/>
                  </a:lnTo>
                  <a:lnTo>
                    <a:pt x="3756799" y="2647797"/>
                  </a:lnTo>
                  <a:lnTo>
                    <a:pt x="3754170" y="2649207"/>
                  </a:lnTo>
                  <a:lnTo>
                    <a:pt x="3753078" y="2652738"/>
                  </a:lnTo>
                  <a:lnTo>
                    <a:pt x="3754386" y="2655684"/>
                  </a:lnTo>
                  <a:lnTo>
                    <a:pt x="3779164" y="2709227"/>
                  </a:lnTo>
                  <a:lnTo>
                    <a:pt x="3260991" y="2343734"/>
                  </a:lnTo>
                  <a:lnTo>
                    <a:pt x="3742080" y="1799221"/>
                  </a:lnTo>
                  <a:lnTo>
                    <a:pt x="3729317" y="1857603"/>
                  </a:lnTo>
                  <a:lnTo>
                    <a:pt x="3728542" y="1860778"/>
                  </a:lnTo>
                  <a:lnTo>
                    <a:pt x="3730409" y="1863953"/>
                  </a:lnTo>
                  <a:lnTo>
                    <a:pt x="3736314" y="1865376"/>
                  </a:lnTo>
                  <a:lnTo>
                    <a:pt x="3739273" y="1863483"/>
                  </a:lnTo>
                  <a:lnTo>
                    <a:pt x="3739934" y="1860308"/>
                  </a:lnTo>
                  <a:lnTo>
                    <a:pt x="3758552" y="1775320"/>
                  </a:lnTo>
                  <a:lnTo>
                    <a:pt x="3759530" y="1770849"/>
                  </a:lnTo>
                  <a:lnTo>
                    <a:pt x="3674567" y="1797456"/>
                  </a:lnTo>
                  <a:lnTo>
                    <a:pt x="3672916" y="1800745"/>
                  </a:lnTo>
                  <a:lnTo>
                    <a:pt x="3673792" y="1803806"/>
                  </a:lnTo>
                  <a:lnTo>
                    <a:pt x="3674668" y="1806981"/>
                  </a:lnTo>
                  <a:lnTo>
                    <a:pt x="3677628" y="1808746"/>
                  </a:lnTo>
                  <a:lnTo>
                    <a:pt x="3734270" y="1791030"/>
                  </a:lnTo>
                  <a:lnTo>
                    <a:pt x="3248622" y="2340686"/>
                  </a:lnTo>
                  <a:lnTo>
                    <a:pt x="3252559" y="2344750"/>
                  </a:lnTo>
                  <a:lnTo>
                    <a:pt x="3249612" y="2349639"/>
                  </a:lnTo>
                  <a:lnTo>
                    <a:pt x="3773246" y="2719184"/>
                  </a:lnTo>
                  <a:lnTo>
                    <a:pt x="3717480" y="2716072"/>
                  </a:lnTo>
                  <a:lnTo>
                    <a:pt x="3714534" y="2715831"/>
                  </a:lnTo>
                  <a:lnTo>
                    <a:pt x="3711905" y="2718308"/>
                  </a:lnTo>
                  <a:lnTo>
                    <a:pt x="3711791" y="2721610"/>
                  </a:lnTo>
                  <a:lnTo>
                    <a:pt x="3711575" y="2724899"/>
                  </a:lnTo>
                  <a:lnTo>
                    <a:pt x="3713873" y="2727604"/>
                  </a:lnTo>
                  <a:lnTo>
                    <a:pt x="3716934" y="2727845"/>
                  </a:lnTo>
                  <a:lnTo>
                    <a:pt x="3802240" y="273267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845" y="6060859"/>
              <a:ext cx="557114" cy="289570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4365635" y="6132639"/>
              <a:ext cx="386080" cy="109855"/>
            </a:xfrm>
            <a:custGeom>
              <a:avLst/>
              <a:gdLst/>
              <a:ahLst/>
              <a:cxnLst/>
              <a:rect l="l" t="t" r="r" b="b"/>
              <a:pathLst>
                <a:path w="386079" h="109854">
                  <a:moveTo>
                    <a:pt x="342609" y="54647"/>
                  </a:moveTo>
                  <a:lnTo>
                    <a:pt x="287864" y="88954"/>
                  </a:lnTo>
                  <a:lnTo>
                    <a:pt x="286112" y="96158"/>
                  </a:lnTo>
                  <a:lnTo>
                    <a:pt x="289178" y="101773"/>
                  </a:lnTo>
                  <a:lnTo>
                    <a:pt x="292134" y="107388"/>
                  </a:lnTo>
                  <a:lnTo>
                    <a:pt x="298923" y="109283"/>
                  </a:lnTo>
                  <a:lnTo>
                    <a:pt x="367204" y="66412"/>
                  </a:lnTo>
                  <a:lnTo>
                    <a:pt x="364292" y="66412"/>
                  </a:lnTo>
                  <a:lnTo>
                    <a:pt x="364292" y="64811"/>
                  </a:lnTo>
                  <a:lnTo>
                    <a:pt x="358817" y="64811"/>
                  </a:lnTo>
                  <a:lnTo>
                    <a:pt x="342609" y="54647"/>
                  </a:lnTo>
                  <a:close/>
                </a:path>
                <a:path w="386079" h="109854">
                  <a:moveTo>
                    <a:pt x="323828" y="42870"/>
                  </a:moveTo>
                  <a:lnTo>
                    <a:pt x="0" y="42870"/>
                  </a:lnTo>
                  <a:lnTo>
                    <a:pt x="0" y="66412"/>
                  </a:lnTo>
                  <a:lnTo>
                    <a:pt x="323847" y="66412"/>
                  </a:lnTo>
                  <a:lnTo>
                    <a:pt x="342609" y="54647"/>
                  </a:lnTo>
                  <a:lnTo>
                    <a:pt x="323828" y="42870"/>
                  </a:lnTo>
                  <a:close/>
                </a:path>
                <a:path w="386079" h="109854">
                  <a:moveTo>
                    <a:pt x="367200" y="42870"/>
                  </a:moveTo>
                  <a:lnTo>
                    <a:pt x="364292" y="42870"/>
                  </a:lnTo>
                  <a:lnTo>
                    <a:pt x="364292" y="66412"/>
                  </a:lnTo>
                  <a:lnTo>
                    <a:pt x="367204" y="66412"/>
                  </a:lnTo>
                  <a:lnTo>
                    <a:pt x="385972" y="54641"/>
                  </a:lnTo>
                  <a:lnTo>
                    <a:pt x="367200" y="42870"/>
                  </a:lnTo>
                  <a:close/>
                </a:path>
                <a:path w="386079" h="109854">
                  <a:moveTo>
                    <a:pt x="358817" y="44483"/>
                  </a:moveTo>
                  <a:lnTo>
                    <a:pt x="342609" y="54647"/>
                  </a:lnTo>
                  <a:lnTo>
                    <a:pt x="358817" y="64811"/>
                  </a:lnTo>
                  <a:lnTo>
                    <a:pt x="358817" y="44483"/>
                  </a:lnTo>
                  <a:close/>
                </a:path>
                <a:path w="386079" h="109854">
                  <a:moveTo>
                    <a:pt x="364292" y="44483"/>
                  </a:moveTo>
                  <a:lnTo>
                    <a:pt x="358817" y="44483"/>
                  </a:lnTo>
                  <a:lnTo>
                    <a:pt x="358817" y="64811"/>
                  </a:lnTo>
                  <a:lnTo>
                    <a:pt x="364292" y="64811"/>
                  </a:lnTo>
                  <a:lnTo>
                    <a:pt x="364292" y="44483"/>
                  </a:lnTo>
                  <a:close/>
                </a:path>
                <a:path w="386079" h="109854">
                  <a:moveTo>
                    <a:pt x="298923" y="0"/>
                  </a:moveTo>
                  <a:lnTo>
                    <a:pt x="292134" y="1895"/>
                  </a:lnTo>
                  <a:lnTo>
                    <a:pt x="289178" y="7521"/>
                  </a:lnTo>
                  <a:lnTo>
                    <a:pt x="286112" y="13136"/>
                  </a:lnTo>
                  <a:lnTo>
                    <a:pt x="287864" y="20340"/>
                  </a:lnTo>
                  <a:lnTo>
                    <a:pt x="342618" y="54641"/>
                  </a:lnTo>
                  <a:lnTo>
                    <a:pt x="358817" y="44483"/>
                  </a:lnTo>
                  <a:lnTo>
                    <a:pt x="364292" y="44483"/>
                  </a:lnTo>
                  <a:lnTo>
                    <a:pt x="364292" y="42870"/>
                  </a:lnTo>
                  <a:lnTo>
                    <a:pt x="367200" y="42870"/>
                  </a:lnTo>
                  <a:lnTo>
                    <a:pt x="304069" y="3284"/>
                  </a:lnTo>
                  <a:lnTo>
                    <a:pt x="2989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3678" y="6060859"/>
              <a:ext cx="549230" cy="28957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230468" y="6132639"/>
              <a:ext cx="377825" cy="109855"/>
            </a:xfrm>
            <a:custGeom>
              <a:avLst/>
              <a:gdLst/>
              <a:ahLst/>
              <a:cxnLst/>
              <a:rect l="l" t="t" r="r" b="b"/>
              <a:pathLst>
                <a:path w="377825" h="109854">
                  <a:moveTo>
                    <a:pt x="334396" y="54647"/>
                  </a:moveTo>
                  <a:lnTo>
                    <a:pt x="279652" y="88954"/>
                  </a:lnTo>
                  <a:lnTo>
                    <a:pt x="277900" y="96158"/>
                  </a:lnTo>
                  <a:lnTo>
                    <a:pt x="280966" y="101773"/>
                  </a:lnTo>
                  <a:lnTo>
                    <a:pt x="283922" y="107388"/>
                  </a:lnTo>
                  <a:lnTo>
                    <a:pt x="290711" y="109283"/>
                  </a:lnTo>
                  <a:lnTo>
                    <a:pt x="358992" y="66412"/>
                  </a:lnTo>
                  <a:lnTo>
                    <a:pt x="356080" y="66412"/>
                  </a:lnTo>
                  <a:lnTo>
                    <a:pt x="356080" y="64811"/>
                  </a:lnTo>
                  <a:lnTo>
                    <a:pt x="350605" y="64811"/>
                  </a:lnTo>
                  <a:lnTo>
                    <a:pt x="334396" y="54647"/>
                  </a:lnTo>
                  <a:close/>
                </a:path>
                <a:path w="377825" h="109854">
                  <a:moveTo>
                    <a:pt x="315616" y="42870"/>
                  </a:moveTo>
                  <a:lnTo>
                    <a:pt x="0" y="42870"/>
                  </a:lnTo>
                  <a:lnTo>
                    <a:pt x="0" y="66412"/>
                  </a:lnTo>
                  <a:lnTo>
                    <a:pt x="315635" y="66412"/>
                  </a:lnTo>
                  <a:lnTo>
                    <a:pt x="334396" y="54647"/>
                  </a:lnTo>
                  <a:lnTo>
                    <a:pt x="315616" y="42870"/>
                  </a:lnTo>
                  <a:close/>
                </a:path>
                <a:path w="377825" h="109854">
                  <a:moveTo>
                    <a:pt x="358988" y="42870"/>
                  </a:moveTo>
                  <a:lnTo>
                    <a:pt x="356080" y="42870"/>
                  </a:lnTo>
                  <a:lnTo>
                    <a:pt x="356080" y="66412"/>
                  </a:lnTo>
                  <a:lnTo>
                    <a:pt x="358992" y="66412"/>
                  </a:lnTo>
                  <a:lnTo>
                    <a:pt x="377760" y="54641"/>
                  </a:lnTo>
                  <a:lnTo>
                    <a:pt x="358988" y="42870"/>
                  </a:lnTo>
                  <a:close/>
                </a:path>
                <a:path w="377825" h="109854">
                  <a:moveTo>
                    <a:pt x="350605" y="44483"/>
                  </a:moveTo>
                  <a:lnTo>
                    <a:pt x="334396" y="54647"/>
                  </a:lnTo>
                  <a:lnTo>
                    <a:pt x="350605" y="64811"/>
                  </a:lnTo>
                  <a:lnTo>
                    <a:pt x="350605" y="44483"/>
                  </a:lnTo>
                  <a:close/>
                </a:path>
                <a:path w="377825" h="109854">
                  <a:moveTo>
                    <a:pt x="356080" y="44483"/>
                  </a:moveTo>
                  <a:lnTo>
                    <a:pt x="350605" y="44483"/>
                  </a:lnTo>
                  <a:lnTo>
                    <a:pt x="350605" y="64811"/>
                  </a:lnTo>
                  <a:lnTo>
                    <a:pt x="356080" y="64811"/>
                  </a:lnTo>
                  <a:lnTo>
                    <a:pt x="356080" y="44483"/>
                  </a:lnTo>
                  <a:close/>
                </a:path>
                <a:path w="377825" h="109854">
                  <a:moveTo>
                    <a:pt x="290711" y="0"/>
                  </a:moveTo>
                  <a:lnTo>
                    <a:pt x="283922" y="1895"/>
                  </a:lnTo>
                  <a:lnTo>
                    <a:pt x="280966" y="7521"/>
                  </a:lnTo>
                  <a:lnTo>
                    <a:pt x="277900" y="13136"/>
                  </a:lnTo>
                  <a:lnTo>
                    <a:pt x="279652" y="20340"/>
                  </a:lnTo>
                  <a:lnTo>
                    <a:pt x="334406" y="54641"/>
                  </a:lnTo>
                  <a:lnTo>
                    <a:pt x="350605" y="44483"/>
                  </a:lnTo>
                  <a:lnTo>
                    <a:pt x="356080" y="44483"/>
                  </a:lnTo>
                  <a:lnTo>
                    <a:pt x="356080" y="42870"/>
                  </a:lnTo>
                  <a:lnTo>
                    <a:pt x="358988" y="42870"/>
                  </a:lnTo>
                  <a:lnTo>
                    <a:pt x="295857" y="3284"/>
                  </a:lnTo>
                  <a:lnTo>
                    <a:pt x="29071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9709" y="6060859"/>
              <a:ext cx="557114" cy="28957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566500" y="6132639"/>
              <a:ext cx="386080" cy="109855"/>
            </a:xfrm>
            <a:custGeom>
              <a:avLst/>
              <a:gdLst/>
              <a:ahLst/>
              <a:cxnLst/>
              <a:rect l="l" t="t" r="r" b="b"/>
              <a:pathLst>
                <a:path w="386079" h="109854">
                  <a:moveTo>
                    <a:pt x="342609" y="54647"/>
                  </a:moveTo>
                  <a:lnTo>
                    <a:pt x="287864" y="88954"/>
                  </a:lnTo>
                  <a:lnTo>
                    <a:pt x="286112" y="96158"/>
                  </a:lnTo>
                  <a:lnTo>
                    <a:pt x="289178" y="101773"/>
                  </a:lnTo>
                  <a:lnTo>
                    <a:pt x="292134" y="107388"/>
                  </a:lnTo>
                  <a:lnTo>
                    <a:pt x="298923" y="109283"/>
                  </a:lnTo>
                  <a:lnTo>
                    <a:pt x="367204" y="66412"/>
                  </a:lnTo>
                  <a:lnTo>
                    <a:pt x="364292" y="66412"/>
                  </a:lnTo>
                  <a:lnTo>
                    <a:pt x="364292" y="64811"/>
                  </a:lnTo>
                  <a:lnTo>
                    <a:pt x="358817" y="64811"/>
                  </a:lnTo>
                  <a:lnTo>
                    <a:pt x="342609" y="54647"/>
                  </a:lnTo>
                  <a:close/>
                </a:path>
                <a:path w="386079" h="109854">
                  <a:moveTo>
                    <a:pt x="323828" y="42870"/>
                  </a:moveTo>
                  <a:lnTo>
                    <a:pt x="0" y="42870"/>
                  </a:lnTo>
                  <a:lnTo>
                    <a:pt x="0" y="66412"/>
                  </a:lnTo>
                  <a:lnTo>
                    <a:pt x="323847" y="66412"/>
                  </a:lnTo>
                  <a:lnTo>
                    <a:pt x="342609" y="54647"/>
                  </a:lnTo>
                  <a:lnTo>
                    <a:pt x="323828" y="42870"/>
                  </a:lnTo>
                  <a:close/>
                </a:path>
                <a:path w="386079" h="109854">
                  <a:moveTo>
                    <a:pt x="367200" y="42870"/>
                  </a:moveTo>
                  <a:lnTo>
                    <a:pt x="364292" y="42870"/>
                  </a:lnTo>
                  <a:lnTo>
                    <a:pt x="364292" y="66412"/>
                  </a:lnTo>
                  <a:lnTo>
                    <a:pt x="367204" y="66412"/>
                  </a:lnTo>
                  <a:lnTo>
                    <a:pt x="385972" y="54641"/>
                  </a:lnTo>
                  <a:lnTo>
                    <a:pt x="367200" y="42870"/>
                  </a:lnTo>
                  <a:close/>
                </a:path>
                <a:path w="386079" h="109854">
                  <a:moveTo>
                    <a:pt x="358817" y="44483"/>
                  </a:moveTo>
                  <a:lnTo>
                    <a:pt x="342609" y="54647"/>
                  </a:lnTo>
                  <a:lnTo>
                    <a:pt x="358817" y="64811"/>
                  </a:lnTo>
                  <a:lnTo>
                    <a:pt x="358817" y="44483"/>
                  </a:lnTo>
                  <a:close/>
                </a:path>
                <a:path w="386079" h="109854">
                  <a:moveTo>
                    <a:pt x="364292" y="44483"/>
                  </a:moveTo>
                  <a:lnTo>
                    <a:pt x="358817" y="44483"/>
                  </a:lnTo>
                  <a:lnTo>
                    <a:pt x="358817" y="64811"/>
                  </a:lnTo>
                  <a:lnTo>
                    <a:pt x="364292" y="64811"/>
                  </a:lnTo>
                  <a:lnTo>
                    <a:pt x="364292" y="44483"/>
                  </a:lnTo>
                  <a:close/>
                </a:path>
                <a:path w="386079" h="109854">
                  <a:moveTo>
                    <a:pt x="298923" y="0"/>
                  </a:moveTo>
                  <a:lnTo>
                    <a:pt x="292134" y="1895"/>
                  </a:lnTo>
                  <a:lnTo>
                    <a:pt x="289178" y="7521"/>
                  </a:lnTo>
                  <a:lnTo>
                    <a:pt x="286112" y="13136"/>
                  </a:lnTo>
                  <a:lnTo>
                    <a:pt x="287864" y="20340"/>
                  </a:lnTo>
                  <a:lnTo>
                    <a:pt x="342618" y="54641"/>
                  </a:lnTo>
                  <a:lnTo>
                    <a:pt x="358817" y="44483"/>
                  </a:lnTo>
                  <a:lnTo>
                    <a:pt x="364292" y="44483"/>
                  </a:lnTo>
                  <a:lnTo>
                    <a:pt x="364292" y="42870"/>
                  </a:lnTo>
                  <a:lnTo>
                    <a:pt x="367200" y="42870"/>
                  </a:lnTo>
                  <a:lnTo>
                    <a:pt x="304069" y="3284"/>
                  </a:lnTo>
                  <a:lnTo>
                    <a:pt x="29892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2263</Words>
  <Application>Microsoft Office PowerPoint</Application>
  <PresentationFormat>Экран (4:3)</PresentationFormat>
  <Paragraphs>578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Times New Roman</vt:lpstr>
      <vt:lpstr>Office Theme</vt:lpstr>
      <vt:lpstr>Исследование  ВОВЛЕЧЕННОСТИ ПЕРСОНАЛА</vt:lpstr>
      <vt:lpstr>Сбор проблем и предложений</vt:lpstr>
      <vt:lpstr>Выбор процессов в Федеральном  проекте «Бережливая поликлиника»</vt:lpstr>
      <vt:lpstr>Проект ДГП №18</vt:lpstr>
      <vt:lpstr>Проблемы, выявленные в  процессе</vt:lpstr>
      <vt:lpstr>Проблемы, выявленные в  процессе</vt:lpstr>
      <vt:lpstr>Проблемы, выявленные в  процессе</vt:lpstr>
      <vt:lpstr>Карта текущего состояния</vt:lpstr>
      <vt:lpstr>Карта текущего состояния</vt:lpstr>
      <vt:lpstr>Карта текущего состояния</vt:lpstr>
      <vt:lpstr>Карта целевого состояния</vt:lpstr>
      <vt:lpstr>Текущие и целевые значения по данному процессу в поликлинике МБУЗ ДГП №18</vt:lpstr>
      <vt:lpstr>Место работы регистраторов  (текущее состояние)</vt:lpstr>
      <vt:lpstr>Слайд 14</vt:lpstr>
      <vt:lpstr>Слайд 15</vt:lpstr>
      <vt:lpstr>Карта текущего состояния</vt:lpstr>
      <vt:lpstr>Измерение времени цикла и такта</vt:lpstr>
      <vt:lpstr>Карта целевого состояния</vt:lpstr>
      <vt:lpstr>Текущие и целевые значения по данному процессу в поликлинике ДГП №18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Левенец Евгений Николаевич</dc:creator>
  <cp:lastModifiedBy>user</cp:lastModifiedBy>
  <cp:revision>30</cp:revision>
  <dcterms:created xsi:type="dcterms:W3CDTF">2020-06-05T20:22:13Z</dcterms:created>
  <dcterms:modified xsi:type="dcterms:W3CDTF">2020-09-03T11:39:02Z</dcterms:modified>
</cp:coreProperties>
</file>